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  <p:sldMasterId id="2147483700" r:id="rId4"/>
  </p:sldMasterIdLst>
  <p:notesMasterIdLst>
    <p:notesMasterId r:id="rId91"/>
  </p:notesMasterIdLst>
  <p:sldIdLst>
    <p:sldId id="256" r:id="rId5"/>
    <p:sldId id="259" r:id="rId6"/>
    <p:sldId id="261" r:id="rId7"/>
    <p:sldId id="262" r:id="rId8"/>
    <p:sldId id="263" r:id="rId9"/>
    <p:sldId id="265" r:id="rId10"/>
    <p:sldId id="264" r:id="rId11"/>
    <p:sldId id="357" r:id="rId12"/>
    <p:sldId id="266" r:id="rId13"/>
    <p:sldId id="358" r:id="rId14"/>
    <p:sldId id="359" r:id="rId15"/>
    <p:sldId id="268" r:id="rId16"/>
    <p:sldId id="360" r:id="rId17"/>
    <p:sldId id="361" r:id="rId18"/>
    <p:sldId id="362" r:id="rId19"/>
    <p:sldId id="267" r:id="rId20"/>
    <p:sldId id="269" r:id="rId21"/>
    <p:sldId id="270" r:id="rId22"/>
    <p:sldId id="380" r:id="rId23"/>
    <p:sldId id="381" r:id="rId24"/>
    <p:sldId id="271" r:id="rId25"/>
    <p:sldId id="382" r:id="rId26"/>
    <p:sldId id="280" r:id="rId27"/>
    <p:sldId id="363" r:id="rId28"/>
    <p:sldId id="281" r:id="rId29"/>
    <p:sldId id="374" r:id="rId30"/>
    <p:sldId id="282" r:id="rId31"/>
    <p:sldId id="283" r:id="rId32"/>
    <p:sldId id="284" r:id="rId33"/>
    <p:sldId id="375" r:id="rId34"/>
    <p:sldId id="37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377" r:id="rId43"/>
    <p:sldId id="297" r:id="rId44"/>
    <p:sldId id="298" r:id="rId45"/>
    <p:sldId id="299" r:id="rId46"/>
    <p:sldId id="300" r:id="rId47"/>
    <p:sldId id="378" r:id="rId48"/>
    <p:sldId id="301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65" r:id="rId58"/>
    <p:sldId id="311" r:id="rId59"/>
    <p:sldId id="312" r:id="rId60"/>
    <p:sldId id="313" r:id="rId61"/>
    <p:sldId id="314" r:id="rId62"/>
    <p:sldId id="366" r:id="rId63"/>
    <p:sldId id="367" r:id="rId64"/>
    <p:sldId id="383" r:id="rId65"/>
    <p:sldId id="384" r:id="rId66"/>
    <p:sldId id="368" r:id="rId67"/>
    <p:sldId id="369" r:id="rId68"/>
    <p:sldId id="323" r:id="rId69"/>
    <p:sldId id="325" r:id="rId70"/>
    <p:sldId id="326" r:id="rId71"/>
    <p:sldId id="385" r:id="rId72"/>
    <p:sldId id="386" r:id="rId73"/>
    <p:sldId id="332" r:id="rId74"/>
    <p:sldId id="370" r:id="rId75"/>
    <p:sldId id="387" r:id="rId76"/>
    <p:sldId id="341" r:id="rId77"/>
    <p:sldId id="371" r:id="rId78"/>
    <p:sldId id="372" r:id="rId79"/>
    <p:sldId id="342" r:id="rId80"/>
    <p:sldId id="379" r:id="rId81"/>
    <p:sldId id="349" r:id="rId82"/>
    <p:sldId id="350" r:id="rId83"/>
    <p:sldId id="351" r:id="rId84"/>
    <p:sldId id="352" r:id="rId85"/>
    <p:sldId id="353" r:id="rId86"/>
    <p:sldId id="354" r:id="rId87"/>
    <p:sldId id="355" r:id="rId88"/>
    <p:sldId id="343" r:id="rId89"/>
    <p:sldId id="388" r:id="rId90"/>
  </p:sldIdLst>
  <p:sldSz cx="10287000" cy="6858000" type="35mm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l-PL" sz="4400" b="0" strike="noStrike" spc="-1">
                <a:latin typeface="Arial"/>
              </a:rPr>
              <a:t>Kliknij, aby przesunąć slajd</a:t>
            </a: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l-PL" sz="20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&lt;główka&gt;</a:t>
            </a:r>
          </a:p>
        </p:txBody>
      </p:sp>
      <p:sp>
        <p:nvSpPr>
          <p:cNvPr id="208" name="PlaceHolder 4"/>
          <p:cNvSpPr>
            <a:spLocks noGrp="1"/>
          </p:cNvSpPr>
          <p:nvPr>
            <p:ph type="dt" idx="1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209" name="PlaceHolder 5"/>
          <p:cNvSpPr>
            <a:spLocks noGrp="1"/>
          </p:cNvSpPr>
          <p:nvPr>
            <p:ph type="ftr" idx="1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210" name="PlaceHolder 6"/>
          <p:cNvSpPr>
            <a:spLocks noGrp="1"/>
          </p:cNvSpPr>
          <p:nvPr>
            <p:ph type="sldNum" idx="1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649079D6-14EF-4936-9FAC-F5E53E435413}" type="slidenum">
              <a:rPr lang="pl-PL" sz="1400" b="0" strike="noStrike" spc="-1">
                <a:latin typeface="Times New Roman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PlaceHolder 1"/>
          <p:cNvSpPr>
            <a:spLocks noGrp="1"/>
          </p:cNvSpPr>
          <p:nvPr>
            <p:ph type="sldNum" idx="19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314D3B0-FB4D-4AF7-9300-E6B84DC6180F}" type="slidenum">
              <a:rPr lang="pl-PL" sz="1200" b="0" strike="noStrike" spc="-1">
                <a:latin typeface="Times New Roman"/>
              </a:rPr>
              <a:t>1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21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22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sldNum" idx="21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5908625-C674-4B00-89D5-4ACF72D66086}" type="slidenum">
              <a:rPr lang="pl-PL" sz="1200" b="0" strike="noStrike" spc="-1">
                <a:latin typeface="Times New Roman"/>
              </a:rPr>
              <a:t>25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27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28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PlaceHolder 1"/>
          <p:cNvSpPr>
            <a:spLocks noGrp="1"/>
          </p:cNvSpPr>
          <p:nvPr>
            <p:ph type="sldNum" idx="22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6B86927-E2BC-4D87-9071-59AAE6FDBABF}" type="slidenum">
              <a:rPr lang="pl-PL" sz="1200" b="0" strike="noStrike" spc="-1">
                <a:latin typeface="Times New Roman"/>
              </a:rPr>
              <a:t>27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30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31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PlaceHolder 1"/>
          <p:cNvSpPr>
            <a:spLocks noGrp="1"/>
          </p:cNvSpPr>
          <p:nvPr>
            <p:ph type="sldNum" idx="25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8FF57AF-7D50-4B37-9D5E-100BADAF07DD}" type="slidenum">
              <a:rPr lang="pl-PL" sz="1200" b="0" strike="noStrike" spc="-1">
                <a:latin typeface="Times New Roman"/>
              </a:rPr>
              <a:t>40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40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/>
          </p:cNvSpPr>
          <p:nvPr>
            <p:ph type="sldNum" idx="26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DEAADA8-6EFC-4926-A6AE-ED3C0F919743}" type="slidenum">
              <a:rPr lang="pl-PL" sz="1200" b="0" strike="noStrike" spc="-1">
                <a:latin typeface="Times New Roman"/>
              </a:rPr>
              <a:t>47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42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43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PlaceHolder 1"/>
          <p:cNvSpPr>
            <a:spLocks noGrp="1"/>
          </p:cNvSpPr>
          <p:nvPr>
            <p:ph type="sldNum" idx="27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4A10938-B341-481A-9E01-6B8CB495505E}" type="slidenum">
              <a:rPr lang="pl-PL" sz="1200" b="0" strike="noStrike" spc="-1">
                <a:latin typeface="Times New Roman"/>
              </a:rPr>
              <a:t>48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45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46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PlaceHolder 1"/>
          <p:cNvSpPr>
            <a:spLocks noGrp="1"/>
          </p:cNvSpPr>
          <p:nvPr>
            <p:ph type="sldNum" idx="28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7BD520C-20FC-41D6-B766-4A93E7B7B457}" type="slidenum">
              <a:rPr lang="pl-PL" sz="1200" b="0" strike="noStrike" spc="-1">
                <a:latin typeface="Times New Roman"/>
              </a:rPr>
              <a:t>49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48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1913" cy="3427413"/>
          </a:xfrm>
          <a:prstGeom prst="rect">
            <a:avLst/>
          </a:prstGeom>
          <a:ln w="0">
            <a:noFill/>
          </a:ln>
        </p:spPr>
      </p:sp>
      <p:sp>
        <p:nvSpPr>
          <p:cNvPr id="1049" name="PlaceHolder 3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PlaceHolder 1"/>
          <p:cNvSpPr>
            <a:spLocks noGrp="1"/>
          </p:cNvSpPr>
          <p:nvPr>
            <p:ph type="sldNum" idx="29"/>
          </p:nvPr>
        </p:nvSpPr>
        <p:spPr>
          <a:xfrm>
            <a:off x="3886200" y="868680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98A13CA-B813-4429-A98F-84FBAB797552}" type="slidenum">
              <a:rPr lang="pl-PL" sz="1200" b="0" strike="noStrike" spc="-1">
                <a:latin typeface="Times New Roman"/>
              </a:rPr>
              <a:t>55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051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866775" y="688975"/>
            <a:ext cx="5137150" cy="3424238"/>
          </a:xfrm>
          <a:prstGeom prst="rect">
            <a:avLst/>
          </a:prstGeom>
          <a:ln w="0">
            <a:noFill/>
          </a:ln>
        </p:spPr>
      </p:sp>
      <p:sp>
        <p:nvSpPr>
          <p:cNvPr id="1052" name="PlaceHolder 3"/>
          <p:cNvSpPr>
            <a:spLocks noGrp="1"/>
          </p:cNvSpPr>
          <p:nvPr>
            <p:ph type="body"/>
          </p:nvPr>
        </p:nvSpPr>
        <p:spPr>
          <a:xfrm>
            <a:off x="915840" y="4343400"/>
            <a:ext cx="5023080" cy="4110120"/>
          </a:xfrm>
          <a:prstGeom prst="rect">
            <a:avLst/>
          </a:prstGeom>
          <a:noFill/>
          <a:ln w="0">
            <a:noFill/>
          </a:ln>
        </p:spPr>
        <p:txBody>
          <a:bodyPr lIns="93240" tIns="47520" rIns="93240" bIns="47520" numCol="1" spcCol="0" anchor="t">
            <a:noAutofit/>
          </a:bodyPr>
          <a:lstStyle/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0" strike="noStrike" spc="-1">
                <a:latin typeface="Arial"/>
              </a:rPr>
              <a:t>Both polyclonal and monoclonal antibodies against lymphocyte cell surface antigens are used in the prevention of rejection. </a:t>
            </a:r>
            <a:endParaRPr lang="pl-PL" sz="2000" b="0" strike="noStrike" spc="-1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0" strike="noStrike" spc="-1">
                <a:latin typeface="Arial"/>
              </a:rPr>
              <a:t>Muromonab-CD3 is a mouse IgG2a anti-human CD3 monoclonal antibody.</a:t>
            </a:r>
            <a:endParaRPr lang="pl-PL" sz="2000" b="0" strike="noStrike" spc="-1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0" strike="noStrike" spc="-1">
                <a:latin typeface="Arial"/>
              </a:rPr>
              <a:t>IL-2 receptor monoclonal antibodies (humanized and murine-human chimeras) have been produced using recombinant DNA technology.</a:t>
            </a:r>
            <a:endParaRPr lang="pl-PL" sz="2000" b="0" strike="noStrike" spc="-1"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0" strike="noStrike" spc="-1">
                <a:latin typeface="Arial"/>
              </a:rPr>
              <a:t>Antithymocyte globulin is produced by injection of thymocytes into animals.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18A9785-BD9A-4BE4-8715-FC7A56553F1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791F9AD-853F-491B-9F69-03CD9585862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27C243-677B-49BA-94C0-291B193E146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93AC18C-1104-4087-85D2-A603D2CB3BD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7999F3-830E-47E1-AB78-1C570A197E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14080" y="273600"/>
            <a:ext cx="925776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1920A4C-9D42-4AAC-A93D-F7BDEFA8FAA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D359D0-6362-45FC-B491-93A505C51EF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344D0D-0530-4EB8-884D-674CCADF667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8296A06-B2DB-4F88-92A1-6D48FFED3C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8D99F18-5305-411E-892C-1372D21BF8C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A0A1BA-B1C6-403A-8F34-878284BD329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6442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7744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40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6442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7744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04F62FF-BD4C-4D84-86AB-3FDF96A220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73E5965-0C6F-4221-A143-53ADC639D27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CC9D97D-1403-4EF6-A215-2A98DEA1AF8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AC777F5-D043-475B-A221-72E49D5863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130E011-7562-47A2-AF48-8353E4C1B06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4C1CD02-7D6F-481D-B691-C48D8E5C9F3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514080" y="273600"/>
            <a:ext cx="925776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3211364-2DA8-4C54-A3CB-89EA9CDA605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DE152BC-5CC5-49AB-A185-C00B3CC370C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F650662-5F64-4CCE-84FF-31B5CE87F7D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7C5D8C6-5227-4355-A2AE-7E74A31A70C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7817912-E865-4D5F-AF6C-1BBD88D3E62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6A4EAC9-7711-4D50-8918-0A4E55469CF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6442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7744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40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6442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7744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A5EBD6E-6F50-45B7-8519-4D0DE72C2B2D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01E25BE-6D2D-4F3D-80E5-99090B4022A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8635218-58AA-4653-B00C-C3ACA6E693D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4FD11F0-4AAD-4D43-BD6E-2B7B1B8235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0F6224E-B179-4B39-AD15-BF2B67ED6FD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D9D14CF-5717-4A51-A8E9-8170B1795AA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14080" y="273600"/>
            <a:ext cx="925776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93922F0-E2E2-4B9D-B71C-066791EF9B4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E7C6D60-8859-4DA1-842A-63E58F1345C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140EFAC-A0C2-448C-9803-1C6E90B0323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630DE30-4EF1-44EE-B33D-E9E5034AF33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A1F86F2-86ED-45E4-9030-EC487EE52BE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EC3334E-E2C2-4E99-B2DC-80A619673C4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6442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7744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140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6442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7744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2B33E72-979C-4D34-AB30-383A65F0CB1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EC5433C-E086-4445-B926-27D48F36D98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8F33C05-EDF3-4D42-AA30-9BC41B18352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0B9C611-B484-45EE-B338-AA981AC6ADF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425B676-A20C-40EA-BFD3-E1BD71F5614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2ED47240-E1CE-4A68-BCFF-33C0966789E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514080" y="273600"/>
            <a:ext cx="925776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7600E52-4A89-455A-9A6C-4B2FED2932C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F2B937-2FB2-4941-9FFF-2017DBBD51A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9F4FFA3B-68EF-4F75-BAFE-BBC9552DFFD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894ACA3-E0E2-482C-A1C9-6EBB7CCC979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4080" y="3682080"/>
            <a:ext cx="925776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58AD1B6-1830-44AE-A5C4-4DE9E2ADD2A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5258160" y="160452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51408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5258160" y="3682080"/>
            <a:ext cx="45176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4CC8EB0-6DCC-476F-A403-4E2DBFA24B5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4400" b="0" strike="noStrike" spc="-1"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5140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36442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6774480" y="160452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5140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36442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6774480" y="3682080"/>
            <a:ext cx="2980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241F1CB-9D6A-4C20-96CD-C6532944C26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3514680" y="6248520"/>
            <a:ext cx="325620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ctr">
              <a:lnSpc>
                <a:spcPct val="100000"/>
              </a:lnSpc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737244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Arial"/>
                <a:ea typeface="Osak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8DA069C-A2AB-4ED5-9548-406932D61AA7}" type="slidenum">
              <a:rPr lang="en-US" sz="1400" b="0" strike="noStrike" spc="-1">
                <a:solidFill>
                  <a:srgbClr val="000000"/>
                </a:solidFill>
                <a:latin typeface="Arial"/>
                <a:ea typeface="Osaka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77148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514680" y="6248520"/>
            <a:ext cx="325620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ctr">
              <a:lnSpc>
                <a:spcPct val="100000"/>
              </a:lnSpc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737244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Arial"/>
                <a:ea typeface="Osak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0BB4F1C-782B-411A-9F22-1CD9AB22F796}" type="slidenum">
              <a:rPr lang="en-US" sz="1400" b="0" strike="noStrike" spc="-1">
                <a:solidFill>
                  <a:srgbClr val="000000"/>
                </a:solidFill>
                <a:latin typeface="Arial"/>
                <a:ea typeface="Osaka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77148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40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r>
              <a:rPr lang="pl-PL" sz="18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ftr" idx="10"/>
          </p:nvPr>
        </p:nvSpPr>
        <p:spPr>
          <a:xfrm>
            <a:off x="3514680" y="6248520"/>
            <a:ext cx="325620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ctr">
              <a:lnSpc>
                <a:spcPct val="100000"/>
              </a:lnSpc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sldNum" idx="11"/>
          </p:nvPr>
        </p:nvSpPr>
        <p:spPr>
          <a:xfrm>
            <a:off x="737244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Arial"/>
                <a:ea typeface="Osak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1D611CC-C13D-4DEB-AB1B-889E7B6A6A57}" type="slidenum">
              <a:rPr lang="en-US" sz="1400" b="0" strike="noStrike" spc="-1">
                <a:solidFill>
                  <a:srgbClr val="000000"/>
                </a:solidFill>
                <a:latin typeface="Arial"/>
                <a:ea typeface="Osaka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12"/>
          </p:nvPr>
        </p:nvSpPr>
        <p:spPr>
          <a:xfrm>
            <a:off x="77148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ftr" idx="13"/>
          </p:nvPr>
        </p:nvSpPr>
        <p:spPr>
          <a:xfrm>
            <a:off x="3514680" y="6248520"/>
            <a:ext cx="325620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ctr">
              <a:lnSpc>
                <a:spcPct val="100000"/>
              </a:lnSpc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165" name="PlaceHolder 2"/>
          <p:cNvSpPr>
            <a:spLocks noGrp="1"/>
          </p:cNvSpPr>
          <p:nvPr>
            <p:ph type="sldNum" idx="14"/>
          </p:nvPr>
        </p:nvSpPr>
        <p:spPr>
          <a:xfrm>
            <a:off x="737244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 algn="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Arial"/>
                <a:ea typeface="Osak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B98F35D-0354-4B1E-8EAE-CBA29B2BD75B}" type="slidenum">
              <a:rPr lang="en-US" sz="1400" b="0" strike="noStrike" spc="-1">
                <a:solidFill>
                  <a:srgbClr val="000000"/>
                </a:solidFill>
                <a:latin typeface="Arial"/>
                <a:ea typeface="Osaka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dt" idx="15"/>
          </p:nvPr>
        </p:nvSpPr>
        <p:spPr>
          <a:xfrm>
            <a:off x="771480" y="6248520"/>
            <a:ext cx="2141640" cy="455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167" name="PlaceHolder 4"/>
          <p:cNvSpPr>
            <a:spLocks noGrp="1"/>
          </p:cNvSpPr>
          <p:nvPr>
            <p:ph type="title"/>
          </p:nvPr>
        </p:nvSpPr>
        <p:spPr>
          <a:xfrm>
            <a:off x="514080" y="273600"/>
            <a:ext cx="925776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pl-PL" sz="4400" b="0" strike="noStrike" spc="-1">
                <a:latin typeface="Arial"/>
              </a:rPr>
              <a:t>Kliknij, aby edytować format tekstu tytułu</a:t>
            </a: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514080" y="1604520"/>
            <a:ext cx="92577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latin typeface="Arial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800" b="0" strike="noStrike" spc="-1">
                <a:latin typeface="Arial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400" b="0" strike="noStrike" spc="-1">
                <a:latin typeface="Arial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latin typeface="Arial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latin typeface="Arial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720720" y="189000"/>
            <a:ext cx="9029880" cy="2086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 dirty="0">
                <a:solidFill>
                  <a:schemeClr val="accent2">
                    <a:lumMod val="75000"/>
                  </a:schemeClr>
                </a:solidFill>
                <a:latin typeface="Arial"/>
                <a:ea typeface="Osaka"/>
              </a:rPr>
              <a:t>Leki i protokoły immunosupresyjne </a:t>
            </a:r>
            <a:r>
              <a:rPr sz="36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sz="3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3600" b="1" strike="noStrike" spc="-1" dirty="0">
                <a:solidFill>
                  <a:schemeClr val="accent2">
                    <a:lumMod val="75000"/>
                  </a:schemeClr>
                </a:solidFill>
                <a:latin typeface="Arial"/>
                <a:ea typeface="Osaka"/>
              </a:rPr>
              <a:t>u chorych po przeszczepieniu narządów</a:t>
            </a:r>
            <a:endParaRPr lang="pl-PL" sz="3600" b="0" strike="noStrike" spc="-1" dirty="0">
              <a:solidFill>
                <a:schemeClr val="accent2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771480" y="2482920"/>
            <a:ext cx="8742600" cy="411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-343080" algn="ctr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1" strike="noStrike" spc="-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ea typeface="Osaka"/>
              </a:rPr>
              <a:t>Teresa Bączkowska</a:t>
            </a:r>
            <a:endParaRPr lang="pl-PL" sz="2800" b="0" strike="noStrike" spc="-1" dirty="0">
              <a:solidFill>
                <a:schemeClr val="accent6">
                  <a:lumMod val="60000"/>
                  <a:lumOff val="40000"/>
                </a:schemeClr>
              </a:solidFill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 marL="343080" indent="-343080" algn="ctr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000" b="1" i="1" strike="noStrike" spc="-1" dirty="0">
                <a:solidFill>
                  <a:srgbClr val="000000"/>
                </a:solidFill>
                <a:latin typeface="Arial"/>
                <a:ea typeface="Osaka"/>
              </a:rPr>
              <a:t>Katedra i Klinika Transplantologii, Immunologii, Nefrologii i Chorób Wewnętrznych </a:t>
            </a:r>
            <a:r>
              <a:rPr sz="2000" dirty="0"/>
              <a:t/>
            </a:r>
            <a:br>
              <a:rPr sz="2000" dirty="0"/>
            </a:br>
            <a:r>
              <a:rPr lang="pl-PL" sz="2000" b="1" i="1" strike="noStrike" spc="-1" dirty="0">
                <a:solidFill>
                  <a:srgbClr val="000000"/>
                </a:solidFill>
                <a:latin typeface="Arial"/>
                <a:ea typeface="Osaka"/>
              </a:rPr>
              <a:t>Warszawskiego Uniwersytetu Medycznego</a:t>
            </a:r>
            <a:endParaRPr lang="pl-PL" sz="2000" b="0" strike="noStrike" spc="-1" dirty="0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</p:txBody>
      </p:sp>
      <p:sp>
        <p:nvSpPr>
          <p:cNvPr id="213" name="Rectangle 5"/>
          <p:cNvSpPr/>
          <p:nvPr/>
        </p:nvSpPr>
        <p:spPr>
          <a:xfrm>
            <a:off x="-152280" y="-74520"/>
            <a:ext cx="21322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ctangle 8"/>
          <p:cNvSpPr/>
          <p:nvPr/>
        </p:nvSpPr>
        <p:spPr>
          <a:xfrm>
            <a:off x="0" y="0"/>
            <a:ext cx="10285560" cy="685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29" name="Freeform: Shape 10"/>
          <p:cNvSpPr/>
          <p:nvPr/>
        </p:nvSpPr>
        <p:spPr>
          <a:xfrm rot="18900000" flipH="1">
            <a:off x="-317520" y="-253080"/>
            <a:ext cx="1542240" cy="1375200"/>
          </a:xfrm>
          <a:custGeom>
            <a:avLst/>
            <a:gdLst/>
            <a:ahLst/>
            <a:cxnLst/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30" name="Rectangle 12"/>
          <p:cNvSpPr/>
          <p:nvPr/>
        </p:nvSpPr>
        <p:spPr>
          <a:xfrm rot="18900000" flipH="1">
            <a:off x="750960" y="421200"/>
            <a:ext cx="542880" cy="6440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31" name="Rectangle 14"/>
          <p:cNvSpPr/>
          <p:nvPr/>
        </p:nvSpPr>
        <p:spPr>
          <a:xfrm rot="18900000" flipH="1">
            <a:off x="8472240" y="654840"/>
            <a:ext cx="578520" cy="68544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32" name="Freeform: Shape 16"/>
          <p:cNvSpPr/>
          <p:nvPr/>
        </p:nvSpPr>
        <p:spPr>
          <a:xfrm rot="10800000" flipH="1">
            <a:off x="7894800" y="1440"/>
            <a:ext cx="2390760" cy="1479240"/>
          </a:xfrm>
          <a:custGeom>
            <a:avLst/>
            <a:gdLst/>
            <a:ahLst/>
            <a:cxnLst/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33" name="Isosceles Triangle 18"/>
          <p:cNvSpPr/>
          <p:nvPr/>
        </p:nvSpPr>
        <p:spPr>
          <a:xfrm flipH="1">
            <a:off x="6728760" y="6115680"/>
            <a:ext cx="1259640" cy="74088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pic>
        <p:nvPicPr>
          <p:cNvPr id="234" name="Picture 4" descr="Obraz zawierający tekst, mapa&#10;&#10;Opis wygenerowany automatycznie"/>
          <p:cNvPicPr/>
          <p:nvPr/>
        </p:nvPicPr>
        <p:blipFill>
          <a:blip r:embed="rId2"/>
          <a:stretch/>
        </p:blipFill>
        <p:spPr>
          <a:xfrm>
            <a:off x="1932480" y="643320"/>
            <a:ext cx="6420600" cy="5569560"/>
          </a:xfrm>
          <a:prstGeom prst="rect">
            <a:avLst/>
          </a:prstGeom>
          <a:ln w="0">
            <a:noFill/>
          </a:ln>
        </p:spPr>
      </p:pic>
      <p:sp>
        <p:nvSpPr>
          <p:cNvPr id="235" name="Isosceles Triangle 20"/>
          <p:cNvSpPr/>
          <p:nvPr/>
        </p:nvSpPr>
        <p:spPr>
          <a:xfrm flipH="1">
            <a:off x="6414480" y="6453000"/>
            <a:ext cx="686160" cy="4035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ytuł 1"/>
          <p:cNvSpPr/>
          <p:nvPr/>
        </p:nvSpPr>
        <p:spPr>
          <a:xfrm>
            <a:off x="468360" y="333360"/>
            <a:ext cx="829008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Immunosupresja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245" name="Symbol zastępczy zawartości 2"/>
          <p:cNvSpPr/>
          <p:nvPr/>
        </p:nvSpPr>
        <p:spPr>
          <a:xfrm>
            <a:off x="457200" y="1484280"/>
            <a:ext cx="8228160" cy="464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Arial"/>
                <a:ea typeface="Osaka"/>
              </a:rPr>
              <a:t>Cel: Zapobieganie procesowi odrzucania przeszczepu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Arial"/>
                <a:ea typeface="Osaka"/>
              </a:rPr>
              <a:t>Oczekiwania:  Skuteczna i bezpieczne leki immunosupresyjne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Arial"/>
                <a:ea typeface="Osaka"/>
              </a:rPr>
              <a:t>Rzeczywistość:</a:t>
            </a:r>
            <a:endParaRPr lang="pl-PL" sz="2400" b="0" strike="noStrike" spc="-1">
              <a:latin typeface="Arial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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Nieselektywne oddziaływanie na układ immunologiczny</a:t>
            </a:r>
            <a:endParaRPr lang="pl-PL" sz="2800" b="0" strike="noStrike" spc="-1">
              <a:latin typeface="Arial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Arial"/>
                <a:ea typeface="Osaka"/>
              </a:rPr>
              <a:t>Hamowanie procesu odrzucania</a:t>
            </a:r>
            <a:endParaRPr lang="pl-PL" sz="2400" b="0" strike="noStrike" spc="-1">
              <a:latin typeface="Arial"/>
            </a:endParaRP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Arial"/>
                <a:ea typeface="Osaka"/>
              </a:rPr>
              <a:t>Infekcje i nowotwory</a:t>
            </a:r>
            <a:endParaRPr lang="pl-PL" sz="2400" b="0" strike="noStrike" spc="-1">
              <a:latin typeface="Arial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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Efekt nieimmunologiczny- toksyczność</a:t>
            </a:r>
            <a:endParaRPr lang="pl-PL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 74"/>
          <p:cNvSpPr/>
          <p:nvPr/>
        </p:nvSpPr>
        <p:spPr>
          <a:xfrm>
            <a:off x="401040" y="0"/>
            <a:ext cx="9204120" cy="6856560"/>
          </a:xfrm>
          <a:prstGeom prst="rect">
            <a:avLst/>
          </a:prstGeom>
          <a:gradFill rotWithShape="0">
            <a:gsLst>
              <a:gs pos="0">
                <a:srgbClr val="9ED3D7"/>
              </a:gs>
              <a:gs pos="100000">
                <a:srgbClr val="202020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pic>
        <p:nvPicPr>
          <p:cNvPr id="248" name="Picture 76"/>
          <p:cNvPicPr/>
          <p:nvPr/>
        </p:nvPicPr>
        <p:blipFill>
          <a:blip r:embed="rId2"/>
          <a:stretch/>
        </p:blipFill>
        <p:spPr>
          <a:xfrm>
            <a:off x="0" y="0"/>
            <a:ext cx="10285560" cy="6856560"/>
          </a:xfrm>
          <a:prstGeom prst="rect">
            <a:avLst/>
          </a:prstGeom>
          <a:ln w="0">
            <a:noFill/>
          </a:ln>
        </p:spPr>
      </p:pic>
      <p:sp>
        <p:nvSpPr>
          <p:cNvPr id="249" name="Rectangle 11"/>
          <p:cNvSpPr/>
          <p:nvPr/>
        </p:nvSpPr>
        <p:spPr>
          <a:xfrm>
            <a:off x="2569680" y="2043720"/>
            <a:ext cx="5149800" cy="202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  <a:spcAft>
                <a:spcPts val="601"/>
              </a:spcAft>
              <a:buNone/>
            </a:pPr>
            <a:r>
              <a:rPr lang="en-US" sz="4700" b="1" strike="noStrike" spc="-1">
                <a:solidFill>
                  <a:srgbClr val="FFFFFF"/>
                </a:solidFill>
                <a:latin typeface="Arial"/>
                <a:ea typeface="Osaka"/>
              </a:rPr>
              <a:t>Immunosupresja- wąskie okno terapeutyczne </a:t>
            </a:r>
            <a:endParaRPr lang="pl-PL" sz="4700" b="0" strike="noStrike" spc="-1">
              <a:latin typeface="Arial"/>
            </a:endParaRPr>
          </a:p>
        </p:txBody>
      </p:sp>
      <p:sp>
        <p:nvSpPr>
          <p:cNvPr id="250" name="Text Box 6"/>
          <p:cNvSpPr/>
          <p:nvPr/>
        </p:nvSpPr>
        <p:spPr>
          <a:xfrm>
            <a:off x="1363680" y="5740560"/>
            <a:ext cx="4658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lang="pl-PL" sz="1800" b="1" strike="noStrike" spc="-1">
                <a:solidFill>
                  <a:srgbClr val="C00000"/>
                </a:solidFill>
                <a:latin typeface="Calibri"/>
                <a:ea typeface="Arial"/>
              </a:rPr>
              <a:t>odrzucanie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251" name="Text Box 7"/>
          <p:cNvSpPr/>
          <p:nvPr/>
        </p:nvSpPr>
        <p:spPr>
          <a:xfrm>
            <a:off x="1168560" y="1590840"/>
            <a:ext cx="7974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lang="pl-PL" sz="1800" b="1" strike="noStrike" spc="-1">
                <a:solidFill>
                  <a:srgbClr val="C00000"/>
                </a:solidFill>
                <a:latin typeface="Calibri"/>
                <a:ea typeface="Arial"/>
              </a:rPr>
              <a:t>Działania niepożądane, infekcje, nowotwory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252" name="Rectangle 8"/>
          <p:cNvSpPr/>
          <p:nvPr/>
        </p:nvSpPr>
        <p:spPr>
          <a:xfrm>
            <a:off x="2286000" y="4419720"/>
            <a:ext cx="4746600" cy="128124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Arial"/>
              </a:rPr>
              <a:t>niedostateczna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253" name="Rectangle 9"/>
          <p:cNvSpPr/>
          <p:nvPr/>
        </p:nvSpPr>
        <p:spPr>
          <a:xfrm>
            <a:off x="2286000" y="2236680"/>
            <a:ext cx="4727880" cy="12798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Arial"/>
              </a:rPr>
              <a:t>nadmierna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254" name="Rectangle 10"/>
          <p:cNvSpPr/>
          <p:nvPr/>
        </p:nvSpPr>
        <p:spPr>
          <a:xfrm>
            <a:off x="2286000" y="3429000"/>
            <a:ext cx="4726080" cy="960480"/>
          </a:xfrm>
          <a:prstGeom prst="rect">
            <a:avLst/>
          </a:prstGeom>
          <a:solidFill>
            <a:srgbClr val="3333FF"/>
          </a:solidFill>
          <a:ln w="127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lang="pl-PL" sz="2400" b="1" strike="noStrike" spc="-1">
                <a:solidFill>
                  <a:srgbClr val="FFFFFF"/>
                </a:solidFill>
                <a:latin typeface="Calibri"/>
                <a:ea typeface="Arial"/>
              </a:rPr>
              <a:t>optymalna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55"/>
          <p:cNvSpPr/>
          <p:nvPr/>
        </p:nvSpPr>
        <p:spPr>
          <a:xfrm>
            <a:off x="1180440" y="180000"/>
            <a:ext cx="8491320" cy="34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de-DE" sz="1800" b="1" strike="noStrike" spc="-1">
                <a:solidFill>
                  <a:srgbClr val="1E1E5B"/>
                </a:solidFill>
                <a:latin typeface="Times New Roman"/>
                <a:ea typeface="Osaka"/>
              </a:rPr>
              <a:t>                     Historyczny rys stosowania leków immunosupresyjnych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257" name="Rectangle 56"/>
          <p:cNvSpPr/>
          <p:nvPr/>
        </p:nvSpPr>
        <p:spPr>
          <a:xfrm>
            <a:off x="720000" y="220680"/>
            <a:ext cx="9179640" cy="432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noAutofit/>
          </a:bodyPr>
          <a:lstStyle/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16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16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1954			</a:t>
            </a:r>
            <a:r>
              <a:rPr lang="de-DE" sz="16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Pierwsze</a:t>
            </a:r>
            <a:r>
              <a:rPr lang="de-DE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6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udane</a:t>
            </a:r>
            <a:r>
              <a:rPr lang="de-DE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6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przeszczepienie</a:t>
            </a:r>
            <a:r>
              <a:rPr lang="de-DE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u </a:t>
            </a:r>
            <a:r>
              <a:rPr lang="de-DE" sz="16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bliźniąt</a:t>
            </a:r>
            <a:r>
              <a:rPr lang="de-DE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6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jednojajowych</a:t>
            </a:r>
            <a:endParaRPr lang="pl-PL" sz="16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1958/9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Naświetlania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promieniami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X 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Appr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. 1960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doustne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GS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1962			6-mercaptopurine,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azathioprine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(AZA),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Imurane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1963-78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Antithymocyte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globulin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(ATG, adjuvant to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AZA+steroids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KTx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333399"/>
                </a:solidFill>
                <a:latin typeface="Times New Roman"/>
                <a:ea typeface="Arial"/>
              </a:rPr>
              <a:t>1978			</a:t>
            </a:r>
            <a:r>
              <a:rPr lang="de-DE" sz="1400" b="1" strike="noStrike" spc="-1" dirty="0" err="1">
                <a:solidFill>
                  <a:srgbClr val="333399"/>
                </a:solidFill>
                <a:latin typeface="Times New Roman"/>
                <a:ea typeface="Arial"/>
              </a:rPr>
              <a:t>Cyclosporine</a:t>
            </a:r>
            <a:r>
              <a:rPr lang="de-DE" sz="1400" b="1" strike="noStrike" spc="-1" dirty="0">
                <a:solidFill>
                  <a:srgbClr val="333399"/>
                </a:solidFill>
                <a:latin typeface="Times New Roman"/>
                <a:ea typeface="Arial"/>
              </a:rPr>
              <a:t> (Sandimmun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 (</a:t>
            </a:r>
            <a:r>
              <a:rPr lang="de-DE" sz="1400" b="1" i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Tolypocladium</a:t>
            </a:r>
            <a:r>
              <a:rPr lang="de-DE" sz="1400" b="1" i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i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inflatum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: Jean Francois Borel - 1969;                                                   White,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Calne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- 1978)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1983	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Cyclosporine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+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prednisone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1985	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Cyclosporine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+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steroids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+ AZA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triple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therapy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1985-9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Trójlekowa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IS +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Antithymocyte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globulin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ALG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or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OKT3 (for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rejection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1990 on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Zmienne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optymalne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schematy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IS :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zazwyczaj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trójlekowe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+/-ATG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1994			Tacrolimus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Prograf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 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+ GS + inne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schematy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IS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1995/6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Mycophenolate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mofetil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Cellcept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zastępuje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AZA</a:t>
            </a:r>
            <a:endParaRPr lang="pl-PL" sz="1400" b="0" strike="noStrike" spc="-1" dirty="0">
              <a:latin typeface="Arial"/>
            </a:endParaRPr>
          </a:p>
          <a:p>
            <a:pPr marL="22860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       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Cyclosporine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Neoral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zastępuje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CyA Sandimmune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1998			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Basiliximab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Simulect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1998/9		</a:t>
            </a:r>
            <a:r>
              <a:rPr lang="de-DE" sz="1400" b="1" strike="noStrike" spc="-1" dirty="0" err="1">
                <a:solidFill>
                  <a:srgbClr val="CC983B"/>
                </a:solidFill>
                <a:latin typeface="Times New Roman"/>
                <a:ea typeface="Arial"/>
              </a:rPr>
              <a:t>Daclizumab</a:t>
            </a:r>
            <a:r>
              <a:rPr lang="de-DE" sz="1400" b="1" strike="noStrike" spc="-1" dirty="0">
                <a:solidFill>
                  <a:srgbClr val="CC983B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CC983B"/>
                </a:solidFill>
                <a:latin typeface="Times New Roman"/>
                <a:ea typeface="Arial"/>
              </a:rPr>
              <a:t>humanised</a:t>
            </a:r>
            <a:r>
              <a:rPr lang="de-DE" sz="1400" b="1" strike="noStrike" spc="-1" dirty="0">
                <a:solidFill>
                  <a:srgbClr val="CC983B"/>
                </a:solidFill>
                <a:latin typeface="Times New Roman"/>
                <a:ea typeface="Arial"/>
              </a:rPr>
              <a:t> </a:t>
            </a:r>
            <a:r>
              <a:rPr lang="de-DE" sz="1400" b="1" strike="noStrike" spc="-1" dirty="0" err="1">
                <a:solidFill>
                  <a:srgbClr val="CC983B"/>
                </a:solidFill>
                <a:latin typeface="Times New Roman"/>
                <a:ea typeface="Arial"/>
              </a:rPr>
              <a:t>antibody</a:t>
            </a:r>
            <a:r>
              <a:rPr lang="de-DE" sz="1400" b="1" strike="noStrike" spc="-1" dirty="0">
                <a:solidFill>
                  <a:srgbClr val="CC983B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CC983B"/>
                </a:solidFill>
                <a:latin typeface="Times New Roman"/>
                <a:ea typeface="Arial"/>
              </a:rPr>
              <a:t>Zenapax</a:t>
            </a:r>
            <a:r>
              <a:rPr lang="en-US" sz="1400" b="1" strike="noStrike" spc="-1" baseline="30000" dirty="0">
                <a:solidFill>
                  <a:srgbClr val="CC983B"/>
                </a:solidFill>
                <a:latin typeface="Times New Roman"/>
                <a:ea typeface="Arial"/>
              </a:rPr>
              <a:t>®</a:t>
            </a:r>
            <a:r>
              <a:rPr lang="en-US" sz="1400" b="1" strike="noStrike" spc="-1" dirty="0">
                <a:solidFill>
                  <a:srgbClr val="CC983B"/>
                </a:solidFill>
                <a:latin typeface="Times New Roman"/>
                <a:ea typeface="Arial"/>
              </a:rPr>
              <a:t>)</a:t>
            </a:r>
            <a:r>
              <a:rPr lang="de-DE" sz="1400" b="1" strike="noStrike" spc="-1" dirty="0">
                <a:solidFill>
                  <a:srgbClr val="CC983B"/>
                </a:solidFill>
                <a:latin typeface="Times New Roman"/>
                <a:ea typeface="Arial"/>
              </a:rPr>
              <a:t> - </a:t>
            </a:r>
            <a:r>
              <a:rPr lang="de-DE" sz="1400" b="1" strike="noStrike" spc="-1" dirty="0" err="1">
                <a:solidFill>
                  <a:srgbClr val="CC983B"/>
                </a:solidFill>
                <a:latin typeface="Times New Roman"/>
                <a:ea typeface="Arial"/>
              </a:rPr>
              <a:t>wycofany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1999/2000		S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irolimus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, rapamycin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Rapamune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2002/3		M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ycophenolate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natrium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Myfortic</a:t>
            </a: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 marL="18288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	          Everolimus (</a:t>
            </a:r>
            <a:r>
              <a:rPr lang="de-DE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Certican</a:t>
            </a:r>
            <a:r>
              <a:rPr lang="en-US" sz="1400" b="1" strike="noStrike" spc="-1" baseline="30000" dirty="0">
                <a:solidFill>
                  <a:srgbClr val="000000"/>
                </a:solidFill>
                <a:latin typeface="Times New Roman"/>
                <a:ea typeface="Arial"/>
              </a:rPr>
              <a:t>®)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Arial"/>
              <a:buAutoNum type="arabicPlain" startAt="2007"/>
              <a:tabLst>
                <a:tab pos="0" algn="l"/>
              </a:tabLst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                                 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Advagraf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  <a:buFont typeface="Arial"/>
              <a:buAutoNum type="arabicPlain" startAt="2009"/>
              <a:tabLst>
                <a:tab pos="0" algn="l"/>
              </a:tabLst>
            </a:pP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                                      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Belatacept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2014                                         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Takrolimus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-LCP (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Envarsus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2021	                             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Imlifidaza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Off label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”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	alemtuzumab, 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anty-CD-20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, 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inhibitory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proteasomu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, 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anty-CD38, 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anty-IL-6, anty-CD40, anty-CD28,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anty-C5a,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anty-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Times New Roman"/>
                <a:ea typeface="Arial"/>
              </a:rPr>
              <a:t>FcRN</a:t>
            </a:r>
            <a:r>
              <a:rPr lang="pl-PL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en-US" sz="14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….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strike="noStrike" spc="-1" dirty="0">
                <a:solidFill>
                  <a:srgbClr val="996633"/>
                </a:solidFill>
                <a:latin typeface="Arial"/>
                <a:ea typeface="Arial"/>
              </a:rPr>
              <a:t>“</a:t>
            </a:r>
            <a:r>
              <a:rPr lang="en-US" sz="1600" b="1" strike="noStrike" spc="-1" dirty="0" err="1">
                <a:solidFill>
                  <a:srgbClr val="996633"/>
                </a:solidFill>
                <a:latin typeface="Times New Roman"/>
                <a:ea typeface="Arial"/>
              </a:rPr>
              <a:t>Generyczne</a:t>
            </a:r>
            <a:r>
              <a:rPr lang="en-US" sz="1600" b="1" strike="noStrike" spc="-1" dirty="0">
                <a:solidFill>
                  <a:srgbClr val="996633"/>
                </a:solidFill>
                <a:latin typeface="Arial"/>
                <a:ea typeface="Arial"/>
              </a:rPr>
              <a:t>”</a:t>
            </a:r>
            <a:r>
              <a:rPr lang="en-US" sz="1600" b="1" strike="noStrike" spc="-1" dirty="0">
                <a:solidFill>
                  <a:srgbClr val="996633"/>
                </a:solidFill>
                <a:latin typeface="Times New Roman"/>
                <a:ea typeface="Arial"/>
              </a:rPr>
              <a:t>  </a:t>
            </a:r>
            <a:r>
              <a:rPr lang="en-US" sz="1600" b="1" strike="noStrike" spc="-1" dirty="0" err="1">
                <a:solidFill>
                  <a:srgbClr val="996633"/>
                </a:solidFill>
                <a:latin typeface="Times New Roman"/>
                <a:ea typeface="Arial"/>
              </a:rPr>
              <a:t>leki</a:t>
            </a:r>
            <a:r>
              <a:rPr lang="en-US" sz="1600" b="1" strike="noStrike" spc="-1" dirty="0">
                <a:solidFill>
                  <a:srgbClr val="996633"/>
                </a:solidFill>
                <a:latin typeface="Times New Roman"/>
                <a:ea typeface="Arial"/>
              </a:rPr>
              <a:t> </a:t>
            </a:r>
            <a:r>
              <a:rPr lang="en-US" sz="1600" b="1" strike="noStrike" spc="-1" dirty="0" err="1">
                <a:solidFill>
                  <a:srgbClr val="996633"/>
                </a:solidFill>
                <a:latin typeface="Times New Roman"/>
                <a:ea typeface="Arial"/>
              </a:rPr>
              <a:t>immunosupresyjne</a:t>
            </a: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Arial"/>
              </a:rPr>
              <a:t> (EMA od 2010r:  90% - 111%)</a:t>
            </a:r>
            <a:endParaRPr lang="pl-PL" sz="16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996633"/>
              </a:buClr>
              <a:buFont typeface="Arial"/>
              <a:buAutoNum type="arabicPlain" startAt="2005"/>
              <a:tabLst>
                <a:tab pos="0" algn="l"/>
              </a:tabLst>
            </a:pPr>
            <a:r>
              <a:rPr lang="en-US" sz="1400" b="1" i="1" strike="noStrike" spc="-1" dirty="0">
                <a:solidFill>
                  <a:srgbClr val="996633"/>
                </a:solidFill>
                <a:latin typeface="Times New Roman"/>
                <a:ea typeface="Arial"/>
              </a:rPr>
              <a:t>(FDA)                     </a:t>
            </a:r>
            <a:r>
              <a:rPr lang="en-US" sz="1400" b="1" i="1" strike="noStrike" spc="-1" dirty="0" err="1">
                <a:solidFill>
                  <a:srgbClr val="996633"/>
                </a:solidFill>
                <a:latin typeface="Times New Roman"/>
                <a:ea typeface="Arial"/>
              </a:rPr>
              <a:t>Equoral</a:t>
            </a:r>
            <a:r>
              <a:rPr lang="en-US" sz="1400" b="1" i="1" strike="noStrike" spc="-1" dirty="0">
                <a:solidFill>
                  <a:srgbClr val="996633"/>
                </a:solidFill>
                <a:latin typeface="Times New Roman"/>
                <a:ea typeface="Arial"/>
              </a:rPr>
              <a:t>  (</a:t>
            </a:r>
            <a:r>
              <a:rPr lang="en-US" sz="1400" b="1" i="1" strike="noStrike" spc="-1" dirty="0" err="1">
                <a:solidFill>
                  <a:srgbClr val="996633"/>
                </a:solidFill>
                <a:latin typeface="Times New Roman"/>
                <a:ea typeface="Arial"/>
              </a:rPr>
              <a:t>Cyklosporyna</a:t>
            </a:r>
            <a:r>
              <a:rPr lang="en-US" sz="1400" b="1" i="1" strike="noStrike" spc="-1" dirty="0">
                <a:solidFill>
                  <a:srgbClr val="996633"/>
                </a:solidFill>
                <a:latin typeface="Times New Roman"/>
                <a:ea typeface="Arial"/>
              </a:rPr>
              <a:t> A)</a:t>
            </a:r>
            <a:endParaRPr lang="pl-PL" sz="14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16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1600" b="0" strike="noStrike" spc="-1" dirty="0">
              <a:latin typeface="Arial"/>
            </a:endParaRPr>
          </a:p>
        </p:txBody>
      </p:sp>
      <p:sp>
        <p:nvSpPr>
          <p:cNvPr id="258" name="Rectangle 57"/>
          <p:cNvSpPr/>
          <p:nvPr/>
        </p:nvSpPr>
        <p:spPr>
          <a:xfrm>
            <a:off x="1136520" y="858960"/>
            <a:ext cx="8635680" cy="6552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50000">
                <a:srgbClr val="BBE0E3"/>
              </a:gs>
              <a:gs pos="100000">
                <a:srgbClr val="333399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514080" cy="1446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E1E5B"/>
                </a:solidFill>
                <a:latin typeface="Arial"/>
                <a:ea typeface="Osaka"/>
              </a:rPr>
              <a:t>Leki immunosupresyjne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609480" y="1295280"/>
            <a:ext cx="8904600" cy="5408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CC983B"/>
                </a:solidFill>
                <a:latin typeface="Arial"/>
                <a:ea typeface="Osaka"/>
              </a:rPr>
              <a:t>Inhibitory kalcineuryny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: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                         cyklosporyna A,    takrolimus, takrolimus MR-4, tacrolimus LCP,    	            woklosporyna 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CC983B"/>
                </a:solidFill>
                <a:latin typeface="Arial"/>
                <a:ea typeface="Osaka"/>
              </a:rPr>
              <a:t>Inhibitory podziałów komórkowych;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  </a:t>
            </a:r>
            <a:r>
              <a:rPr lang="pl-PL" sz="1800" b="1" strike="noStrike" spc="-1">
                <a:solidFill>
                  <a:srgbClr val="333399"/>
                </a:solidFill>
                <a:latin typeface="Arial"/>
                <a:ea typeface="Osaka"/>
              </a:rPr>
              <a:t>wczesne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:sirolimus, everolimus, </a:t>
            </a:r>
            <a:r>
              <a:rPr lang="pl-PL" sz="1800" b="1" i="1" strike="noStrike" spc="-1">
                <a:solidFill>
                  <a:srgbClr val="33CC33"/>
                </a:solidFill>
                <a:latin typeface="Arial"/>
                <a:ea typeface="Osaka"/>
              </a:rPr>
              <a:t>temsirolimus, ridaforolimus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  </a:t>
            </a:r>
            <a:r>
              <a:rPr lang="pl-PL" sz="1800" b="1" strike="noStrike" spc="-1">
                <a:solidFill>
                  <a:srgbClr val="333399"/>
                </a:solidFill>
                <a:latin typeface="Arial"/>
                <a:ea typeface="Osaka"/>
              </a:rPr>
              <a:t>późne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: azatiopryna,   mykofenolan mofetilu, mykofenolan sodu, 		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CC983B"/>
                </a:solidFill>
                <a:latin typeface="Arial"/>
                <a:ea typeface="Osaka"/>
              </a:rPr>
              <a:t>Glikokortykosteroidy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CC983B"/>
                </a:solidFill>
                <a:latin typeface="Arial"/>
                <a:ea typeface="Osaka"/>
              </a:rPr>
              <a:t>Czynniki biologiczne: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		ATG,  anty IL-2R (basiliksimab), belatacept, </a:t>
            </a:r>
            <a:r>
              <a:rPr lang="pl-PL" sz="1800" b="0" i="1" strike="noStrike" spc="-1">
                <a:solidFill>
                  <a:srgbClr val="000000"/>
                </a:solidFill>
                <a:latin typeface="Arial"/>
                <a:ea typeface="Osaka"/>
              </a:rPr>
              <a:t>iscalimab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FFC000"/>
                </a:solidFill>
                <a:latin typeface="Arial"/>
                <a:ea typeface="Osaka"/>
              </a:rPr>
              <a:t>Inne:   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Imlifidase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   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878700"/>
                </a:solidFill>
                <a:latin typeface="Arial"/>
                <a:ea typeface="Osaka"/>
              </a:rPr>
              <a:t>Off label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     anty-CD20, </a:t>
            </a:r>
            <a:r>
              <a:rPr lang="pl-PL" sz="1800" b="1" strike="noStrike" spc="-1">
                <a:solidFill>
                  <a:srgbClr val="808080"/>
                </a:solidFill>
                <a:latin typeface="Arial"/>
                <a:ea typeface="Osaka"/>
              </a:rPr>
              <a:t>anty-CD52,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 bortezomib, carfilzomib, daratumumab, 	 	      eculizumab, rawulizumab, tocilizumab, klazakizumab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</p:txBody>
      </p:sp>
      <p:sp>
        <p:nvSpPr>
          <p:cNvPr id="263" name="Rectangle 6"/>
          <p:cNvSpPr/>
          <p:nvPr/>
        </p:nvSpPr>
        <p:spPr>
          <a:xfrm>
            <a:off x="0" y="0"/>
            <a:ext cx="152244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64" name="Rectangle 7"/>
          <p:cNvSpPr/>
          <p:nvPr/>
        </p:nvSpPr>
        <p:spPr>
          <a:xfrm>
            <a:off x="0" y="0"/>
            <a:ext cx="16750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"/>
          <p:cNvPicPr/>
          <p:nvPr/>
        </p:nvPicPr>
        <p:blipFill>
          <a:blip r:embed="rId2"/>
          <a:stretch/>
        </p:blipFill>
        <p:spPr>
          <a:xfrm>
            <a:off x="17640" y="0"/>
            <a:ext cx="10077480" cy="6892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BF7AB08-BCD0-0FD8-E5DB-B50ADBD75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52" y="643467"/>
            <a:ext cx="7694936" cy="580967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25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BC82633-FB52-6A22-FF1B-2E644D7B8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0" y="740418"/>
            <a:ext cx="9201149" cy="552068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17381" y="-253670"/>
            <a:ext cx="154206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2322" y="422146"/>
            <a:ext cx="544529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474187" y="655140"/>
            <a:ext cx="580055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894667" y="0"/>
            <a:ext cx="2392333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0040" y="6115501"/>
            <a:ext cx="1260995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75F33D2-6459-8716-5F71-43C6B464C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40" y="643467"/>
            <a:ext cx="867091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15942" y="6453143"/>
            <a:ext cx="687574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51BF75C-9D96-F26E-4EB7-7A0BE6FE4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400" y="6212160"/>
            <a:ext cx="5156200" cy="64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61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17381" y="-253670"/>
            <a:ext cx="154206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2322" y="422146"/>
            <a:ext cx="544529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474187" y="655140"/>
            <a:ext cx="580055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894667" y="0"/>
            <a:ext cx="2392333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0040" y="6115501"/>
            <a:ext cx="1260995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A19FD14-6096-E1A4-0DA0-5BF0B93C4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967693"/>
            <a:ext cx="9201149" cy="492261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15942" y="6453143"/>
            <a:ext cx="687574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53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"/>
          <p:cNvPicPr/>
          <p:nvPr/>
        </p:nvPicPr>
        <p:blipFill>
          <a:blip r:embed="rId2"/>
          <a:stretch/>
        </p:blipFill>
        <p:spPr>
          <a:xfrm>
            <a:off x="0" y="3141720"/>
            <a:ext cx="9142560" cy="2641680"/>
          </a:xfrm>
          <a:prstGeom prst="rect">
            <a:avLst/>
          </a:prstGeom>
          <a:ln w="0">
            <a:noFill/>
          </a:ln>
        </p:spPr>
      </p:pic>
      <p:pic>
        <p:nvPicPr>
          <p:cNvPr id="271" name="Picture 3"/>
          <p:cNvPicPr/>
          <p:nvPr/>
        </p:nvPicPr>
        <p:blipFill>
          <a:blip r:embed="rId3"/>
          <a:stretch/>
        </p:blipFill>
        <p:spPr>
          <a:xfrm>
            <a:off x="1403280" y="333360"/>
            <a:ext cx="6564600" cy="2173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2FCAE44-83DE-2DBB-F933-785C69F9F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79" y="1266100"/>
            <a:ext cx="6877007" cy="474632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6251B46-2A6A-A836-5879-914254FBF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426" y="6425972"/>
            <a:ext cx="2564836" cy="27431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34E723E-54FC-E094-1D42-EDE9E4C14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30" y="116927"/>
            <a:ext cx="6877008" cy="97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33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529E576-A434-B54F-92B1-95029B38D66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10128" y="1718615"/>
            <a:ext cx="8866744" cy="680857"/>
          </a:xfrm>
          <a:prstGeom prst="rect">
            <a:avLst/>
          </a:prstGeom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6745A32-DC9B-199A-8BC1-65AAB3E9171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4420" y="2568920"/>
            <a:ext cx="10079640" cy="37404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63839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56F2F7B-24BD-6622-70D8-50B2C3B95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864804"/>
            <a:ext cx="9201149" cy="3128390"/>
          </a:xfrm>
          <a:prstGeom prst="rect">
            <a:avLst/>
          </a:prstGeom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102CBCE-BD2A-2A90-A513-248541A8F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500" y="5805264"/>
            <a:ext cx="5232400" cy="4318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B159957-A982-DF59-1DBE-9062636CB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466" y="6269852"/>
            <a:ext cx="7181593" cy="50220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62A0547-3892-3A0D-449D-A529EC670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" y="548680"/>
            <a:ext cx="7772400" cy="75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62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2"/>
          <p:cNvPicPr/>
          <p:nvPr/>
        </p:nvPicPr>
        <p:blipFill>
          <a:blip r:embed="rId2"/>
          <a:stretch/>
        </p:blipFill>
        <p:spPr>
          <a:xfrm>
            <a:off x="1542960" y="0"/>
            <a:ext cx="7391520" cy="661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 Box 2"/>
          <p:cNvSpPr/>
          <p:nvPr/>
        </p:nvSpPr>
        <p:spPr>
          <a:xfrm>
            <a:off x="2269440" y="185760"/>
            <a:ext cx="675576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pl-PL" sz="3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161644"/>
                </a:solidFill>
                <a:latin typeface="Times New Roman"/>
                <a:ea typeface="Arial"/>
              </a:rPr>
              <a:t>Zasady leczenia immunosupresyjnego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73" name="Text Box 3"/>
          <p:cNvSpPr/>
          <p:nvPr/>
        </p:nvSpPr>
        <p:spPr>
          <a:xfrm>
            <a:off x="1214640" y="2133720"/>
            <a:ext cx="8286120" cy="393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Połączenie leków IS o różnych punktach uchwytu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Silniejsza immunosupresja we wczesnym okresie po transplantacji (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Arial"/>
              </a:rPr>
              <a:t>“</a:t>
            </a: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indukcja</a:t>
            </a: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Arial"/>
              </a:rPr>
              <a:t>”</a:t>
            </a: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)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Czas trwania: do końca funkcjonowania przeszczepu/życia chorego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Redukcja w przypadku wystąpienia zagrożenia życia w przebiegu</a:t>
            </a: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 infekcji oportunistycznych</a:t>
            </a: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 choroby limfoproliferacyjnej</a:t>
            </a: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 nowotworu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Redukcja w przypadku rozpoznania nefropatii BK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W ciąży: MPA, PSI (sirolimus/everolimus) - przeciwskazane</a:t>
            </a:r>
            <a:endParaRPr lang="pl-PL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 Box 2"/>
          <p:cNvSpPr/>
          <p:nvPr/>
        </p:nvSpPr>
        <p:spPr>
          <a:xfrm>
            <a:off x="1296000" y="380880"/>
            <a:ext cx="815040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1E1E5B"/>
                </a:solidFill>
                <a:latin typeface="Times New Roman"/>
                <a:ea typeface="Arial"/>
              </a:rPr>
              <a:t>Monitorowanie leczenia immunosupresyjnego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76" name="Text Box 3"/>
          <p:cNvSpPr/>
          <p:nvPr/>
        </p:nvSpPr>
        <p:spPr>
          <a:xfrm>
            <a:off x="1057320" y="1500120"/>
            <a:ext cx="5054760" cy="441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1F801F"/>
              </a:buClr>
              <a:buFont typeface="Symbol"/>
              <a:buChar char=""/>
            </a:pPr>
            <a:r>
              <a:rPr lang="en-US" sz="2400" b="0" strike="noStrike" spc="-1">
                <a:solidFill>
                  <a:srgbClr val="1F801F"/>
                </a:solidFill>
                <a:latin typeface="Times New Roman"/>
                <a:ea typeface="Arial"/>
              </a:rPr>
              <a:t> </a:t>
            </a:r>
            <a:r>
              <a:rPr lang="en-US" sz="2000" b="1" strike="noStrike" spc="-1">
                <a:solidFill>
                  <a:srgbClr val="1F801F"/>
                </a:solidFill>
                <a:latin typeface="Times New Roman"/>
                <a:ea typeface="Arial"/>
              </a:rPr>
              <a:t>Empiryczne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</a:t>
            </a:r>
            <a:r>
              <a:rPr lang="en-US" sz="2000" b="1" strike="noStrike" spc="-1">
                <a:solidFill>
                  <a:srgbClr val="1F801F"/>
                </a:solidFill>
                <a:latin typeface="Times New Roman"/>
                <a:ea typeface="Arial"/>
              </a:rPr>
              <a:t>Farmakokinetyczne, farmakodynamiczne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- TDM (HPLC)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- immunologiczne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- biopsje protokolarne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- farmakogenetyka, - genomika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</a:t>
            </a:r>
            <a:r>
              <a:rPr lang="en-US" sz="2000" b="1" strike="noStrike" spc="-1">
                <a:solidFill>
                  <a:srgbClr val="1F801F"/>
                </a:solidFill>
                <a:latin typeface="Times New Roman"/>
                <a:ea typeface="Arial"/>
              </a:rPr>
              <a:t>Badania randomizowane, rejestry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- przeżycia chorych i przeszczepów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-  częstość AR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- powikłania</a:t>
            </a: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A4EFCD2-BF6F-B689-1449-06B2DC572B12}"/>
              </a:ext>
            </a:extLst>
          </p:cNvPr>
          <p:cNvSpPr/>
          <p:nvPr/>
        </p:nvSpPr>
        <p:spPr>
          <a:xfrm>
            <a:off x="0" y="44280"/>
            <a:ext cx="91087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3000"/>
              </a:lnSpc>
              <a:buNone/>
            </a:pPr>
            <a:r>
              <a:rPr lang="pl-PL" sz="3200" b="1" strike="noStrike" spc="-1">
                <a:solidFill>
                  <a:srgbClr val="000055"/>
                </a:solidFill>
                <a:latin typeface="Arial"/>
                <a:ea typeface="Osaka"/>
              </a:rPr>
              <a:t>Leczenie immunosupresyjne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B2CFF89C-B068-B752-C5BD-9D5BD46FAC69}"/>
              </a:ext>
            </a:extLst>
          </p:cNvPr>
          <p:cNvSpPr/>
          <p:nvPr/>
        </p:nvSpPr>
        <p:spPr>
          <a:xfrm>
            <a:off x="0" y="44280"/>
            <a:ext cx="91087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3000"/>
              </a:lnSpc>
              <a:buNone/>
            </a:pPr>
            <a:r>
              <a:rPr lang="pl-PL" sz="3200" b="1" strike="noStrike" spc="-1">
                <a:solidFill>
                  <a:srgbClr val="000055"/>
                </a:solidFill>
                <a:latin typeface="Arial"/>
                <a:ea typeface="Arial"/>
              </a:rPr>
              <a:t>Leczenie immunosupresyjne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3F604B6-1C7C-7E1F-03C0-7FA745AADA6A}"/>
              </a:ext>
            </a:extLst>
          </p:cNvPr>
          <p:cNvSpPr/>
          <p:nvPr/>
        </p:nvSpPr>
        <p:spPr>
          <a:xfrm>
            <a:off x="468359" y="913815"/>
            <a:ext cx="9612266" cy="575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93000"/>
              </a:lnSpc>
              <a:spcBef>
                <a:spcPts val="561"/>
              </a:spcBef>
              <a:buNone/>
            </a:pPr>
            <a:endParaRPr lang="pl-PL" sz="2800" b="0" strike="noStrike" spc="-1" dirty="0">
              <a:latin typeface="Arial"/>
            </a:endParaRPr>
          </a:p>
          <a:p>
            <a:pPr marL="343080" indent="-343080">
              <a:lnSpc>
                <a:spcPct val="93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sz="2400" b="0" strike="noStrike" spc="-1" dirty="0">
              <a:latin typeface="Arial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tabLst>
                <a:tab pos="0" algn="l"/>
              </a:tabLst>
            </a:pPr>
            <a:endParaRPr lang="pl-PL" b="1" strike="noStrike" spc="-1" dirty="0">
              <a:solidFill>
                <a:schemeClr val="accent2">
                  <a:lumMod val="76000"/>
                </a:schemeClr>
              </a:solidFill>
              <a:latin typeface="Arial"/>
              <a:ea typeface="Osaka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pl-PL" b="1" strike="noStrike" spc="-1" dirty="0">
                <a:solidFill>
                  <a:schemeClr val="accent2">
                    <a:lumMod val="76000"/>
                  </a:schemeClr>
                </a:solidFill>
                <a:latin typeface="Arial"/>
                <a:ea typeface="Osaka"/>
              </a:rPr>
              <a:t>Indukcja </a:t>
            </a:r>
            <a:r>
              <a:rPr lang="pl-PL" b="1" spc="-1" dirty="0">
                <a:solidFill>
                  <a:schemeClr val="accent2">
                    <a:lumMod val="76000"/>
                  </a:schemeClr>
                </a:solidFill>
                <a:latin typeface="Arial"/>
                <a:ea typeface="Osaka"/>
              </a:rPr>
              <a:t>z zastosowaniem przeciwciał u chorych podwyższonego ryzyka </a:t>
            </a:r>
            <a:r>
              <a:rPr lang="pl-PL" b="1" spc="-1" dirty="0" err="1">
                <a:solidFill>
                  <a:schemeClr val="accent2">
                    <a:lumMod val="76000"/>
                  </a:schemeClr>
                </a:solidFill>
                <a:latin typeface="Arial"/>
                <a:ea typeface="Osaka"/>
              </a:rPr>
              <a:t>immunologiczego</a:t>
            </a:r>
            <a:endParaRPr lang="pl-PL" strike="noStrike" spc="-1" dirty="0">
              <a:solidFill>
                <a:schemeClr val="accent2">
                  <a:lumMod val="76000"/>
                </a:schemeClr>
              </a:solidFill>
              <a:latin typeface="Arial"/>
              <a:ea typeface="Osaka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Thymoglobulina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, anty-IL2, anty- CD 20 (</a:t>
            </a:r>
            <a:r>
              <a:rPr lang="pl-PL" b="1" strike="noStrike" spc="-1" dirty="0" err="1">
                <a:solidFill>
                  <a:schemeClr val="accent2"/>
                </a:solidFill>
                <a:latin typeface="Arial"/>
                <a:ea typeface="Osaka"/>
              </a:rPr>
              <a:t>rytuksymab</a:t>
            </a:r>
            <a:r>
              <a:rPr lang="pl-PL" i="1" strike="noStrike" spc="-1" dirty="0">
                <a:solidFill>
                  <a:srgbClr val="000000"/>
                </a:solidFill>
                <a:latin typeface="Arial"/>
                <a:ea typeface="Osaka"/>
              </a:rPr>
              <a:t>, </a:t>
            </a:r>
            <a:r>
              <a:rPr lang="pl-PL" i="1" strike="noStrike" spc="-1" dirty="0" err="1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obinutuzumab</a:t>
            </a:r>
            <a:r>
              <a:rPr lang="pl-PL" i="1" strike="noStrike" spc="-1" dirty="0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),  </a:t>
            </a:r>
            <a:r>
              <a:rPr lang="pl-PL" b="1" i="1" strike="noStrike" spc="-1" dirty="0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anty – CD38 (</a:t>
            </a:r>
            <a:r>
              <a:rPr lang="pl-PL" i="1" strike="noStrike" spc="-1" dirty="0" err="1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daratumumab</a:t>
            </a:r>
            <a:r>
              <a:rPr lang="pl-PL" i="1" strike="noStrike" spc="-1" dirty="0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, </a:t>
            </a:r>
            <a:r>
              <a:rPr lang="pl-PL" i="1" strike="noStrike" spc="-1" dirty="0" err="1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felzartamab</a:t>
            </a:r>
            <a:r>
              <a:rPr lang="pl-PL" b="1" i="1" strike="noStrike" spc="-1" dirty="0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)</a:t>
            </a:r>
            <a:r>
              <a:rPr lang="pl-PL" i="1" strike="noStrike" spc="-1" dirty="0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, </a:t>
            </a:r>
            <a:r>
              <a:rPr lang="pl-PL" b="1" strike="noStrike" spc="-1" dirty="0" err="1">
                <a:solidFill>
                  <a:schemeClr val="accent3">
                    <a:lumMod val="50000"/>
                  </a:schemeClr>
                </a:solidFill>
                <a:latin typeface="Arial"/>
                <a:ea typeface="Osaka"/>
              </a:rPr>
              <a:t>alemtuzumab</a:t>
            </a:r>
            <a:endParaRPr lang="pl-PL" b="0" strike="noStrike" spc="-1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b="0" strike="noStrike" spc="-1" dirty="0">
              <a:latin typeface="Arial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b="0" strike="noStrike" spc="-1" dirty="0">
              <a:latin typeface="Arial"/>
            </a:endParaRPr>
          </a:p>
          <a:p>
            <a:pPr marL="342900" indent="-342900">
              <a:lnSpc>
                <a:spcPct val="93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b="1" strike="noStrike" spc="-1" dirty="0">
                <a:solidFill>
                  <a:srgbClr val="3333CC"/>
                </a:solidFill>
                <a:latin typeface="Arial"/>
                <a:ea typeface="Osaka"/>
              </a:rPr>
              <a:t>Immunosupresja podtrzymująca </a:t>
            </a:r>
            <a:endParaRPr lang="pl-PL" b="0" strike="noStrike" spc="-1" dirty="0">
              <a:latin typeface="Arial"/>
            </a:endParaRPr>
          </a:p>
          <a:p>
            <a:pPr marL="342900" indent="-342900">
              <a:lnSpc>
                <a:spcPct val="93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b="1" strike="noStrike" spc="-1" dirty="0">
              <a:solidFill>
                <a:srgbClr val="000000"/>
              </a:solidFill>
              <a:latin typeface="Arial"/>
              <a:ea typeface="Osaka"/>
            </a:endParaRPr>
          </a:p>
          <a:p>
            <a:pPr marL="342900" indent="-342900">
              <a:lnSpc>
                <a:spcPct val="93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Tac/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CsA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 + MMF/MPS and/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or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mTOR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inhibitor 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or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 Aza 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or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lang="pl-PL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mTOR</a:t>
            </a:r>
            <a:r>
              <a:rPr lang="pl-PL" b="1" strike="noStrike" spc="-1" dirty="0">
                <a:solidFill>
                  <a:srgbClr val="000000"/>
                </a:solidFill>
                <a:latin typeface="Arial"/>
                <a:ea typeface="Osaka"/>
              </a:rPr>
              <a:t> + GS</a:t>
            </a:r>
          </a:p>
          <a:p>
            <a:pPr marL="342900" indent="-342900">
              <a:lnSpc>
                <a:spcPct val="93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b="1" spc="-1" dirty="0">
                <a:solidFill>
                  <a:srgbClr val="000000"/>
                </a:solidFill>
                <a:latin typeface="Arial"/>
                <a:ea typeface="Osaka"/>
              </a:rPr>
              <a:t>					</a:t>
            </a:r>
            <a:r>
              <a:rPr lang="pl-PL" b="1" spc="-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Osaka"/>
              </a:rPr>
              <a:t>belatacept</a:t>
            </a:r>
            <a:r>
              <a:rPr lang="pl-PL" b="1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Osaka"/>
              </a:rPr>
              <a:t>???</a:t>
            </a:r>
            <a:r>
              <a:rPr lang="pl-PL" b="1" strike="noStrike" spc="-1" dirty="0">
                <a:solidFill>
                  <a:schemeClr val="accent1">
                    <a:lumMod val="75000"/>
                  </a:schemeClr>
                </a:solidFill>
                <a:latin typeface="Arial"/>
                <a:ea typeface="Osaka"/>
              </a:rPr>
              <a:t> </a:t>
            </a:r>
            <a:endParaRPr lang="pl-PL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3A592A2F-DDAB-E7A5-1D62-B6A27C2921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34960" y="5415768"/>
            <a:ext cx="9253080" cy="14061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59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87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17381" y="-253670"/>
            <a:ext cx="154206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2322" y="422146"/>
            <a:ext cx="544529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474187" y="655140"/>
            <a:ext cx="580055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894667" y="0"/>
            <a:ext cx="2392333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30040" y="6115501"/>
            <a:ext cx="1260995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1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FFC2B489-9662-FC5F-57BA-D9549EC9BBC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42925" y="1128712"/>
            <a:ext cx="9201149" cy="4600574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15942" y="6453143"/>
            <a:ext cx="687574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92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1" descr="Obraz zawierający tekst, zrzut ekranu, Czcionka, numer&#10;&#10;Opis wygenerowany automatycznie">
            <a:extLst>
              <a:ext uri="{FF2B5EF4-FFF2-40B4-BE49-F238E27FC236}">
                <a16:creationId xmlns:a16="http://schemas.microsoft.com/office/drawing/2014/main" id="{3CF1C291-CAA0-1E6E-C11D-FFB693D617A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0080" y="778680"/>
            <a:ext cx="9880200" cy="6002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1">
            <a:extLst>
              <a:ext uri="{FF2B5EF4-FFF2-40B4-BE49-F238E27FC236}">
                <a16:creationId xmlns:a16="http://schemas.microsoft.com/office/drawing/2014/main" id="{C2C2679F-392F-8DB8-4AD0-6AE657E143A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31640" y="611640"/>
            <a:ext cx="9413640" cy="2967480"/>
          </a:xfrm>
          <a:prstGeom prst="rect">
            <a:avLst/>
          </a:prstGeom>
          <a:ln w="0">
            <a:noFill/>
          </a:ln>
        </p:spPr>
      </p:pic>
      <p:pic>
        <p:nvPicPr>
          <p:cNvPr id="5" name="Obraz 2">
            <a:extLst>
              <a:ext uri="{FF2B5EF4-FFF2-40B4-BE49-F238E27FC236}">
                <a16:creationId xmlns:a16="http://schemas.microsoft.com/office/drawing/2014/main" id="{1E189243-E339-C2B1-4136-7FB3264B0A0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31640" y="4075488"/>
            <a:ext cx="9289440" cy="2203560"/>
          </a:xfrm>
          <a:prstGeom prst="rect">
            <a:avLst/>
          </a:prstGeom>
          <a:ln w="0">
            <a:noFill/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6635127-062C-8023-E39B-B27DCF1959C0}"/>
              </a:ext>
            </a:extLst>
          </p:cNvPr>
          <p:cNvSpPr txBox="1"/>
          <p:nvPr/>
        </p:nvSpPr>
        <p:spPr>
          <a:xfrm>
            <a:off x="1258647" y="6487399"/>
            <a:ext cx="797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Podczas jednoczasowego stosowania CNI oraz </a:t>
            </a:r>
            <a:r>
              <a:rPr lang="pl-PL" b="1" dirty="0" err="1"/>
              <a:t>mTORi</a:t>
            </a:r>
            <a:r>
              <a:rPr lang="pl-PL" b="1" dirty="0"/>
              <a:t> – ½ dawki CNI </a:t>
            </a:r>
          </a:p>
        </p:txBody>
      </p:sp>
    </p:spTree>
    <p:extLst>
      <p:ext uri="{BB962C8B-B14F-4D97-AF65-F5344CB8AC3E}">
        <p14:creationId xmlns:p14="http://schemas.microsoft.com/office/powerpoint/2010/main" val="1156906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2"/>
          <p:cNvPicPr/>
          <p:nvPr/>
        </p:nvPicPr>
        <p:blipFill>
          <a:blip r:embed="rId2"/>
          <a:stretch/>
        </p:blipFill>
        <p:spPr>
          <a:xfrm>
            <a:off x="0" y="936720"/>
            <a:ext cx="3814920" cy="5615280"/>
          </a:xfrm>
          <a:prstGeom prst="rect">
            <a:avLst/>
          </a:prstGeom>
          <a:ln w="0">
            <a:noFill/>
          </a:ln>
        </p:spPr>
      </p:pic>
      <p:sp>
        <p:nvSpPr>
          <p:cNvPr id="309" name="Text Box 3"/>
          <p:cNvSpPr/>
          <p:nvPr/>
        </p:nvSpPr>
        <p:spPr>
          <a:xfrm>
            <a:off x="3934440" y="620640"/>
            <a:ext cx="5236560" cy="627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333399"/>
                </a:solidFill>
                <a:latin typeface="Arial"/>
                <a:ea typeface="Arial"/>
              </a:rPr>
              <a:t>Cyklosporyna A (Sandimmun, Neoral)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Całkowity klirens: 29 L/h (20 - 50 L/h)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Biodostępność 16 - 55% (lipofilna Sandimmun 1-89%)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Tmax 2-3h, T1/2 8h - po zmianie dawki kontrola po 4-5x T1/2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Farmakokinetyka zmienia się w czasie, 30 metabolity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333399"/>
                </a:solidFill>
                <a:latin typeface="Arial"/>
                <a:ea typeface="Arial"/>
              </a:rPr>
              <a:t>Takrolimus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Całkowity Klirens: 15 - 70L/h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Lipofilny, biodostępność 25% (5 - 93%)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Tmax do 3h, T1/2 12-18h, po zmianie kontrola po 2.5 dobie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Wchłanianie niezależne od źółci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Farmakokinetyka zmienia się w czasie, 8 metabolity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333399"/>
                </a:solidFill>
                <a:latin typeface="Arial"/>
                <a:ea typeface="Arial"/>
              </a:rPr>
              <a:t>Advagraf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AUC 15 - 20% niższy przy konwersji 1:1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333399"/>
                </a:solidFill>
                <a:latin typeface="Arial"/>
                <a:ea typeface="Arial"/>
              </a:rPr>
              <a:t>Envarsus 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AUC wyższy o 20-30į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7575D1"/>
                </a:solidFill>
                <a:latin typeface="Arial"/>
                <a:ea typeface="Arial"/>
              </a:rPr>
              <a:t>Voclosporyna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333399"/>
                </a:solidFill>
                <a:latin typeface="Arial"/>
                <a:ea typeface="Arial"/>
              </a:rPr>
              <a:t>Generyczne: Cyklosporyna A, takrolimus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Motoryka przewodu pokarmowego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(biegunka </a:t>
            </a:r>
            <a:r>
              <a:rPr lang="en-US" sz="1400" b="1" strike="noStrike" spc="-1">
                <a:solidFill>
                  <a:srgbClr val="000000"/>
                </a:solidFill>
                <a:latin typeface="Symbol"/>
                <a:ea typeface="Arial"/>
              </a:rPr>
              <a:t>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ekspozycję na takrolimus)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Choroby współistniejące (układu krążenia,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wątroby, nerek, jelit, cukrzyca))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Hct, albuminy, hepatitis B, C - takrolimus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Wiek, płeć, rasa, masa ciała,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Pokarm </a:t>
            </a:r>
            <a:r>
              <a:rPr lang="en-US" sz="1400" b="1" strike="noStrike" spc="-1">
                <a:solidFill>
                  <a:srgbClr val="000000"/>
                </a:solidFill>
                <a:latin typeface="Symbol"/>
                <a:ea typeface="Arial"/>
              </a:rPr>
              <a:t>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 wchłanianie leku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Interakcje lekowe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310" name="Text Box 4"/>
          <p:cNvSpPr/>
          <p:nvPr/>
        </p:nvSpPr>
        <p:spPr>
          <a:xfrm>
            <a:off x="6480" y="-27360"/>
            <a:ext cx="883764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800" b="1" strike="noStrike" spc="-1">
                <a:solidFill>
                  <a:srgbClr val="1E1E5B"/>
                </a:solidFill>
                <a:latin typeface="Arial"/>
                <a:ea typeface="Arial"/>
              </a:rPr>
              <a:t>CNI - leki o wąskim indeksie terapeutycznym </a:t>
            </a:r>
            <a:endParaRPr lang="pl-PL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E1E5B"/>
                </a:solidFill>
                <a:latin typeface="Arial"/>
                <a:ea typeface="Arial"/>
              </a:rPr>
              <a:t>(TDM - zależność pomiędzy ekspozycją na lek a efektami klinicznymi)</a:t>
            </a: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0D2E388-0EC9-7ECF-FDF4-3A07140F7E6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7536" y="1311698"/>
            <a:ext cx="8924544" cy="4613614"/>
          </a:xfrm>
          <a:prstGeom prst="rect">
            <a:avLst/>
          </a:prstGeom>
          <a:ln w="0"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7B11EA6-342C-5A44-133F-D9E5B3A1C614}"/>
              </a:ext>
            </a:extLst>
          </p:cNvPr>
          <p:cNvSpPr txBox="1"/>
          <p:nvPr/>
        </p:nvSpPr>
        <p:spPr>
          <a:xfrm>
            <a:off x="1967487" y="489857"/>
            <a:ext cx="5327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Inhibitory kalcyneuryny – mechanizm działania</a:t>
            </a:r>
          </a:p>
        </p:txBody>
      </p:sp>
    </p:spTree>
    <p:extLst>
      <p:ext uri="{BB962C8B-B14F-4D97-AF65-F5344CB8AC3E}">
        <p14:creationId xmlns:p14="http://schemas.microsoft.com/office/powerpoint/2010/main" val="1094381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771480" y="76320"/>
            <a:ext cx="8676000" cy="760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2800" b="1" strike="noStrike" spc="-1">
                <a:solidFill>
                  <a:srgbClr val="161644"/>
                </a:solidFill>
                <a:latin typeface="Arial"/>
                <a:ea typeface="Osaka"/>
              </a:rPr>
              <a:t>Cyklosporyna A (CsA)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/>
          </p:nvPr>
        </p:nvSpPr>
        <p:spPr>
          <a:xfrm>
            <a:off x="152280" y="838080"/>
            <a:ext cx="10133280" cy="5713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cykliczny 11-aminokwasowy polipeptyd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10000"/>
              </a:lnSpc>
              <a:buNone/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Sandimmun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 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: dobrze rozpuszczalna w tłuszczach, źle wchłania się z przewodu pokarmowego, wchłanianie zmienne, zależne od diety, wytwarzania żółci, biodostępność śr. 30%)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10000"/>
              </a:lnSpc>
              <a:buNone/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Neoral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 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: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mikroemulsyjna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postać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CsA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(połączona z surfaktantem) -  biodostępność (70%)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10000"/>
              </a:lnSpc>
              <a:buNone/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postacie generyczne</a:t>
            </a:r>
            <a:r>
              <a:rPr lang="pl-PL" sz="1400" b="1" i="1" strike="noStrike" spc="-1" dirty="0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: </a:t>
            </a: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SangCsA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, </a:t>
            </a: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Cyclosporine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 USP, </a:t>
            </a: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Gengraf</a:t>
            </a:r>
            <a:r>
              <a:rPr lang="pl-PL" sz="1400" b="1" i="1" strike="noStrike" spc="-1" dirty="0">
                <a:solidFill>
                  <a:srgbClr val="333399"/>
                </a:solidFill>
                <a:latin typeface="Arial"/>
                <a:ea typeface="Osaka"/>
              </a:rPr>
              <a:t>, </a:t>
            </a:r>
            <a:r>
              <a:rPr lang="pl-PL" sz="1400" b="1" i="1" strike="noStrike" spc="-1" dirty="0" err="1">
                <a:solidFill>
                  <a:srgbClr val="333399"/>
                </a:solidFill>
                <a:latin typeface="Arial"/>
                <a:ea typeface="Osaka"/>
              </a:rPr>
              <a:t>Eqoral</a:t>
            </a: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t</a:t>
            </a:r>
            <a:r>
              <a:rPr lang="pl-PL" sz="1400" b="1" strike="noStrike" spc="-1" baseline="-25000" dirty="0">
                <a:solidFill>
                  <a:srgbClr val="000000"/>
                </a:solidFill>
                <a:latin typeface="Arial"/>
                <a:ea typeface="Osaka"/>
              </a:rPr>
              <a:t>1/2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: 7-11 godzin,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C</a:t>
            </a:r>
            <a:r>
              <a:rPr lang="pl-PL" sz="1400" b="1" strike="noStrike" spc="-1" baseline="-25000" dirty="0" err="1">
                <a:solidFill>
                  <a:srgbClr val="000000"/>
                </a:solidFill>
                <a:latin typeface="Arial"/>
                <a:ea typeface="Osaka"/>
              </a:rPr>
              <a:t>max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1-4 godz.  </a:t>
            </a: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60 - 70%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CsA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związana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wenątrzkomórkowo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 z erytrocytami, 9% leukocyty,</a:t>
            </a:r>
            <a:r>
              <a:rPr sz="1400" dirty="0"/>
              <a:t/>
            </a:r>
            <a:br>
              <a:rPr sz="1400" dirty="0"/>
            </a:b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4% osocze, 21% 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lipoproteiny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, 8% z białkami osocza)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postać doustna 8 - 10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mg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/kg 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m.c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/dobę (roztwór, kapsułki), dożylna (</a:t>
            </a:r>
            <a:r>
              <a:rPr lang="pl-PL" sz="1400" b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amp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) - 1/3 dawki </a:t>
            </a:r>
            <a:r>
              <a:rPr lang="pl-PL" sz="1400" b="1" i="1" strike="noStrike" spc="-1" dirty="0" err="1">
                <a:solidFill>
                  <a:srgbClr val="000000"/>
                </a:solidFill>
                <a:latin typeface="Arial"/>
                <a:ea typeface="Osaka"/>
              </a:rPr>
              <a:t>i.v</a:t>
            </a:r>
            <a:r>
              <a:rPr lang="pl-PL" sz="1400" b="1" i="1" strike="noStrike" spc="-1" dirty="0">
                <a:solidFill>
                  <a:srgbClr val="000000"/>
                </a:solidFill>
                <a:latin typeface="Arial"/>
                <a:ea typeface="Osaka"/>
              </a:rPr>
              <a:t>.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, wlew 2 h do żyły obwodowej (nadwrażliwość na rozpuszczalnik)</a:t>
            </a: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wąskie okienko terapeutyczne, duża zmienność wewnątrz-, międzyosobnicza - </a:t>
            </a:r>
            <a:r>
              <a:rPr lang="pl-PL" sz="1400" b="1" strike="noStrike" spc="-1" dirty="0">
                <a:solidFill>
                  <a:srgbClr val="CC983B"/>
                </a:solidFill>
                <a:latin typeface="Arial"/>
                <a:ea typeface="Osaka"/>
              </a:rPr>
              <a:t>monitorowanie  stężenia leku we krwi pełnej (</a:t>
            </a:r>
            <a:r>
              <a:rPr lang="pl-PL" sz="1400" b="1" i="1" strike="noStrike" spc="-1" dirty="0">
                <a:solidFill>
                  <a:srgbClr val="CC983B"/>
                </a:solidFill>
                <a:latin typeface="Arial"/>
                <a:ea typeface="Osaka"/>
              </a:rPr>
              <a:t>ale ważna lokalna ekspozycja na lek, aktywne metabolity  - ekspresja glikoproteiny  P w cewkach nerkowych)</a:t>
            </a:r>
            <a:endParaRPr lang="pl-PL" sz="1400" b="0" strike="noStrike" spc="-1" dirty="0">
              <a:latin typeface="Arial"/>
            </a:endParaRPr>
          </a:p>
          <a:p>
            <a:pPr>
              <a:lnSpc>
                <a:spcPct val="110000"/>
              </a:lnSpc>
              <a:buNone/>
              <a:tabLst>
                <a:tab pos="0" algn="l"/>
              </a:tabLst>
            </a:pP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metabolizm- cytochrom P450 CYP3A4 w wątrobie (w jelicie, w nerkach glikoproteina P, CYP3A4) </a:t>
            </a:r>
            <a:endParaRPr lang="pl-PL" sz="1400" b="0" strike="noStrike" spc="-1" dirty="0">
              <a:latin typeface="Arial"/>
            </a:endParaRPr>
          </a:p>
          <a:p>
            <a:pPr marL="190440" indent="-190440">
              <a:lnSpc>
                <a:spcPct val="110000"/>
              </a:lnSpc>
              <a:buClr>
                <a:srgbClr val="000000"/>
              </a:buClr>
              <a:buFont typeface="Symbol"/>
              <a:buChar char=""/>
              <a:tabLst>
                <a:tab pos="0" algn="l"/>
              </a:tabLst>
            </a:pPr>
            <a:r>
              <a:rPr lang="pl-PL" sz="1400" b="1" strike="noStrike" spc="-1" dirty="0">
                <a:solidFill>
                  <a:srgbClr val="000000"/>
                </a:solidFill>
                <a:latin typeface="Arial"/>
                <a:ea typeface="Osaka"/>
              </a:rPr>
              <a:t>wydalanie : żółć &gt; 90%  (głównie w postaci metabolitów), nie wymaga zmiany dawkowania po dializie</a:t>
            </a:r>
            <a:endParaRPr lang="pl-PL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5BF5DF3-2B8B-DD32-75C9-6B2A8848289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Docelowe stężenia Neoralu we krwi pełnej</a:t>
            </a:r>
            <a:b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zalecenia PTT</a:t>
            </a:r>
            <a:endParaRPr lang="en-US" sz="2400" b="1" dirty="0">
              <a:solidFill>
                <a:srgbClr val="1E1E5B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49773B8-0B12-3045-CC41-5F310F460369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>
            <a:defPPr>
              <a:defRPr lang="pl-PL"/>
            </a:defPPr>
            <a:lvl1pPr marL="0" algn="ctr" defTabSz="914400" rtl="0" eaLnBrk="1" latinLnBrk="0" hangingPunct="1">
              <a:lnSpc>
                <a:spcPct val="100000"/>
              </a:lnSpc>
              <a:buNone/>
              <a:defRPr lang="pl-PL" sz="1400" b="0" strike="noStrike" kern="1200" spc="-1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0 - 3 miesiące     Co 200- 300 ng.mL</a:t>
            </a:r>
          </a:p>
          <a:p>
            <a:pPr lvl="3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C2 1000 - 1500 ng/mL</a:t>
            </a:r>
          </a:p>
          <a:p>
            <a:pPr lvl="3"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3"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3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3 - 6 miesięcy    Co 100 - 150 ng/mL</a:t>
            </a:r>
          </a:p>
          <a:p>
            <a:pPr lvl="3"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			       C2 800 - 1000 ng/mL</a:t>
            </a:r>
          </a:p>
          <a:p>
            <a:pPr lvl="3"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3">
              <a:buFont typeface="Wingdings" pitchFamily="2" charset="2"/>
              <a:buNone/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&gt; 6 miesięcy       Co 75 - 125 ng/mL</a:t>
            </a:r>
          </a:p>
          <a:p>
            <a:pPr lvl="3">
              <a:buFont typeface="Wingdings" pitchFamily="2" charset="2"/>
              <a:buChar char="Ø"/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3">
              <a:buFont typeface="Wingdings" pitchFamily="2" charset="2"/>
              <a:buNone/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3">
              <a:buFont typeface="Wingdings" pitchFamily="2" charset="2"/>
              <a:buNone/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&gt; 6 miesięcy   C2 400 - 600 ng/mL</a:t>
            </a:r>
          </a:p>
          <a:p>
            <a:pPr lvl="3">
              <a:defRPr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042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771480" y="152280"/>
            <a:ext cx="8742600" cy="91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2800" b="1" strike="noStrike" spc="-1">
                <a:solidFill>
                  <a:srgbClr val="161644"/>
                </a:solidFill>
                <a:latin typeface="Arial"/>
                <a:ea typeface="Osaka"/>
              </a:rPr>
              <a:t>Takrolimus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152280" y="1066680"/>
            <a:ext cx="10133280" cy="5484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Antybiotyk makrolidowy izolowany z Streptomyces tsukubaensis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Stosowany w leczeniu immunosupresyjnym podtrzymującym, ostrym odrzucaniu, 10-100x silniejszy od CsA - większe powinowactwo kompleksu FK-FKBP12 do kalcineuryny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Wchłanianie niezależne od żółci,  zmienne: 4-63% (śr 20%), posiłek zmniejsza biodostępność o 25%, lek 1 h przed/lub 2 h po posiłku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erytrocyty/osocze 20:1; w osoczu 98%z albuminami i </a:t>
            </a:r>
            <a:r>
              <a:rPr lang="pl-PL" sz="1400" b="1" strike="noStrike" spc="-1">
                <a:solidFill>
                  <a:srgbClr val="000000"/>
                </a:solidFill>
                <a:latin typeface="Symbol"/>
                <a:ea typeface="Osaka"/>
              </a:rPr>
              <a:t></a:t>
            </a: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1 AGP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tmax 0,5-8 h, śr. 2 hh, Cmin - dobry wskaźnik ekspozycji na lek, wysycenie 4-8 tyg (Hct, albuminy, duże dawki glikokortykosteroidów)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Wąskie okienko terapeutyczne - duża zmienność międzyosobnicza, wewnątrzosobnicza - monitorowanie stężenia leku</a:t>
            </a: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postać doustna -0,20 mg/kg/d w 2 dawkach, roztwór  i.v. - 20-30% dawki p.o 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metabolizm- cytochrom P450 CYP3A4, CYP 3A5 głownie w wątrobie hydroksylacja, demetylacja (w znacznie mniejszym stopniu zależny od CYP3A4 w jelicie, gp 150) metabolit M II- 31-0-demetylowany - 100% aktywności immunosupresyjnej)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wydalanie: żółć &gt;90% (głownie w postaci metabolitow, &lt; 2% z moczem)</a:t>
            </a:r>
            <a:endParaRPr lang="pl-PL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4"/>
          <p:cNvPicPr/>
          <p:nvPr/>
        </p:nvPicPr>
        <p:blipFill>
          <a:blip r:embed="rId2"/>
          <a:stretch/>
        </p:blipFill>
        <p:spPr>
          <a:xfrm>
            <a:off x="4038480" y="1905120"/>
            <a:ext cx="5027760" cy="3846600"/>
          </a:xfrm>
          <a:prstGeom prst="rect">
            <a:avLst/>
          </a:prstGeom>
          <a:ln w="0">
            <a:noFill/>
          </a:ln>
        </p:spPr>
      </p:pic>
      <p:sp>
        <p:nvSpPr>
          <p:cNvPr id="319" name="Rectangle 5"/>
          <p:cNvSpPr/>
          <p:nvPr/>
        </p:nvSpPr>
        <p:spPr>
          <a:xfrm>
            <a:off x="2209680" y="228600"/>
            <a:ext cx="710856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E1E5B"/>
                </a:solidFill>
                <a:latin typeface="Arial"/>
                <a:ea typeface="Osaka"/>
              </a:rPr>
              <a:t>Takrolimus bid </a:t>
            </a:r>
            <a:r>
              <a:rPr lang="en-US" sz="2000" b="1" i="1" strike="noStrike" spc="-1">
                <a:solidFill>
                  <a:srgbClr val="1E1E5B"/>
                </a:solidFill>
                <a:latin typeface="Arial"/>
                <a:ea typeface="Osaka"/>
              </a:rPr>
              <a:t>versus</a:t>
            </a:r>
            <a:r>
              <a:rPr lang="en-US" sz="2000" b="1" strike="noStrike" spc="-1">
                <a:solidFill>
                  <a:srgbClr val="1E1E5B"/>
                </a:solidFill>
                <a:latin typeface="Arial"/>
                <a:ea typeface="Osaka"/>
              </a:rPr>
              <a:t> </a:t>
            </a:r>
            <a:r>
              <a:rPr lang="pl-PL" sz="2000" b="1" strike="noStrike" spc="-1">
                <a:solidFill>
                  <a:srgbClr val="1E1E5B"/>
                </a:solidFill>
                <a:latin typeface="Arial"/>
                <a:ea typeface="Osaka"/>
              </a:rPr>
              <a:t>takrolimus MR-4</a:t>
            </a:r>
            <a:r>
              <a:rPr lang="en-US" sz="2000" b="1" strike="noStrike" spc="-1">
                <a:solidFill>
                  <a:srgbClr val="1E1E5B"/>
                </a:solidFill>
                <a:latin typeface="Arial"/>
                <a:ea typeface="Osaka"/>
              </a:rPr>
              <a:t> o.d. (Advagraf)</a:t>
            </a:r>
            <a:endParaRPr lang="pl-PL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sz="2000" b="1" strike="noStrike" spc="-1">
                <a:solidFill>
                  <a:srgbClr val="1E1E5B"/>
                </a:solidFill>
                <a:latin typeface="Arial"/>
                <a:ea typeface="Osaka"/>
              </a:rPr>
              <a:t>(chorzy po kTx konwersja 1:1, n=384)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20" name="Text Box 6"/>
          <p:cNvSpPr/>
          <p:nvPr/>
        </p:nvSpPr>
        <p:spPr>
          <a:xfrm>
            <a:off x="301320" y="2401920"/>
            <a:ext cx="4029120" cy="237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lang="en-US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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C</a:t>
            </a:r>
            <a:r>
              <a:rPr lang="en-US" sz="1600" b="1" strike="noStrike" spc="-1" baseline="-25000">
                <a:solidFill>
                  <a:srgbClr val="000000"/>
                </a:solidFill>
                <a:latin typeface="Arial"/>
                <a:ea typeface="Osaka"/>
              </a:rPr>
              <a:t>0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: -12.7 - 24.4%; p&lt; 0.0001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 u 38% chorych  </a:t>
            </a:r>
            <a:r>
              <a:rPr lang="en-US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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C</a:t>
            </a:r>
            <a:r>
              <a:rPr lang="en-US" sz="1600" b="1" strike="noStrike" spc="-1" baseline="-25000">
                <a:solidFill>
                  <a:srgbClr val="000000"/>
                </a:solidFill>
                <a:latin typeface="Arial"/>
                <a:ea typeface="Osaka"/>
              </a:rPr>
              <a:t>0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 &gt; 20% 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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dawki u 52.2% chorych po konwersji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lang="en-US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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dawki o 14.7 - 28.8% (p&lt;0.0001)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u 28 % chorych </a:t>
            </a:r>
            <a:r>
              <a:rPr lang="en-US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</a:t>
            </a: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Osaka"/>
              </a:rPr>
              <a:t>dawki &gt;20%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321" name="Text Box 7"/>
          <p:cNvSpPr/>
          <p:nvPr/>
        </p:nvSpPr>
        <p:spPr>
          <a:xfrm>
            <a:off x="5089320" y="6438960"/>
            <a:ext cx="33786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0" i="1" strike="noStrike" spc="-1">
                <a:solidFill>
                  <a:srgbClr val="000000"/>
                </a:solidFill>
                <a:latin typeface="Arial"/>
                <a:ea typeface="Osaka"/>
              </a:rPr>
              <a:t>De Jonge i wsp, Transplantation, 2010, 90, 523</a:t>
            </a:r>
            <a:endParaRPr lang="pl-PL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Picture 4"/>
          <p:cNvPicPr/>
          <p:nvPr/>
        </p:nvPicPr>
        <p:blipFill>
          <a:blip r:embed="rId2"/>
          <a:stretch/>
        </p:blipFill>
        <p:spPr>
          <a:xfrm>
            <a:off x="1523880" y="0"/>
            <a:ext cx="7939080" cy="6774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24AC3EB-05A5-02CE-5BA7-E2CD8120178E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Docelowe stężenia takrolimusu  we krwi pełnej</a:t>
            </a:r>
            <a:b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b="1">
                <a:solidFill>
                  <a:srgbClr val="1E1E5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zalecenia PTT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5EB2F40-BB5E-B49E-AD32-C2EAB12B8EFA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1 miesiąc Co 12 - 15 ng/mL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2- 3 miesiąc 8-12 ng/mL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&gt; 3 miesięcy 5 - 8 ng/mL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Co nie powinny być niższe niż 3 ng/mL</a:t>
            </a:r>
          </a:p>
        </p:txBody>
      </p:sp>
    </p:spTree>
    <p:extLst>
      <p:ext uri="{BB962C8B-B14F-4D97-AF65-F5344CB8AC3E}">
        <p14:creationId xmlns:p14="http://schemas.microsoft.com/office/powerpoint/2010/main" val="3940772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57D5C0E-B919-389D-4905-27ED65A8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1" y="476672"/>
            <a:ext cx="8981625" cy="486553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3E27E95-D585-23A6-CDD0-FF1F24F02D3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925261" y="6116375"/>
            <a:ext cx="2895211" cy="55298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40541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ctangle 2"/>
          <p:cNvSpPr/>
          <p:nvPr/>
        </p:nvSpPr>
        <p:spPr>
          <a:xfrm>
            <a:off x="2003400" y="166536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65" name="Rectangle 3"/>
          <p:cNvSpPr/>
          <p:nvPr/>
        </p:nvSpPr>
        <p:spPr>
          <a:xfrm>
            <a:off x="685800" y="60948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C1C55"/>
                </a:solidFill>
                <a:latin typeface="Arial"/>
                <a:ea typeface="Osaka"/>
              </a:rPr>
              <a:t>CNI - nefrotoksyczność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366" name="Rectangle 4"/>
          <p:cNvSpPr/>
          <p:nvPr/>
        </p:nvSpPr>
        <p:spPr>
          <a:xfrm>
            <a:off x="685800" y="1981080"/>
            <a:ext cx="7770960" cy="411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1" strike="noStrike" spc="-1">
                <a:solidFill>
                  <a:srgbClr val="FFFFFF"/>
                </a:solidFill>
                <a:latin typeface="Arial"/>
                <a:ea typeface="Osaka"/>
              </a:rPr>
              <a:t>				</a:t>
            </a: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Ostra /czynnościowa</a:t>
            </a: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/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67" name="Line 5"/>
          <p:cNvSpPr/>
          <p:nvPr/>
        </p:nvSpPr>
        <p:spPr>
          <a:xfrm flipH="1">
            <a:off x="1447560" y="2361960"/>
            <a:ext cx="2590920" cy="83844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68" name="Line 6"/>
          <p:cNvSpPr/>
          <p:nvPr/>
        </p:nvSpPr>
        <p:spPr>
          <a:xfrm>
            <a:off x="4038480" y="2361960"/>
            <a:ext cx="3352680" cy="83844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69" name="Text Box 7"/>
          <p:cNvSpPr/>
          <p:nvPr/>
        </p:nvSpPr>
        <p:spPr>
          <a:xfrm>
            <a:off x="822600" y="3214800"/>
            <a:ext cx="13107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Kłębuszek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70" name="Text Box 8"/>
          <p:cNvSpPr/>
          <p:nvPr/>
        </p:nvSpPr>
        <p:spPr>
          <a:xfrm>
            <a:off x="6023520" y="3197160"/>
            <a:ext cx="2124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cewka proksymalna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71" name="Line 9"/>
          <p:cNvSpPr/>
          <p:nvPr/>
        </p:nvSpPr>
        <p:spPr>
          <a:xfrm>
            <a:off x="1447560" y="3809880"/>
            <a:ext cx="1067040" cy="60948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72" name="Line 10"/>
          <p:cNvSpPr/>
          <p:nvPr/>
        </p:nvSpPr>
        <p:spPr>
          <a:xfrm flipH="1">
            <a:off x="533160" y="3809880"/>
            <a:ext cx="914400" cy="53352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73" name="Text Box 11"/>
          <p:cNvSpPr/>
          <p:nvPr/>
        </p:nvSpPr>
        <p:spPr>
          <a:xfrm>
            <a:off x="2352240" y="4405320"/>
            <a:ext cx="211248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obkurczenie komórek 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mezangium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374" name="Line 12"/>
          <p:cNvSpPr/>
          <p:nvPr/>
        </p:nvSpPr>
        <p:spPr>
          <a:xfrm>
            <a:off x="534960" y="4581000"/>
            <a:ext cx="360" cy="45720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75" name="Line 13"/>
          <p:cNvSpPr/>
          <p:nvPr/>
        </p:nvSpPr>
        <p:spPr>
          <a:xfrm>
            <a:off x="3429000" y="5333760"/>
            <a:ext cx="360" cy="60984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76" name="Text Box 14"/>
          <p:cNvSpPr/>
          <p:nvPr/>
        </p:nvSpPr>
        <p:spPr>
          <a:xfrm>
            <a:off x="248400" y="5301360"/>
            <a:ext cx="800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D60093"/>
                </a:solidFill>
                <a:latin typeface="Symbol"/>
                <a:ea typeface="Osaka"/>
              </a:rPr>
              <a:t></a:t>
            </a:r>
            <a:r>
              <a:rPr lang="pl-PL" sz="1800" b="1" strike="noStrike" spc="-1">
                <a:solidFill>
                  <a:srgbClr val="D60093"/>
                </a:solidFill>
                <a:latin typeface="Times New Roman"/>
                <a:ea typeface="Osaka"/>
              </a:rPr>
              <a:t>GFR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77" name="Text Box 15"/>
          <p:cNvSpPr/>
          <p:nvPr/>
        </p:nvSpPr>
        <p:spPr>
          <a:xfrm>
            <a:off x="3109680" y="6033960"/>
            <a:ext cx="800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D60093"/>
                </a:solidFill>
                <a:latin typeface="Symbol"/>
                <a:ea typeface="Osaka"/>
              </a:rPr>
              <a:t></a:t>
            </a:r>
            <a:r>
              <a:rPr lang="pl-PL" sz="1800" b="1" strike="noStrike" spc="-1">
                <a:solidFill>
                  <a:srgbClr val="D60093"/>
                </a:solidFill>
                <a:latin typeface="Times New Roman"/>
                <a:ea typeface="Osaka"/>
              </a:rPr>
              <a:t>GFR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78" name="AutoShape 16"/>
          <p:cNvSpPr/>
          <p:nvPr/>
        </p:nvSpPr>
        <p:spPr>
          <a:xfrm>
            <a:off x="3505320" y="4952880"/>
            <a:ext cx="836640" cy="532080"/>
          </a:xfrm>
          <a:custGeom>
            <a:avLst/>
            <a:gdLst/>
            <a:ahLst/>
            <a:cxnLst/>
            <a:rect l="l" t="t" r="r" b="b"/>
            <a:pathLst>
              <a:path w="838200" h="533400">
                <a:moveTo>
                  <a:pt x="1" y="203740"/>
                </a:moveTo>
                <a:lnTo>
                  <a:pt x="320166" y="203742"/>
                </a:lnTo>
                <a:lnTo>
                  <a:pt x="419100" y="0"/>
                </a:lnTo>
                <a:lnTo>
                  <a:pt x="518034" y="203742"/>
                </a:lnTo>
                <a:lnTo>
                  <a:pt x="838199" y="203740"/>
                </a:lnTo>
                <a:lnTo>
                  <a:pt x="579179" y="329658"/>
                </a:lnTo>
                <a:lnTo>
                  <a:pt x="678117" y="533399"/>
                </a:lnTo>
                <a:lnTo>
                  <a:pt x="419100" y="407479"/>
                </a:lnTo>
                <a:lnTo>
                  <a:pt x="160083" y="533399"/>
                </a:lnTo>
                <a:lnTo>
                  <a:pt x="259021" y="329658"/>
                </a:lnTo>
                <a:lnTo>
                  <a:pt x="1" y="20374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79" name="Text Box 17"/>
          <p:cNvSpPr/>
          <p:nvPr/>
        </p:nvSpPr>
        <p:spPr>
          <a:xfrm>
            <a:off x="4703760" y="499428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80" name="AutoShape 18"/>
          <p:cNvSpPr/>
          <p:nvPr/>
        </p:nvSpPr>
        <p:spPr>
          <a:xfrm>
            <a:off x="4876920" y="5105520"/>
            <a:ext cx="608040" cy="303480"/>
          </a:xfrm>
          <a:custGeom>
            <a:avLst/>
            <a:gdLst/>
            <a:ahLst/>
            <a:cxnLst/>
            <a:rect l="l" t="t" r="r" b="b"/>
            <a:pathLst>
              <a:path w="609600" h="304800">
                <a:moveTo>
                  <a:pt x="1" y="116423"/>
                </a:moveTo>
                <a:lnTo>
                  <a:pt x="232848" y="116424"/>
                </a:lnTo>
                <a:lnTo>
                  <a:pt x="304800" y="0"/>
                </a:lnTo>
                <a:lnTo>
                  <a:pt x="376752" y="116424"/>
                </a:lnTo>
                <a:lnTo>
                  <a:pt x="609599" y="116423"/>
                </a:lnTo>
                <a:lnTo>
                  <a:pt x="421221" y="188376"/>
                </a:lnTo>
                <a:lnTo>
                  <a:pt x="493176" y="304799"/>
                </a:lnTo>
                <a:lnTo>
                  <a:pt x="304800" y="232845"/>
                </a:lnTo>
                <a:lnTo>
                  <a:pt x="116424" y="304799"/>
                </a:lnTo>
                <a:lnTo>
                  <a:pt x="188379" y="188376"/>
                </a:lnTo>
                <a:lnTo>
                  <a:pt x="1" y="116423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81" name="Text Box 19"/>
          <p:cNvSpPr/>
          <p:nvPr/>
        </p:nvSpPr>
        <p:spPr>
          <a:xfrm>
            <a:off x="6235560" y="3467160"/>
            <a:ext cx="2850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olbrzymie mitochondria, 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zwyrodnienie wodniczkowe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82" name="Line 20"/>
          <p:cNvSpPr/>
          <p:nvPr/>
        </p:nvSpPr>
        <p:spPr>
          <a:xfrm>
            <a:off x="7619760" y="4114800"/>
            <a:ext cx="360" cy="5331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83" name="Text Box 21"/>
          <p:cNvSpPr/>
          <p:nvPr/>
        </p:nvSpPr>
        <p:spPr>
          <a:xfrm>
            <a:off x="5790600" y="4610160"/>
            <a:ext cx="33602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hiperkalemia, hipomagnezemia, 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kwasica hiperchloremiczna,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Hiperurycemia,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Osaka"/>
              </a:rPr>
              <a:t></a:t>
            </a: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ATN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384" name="Line 22"/>
          <p:cNvSpPr/>
          <p:nvPr/>
        </p:nvSpPr>
        <p:spPr>
          <a:xfrm>
            <a:off x="1447560" y="3809880"/>
            <a:ext cx="114300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85" name="Text Box 23"/>
          <p:cNvSpPr/>
          <p:nvPr/>
        </p:nvSpPr>
        <p:spPr>
          <a:xfrm>
            <a:off x="2500920" y="3719520"/>
            <a:ext cx="271152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mikroangiopatia zakrzepowa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(HUS)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386" name="Line 24"/>
          <p:cNvSpPr/>
          <p:nvPr/>
        </p:nvSpPr>
        <p:spPr>
          <a:xfrm>
            <a:off x="4419360" y="5257800"/>
            <a:ext cx="45720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angle 2"/>
          <p:cNvSpPr/>
          <p:nvPr/>
        </p:nvSpPr>
        <p:spPr>
          <a:xfrm>
            <a:off x="1469880" y="292248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89" name="Rectangle 3"/>
          <p:cNvSpPr/>
          <p:nvPr/>
        </p:nvSpPr>
        <p:spPr>
          <a:xfrm>
            <a:off x="685800" y="30492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2800" b="1" strike="noStrike" spc="-1">
                <a:solidFill>
                  <a:srgbClr val="1C1C55"/>
                </a:solidFill>
                <a:latin typeface="Arial"/>
                <a:ea typeface="Osaka"/>
              </a:rPr>
              <a:t>CNI - nefrotoksyczność cd.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390" name="Text Box 4"/>
          <p:cNvSpPr/>
          <p:nvPr/>
        </p:nvSpPr>
        <p:spPr>
          <a:xfrm>
            <a:off x="2282760" y="1828800"/>
            <a:ext cx="4873680" cy="76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przewlekła /strukturalna</a:t>
            </a:r>
            <a:r>
              <a:rPr lang="pl-PL" sz="2400" b="0" strike="noStrike" spc="-1">
                <a:solidFill>
                  <a:srgbClr val="000000"/>
                </a:solidFill>
                <a:latin typeface="Times New Roman"/>
                <a:ea typeface="Osaka"/>
              </a:rPr>
              <a:t>/- </a:t>
            </a: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długotrwałe 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obkurczenie tętniczek wewnątrznerkowych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91" name="Line 5"/>
          <p:cNvSpPr/>
          <p:nvPr/>
        </p:nvSpPr>
        <p:spPr>
          <a:xfrm flipH="1">
            <a:off x="1218960" y="2514600"/>
            <a:ext cx="3200400" cy="16761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92" name="Line 6"/>
          <p:cNvSpPr/>
          <p:nvPr/>
        </p:nvSpPr>
        <p:spPr>
          <a:xfrm>
            <a:off x="4419360" y="2514600"/>
            <a:ext cx="360" cy="16761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93" name="Line 7"/>
          <p:cNvSpPr/>
          <p:nvPr/>
        </p:nvSpPr>
        <p:spPr>
          <a:xfrm>
            <a:off x="4419360" y="2514600"/>
            <a:ext cx="2819520" cy="152388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94" name="Text Box 8"/>
          <p:cNvSpPr/>
          <p:nvPr/>
        </p:nvSpPr>
        <p:spPr>
          <a:xfrm>
            <a:off x="687240" y="4191120"/>
            <a:ext cx="106560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kłę</a:t>
            </a: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b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uszek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395" name="Text Box 9"/>
          <p:cNvSpPr/>
          <p:nvPr/>
        </p:nvSpPr>
        <p:spPr>
          <a:xfrm>
            <a:off x="3991320" y="4205160"/>
            <a:ext cx="85968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cewka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96" name="Text Box 10"/>
          <p:cNvSpPr/>
          <p:nvPr/>
        </p:nvSpPr>
        <p:spPr>
          <a:xfrm>
            <a:off x="6171120" y="4105440"/>
            <a:ext cx="2154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tk. </a:t>
            </a: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śródmiąższowa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97" name="Line 11"/>
          <p:cNvSpPr/>
          <p:nvPr/>
        </p:nvSpPr>
        <p:spPr>
          <a:xfrm>
            <a:off x="1218960" y="4724280"/>
            <a:ext cx="360" cy="30492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398" name="Text Box 12"/>
          <p:cNvSpPr/>
          <p:nvPr/>
        </p:nvSpPr>
        <p:spPr>
          <a:xfrm>
            <a:off x="594000" y="5043600"/>
            <a:ext cx="241884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arteriolopatia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przerost kłębuszków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399" name="Line 13"/>
          <p:cNvSpPr/>
          <p:nvPr/>
        </p:nvSpPr>
        <p:spPr>
          <a:xfrm>
            <a:off x="4422600" y="4724280"/>
            <a:ext cx="360" cy="38088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0" name="Text Box 14"/>
          <p:cNvSpPr/>
          <p:nvPr/>
        </p:nvSpPr>
        <p:spPr>
          <a:xfrm>
            <a:off x="3809880" y="5048280"/>
            <a:ext cx="1502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0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zanik cewek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401" name="Line 15"/>
          <p:cNvSpPr/>
          <p:nvPr/>
        </p:nvSpPr>
        <p:spPr>
          <a:xfrm>
            <a:off x="7238880" y="4572000"/>
            <a:ext cx="360" cy="5331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2" name="Text Box 16"/>
          <p:cNvSpPr/>
          <p:nvPr/>
        </p:nvSpPr>
        <p:spPr>
          <a:xfrm>
            <a:off x="6254280" y="5067360"/>
            <a:ext cx="2828520" cy="60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pasmowate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 włóknienie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(Ang II, TGF-</a:t>
            </a:r>
            <a:r>
              <a:rPr lang="pl-PL" sz="1600" b="1" strike="noStrike" spc="-1">
                <a:solidFill>
                  <a:srgbClr val="000000"/>
                </a:solidFill>
                <a:latin typeface="Symbol"/>
                <a:ea typeface="Osaka"/>
              </a:rPr>
              <a:t>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Osaka"/>
              </a:rPr>
              <a:t>, osteopontyna)</a:t>
            </a:r>
            <a:endParaRPr lang="pl-PL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Picture 2"/>
          <p:cNvPicPr/>
          <p:nvPr/>
        </p:nvPicPr>
        <p:blipFill>
          <a:blip r:embed="rId2"/>
          <a:stretch/>
        </p:blipFill>
        <p:spPr>
          <a:xfrm>
            <a:off x="762120" y="782640"/>
            <a:ext cx="8990280" cy="6100920"/>
          </a:xfrm>
          <a:prstGeom prst="rect">
            <a:avLst/>
          </a:prstGeom>
          <a:ln w="0">
            <a:noFill/>
          </a:ln>
        </p:spPr>
      </p:pic>
      <p:sp>
        <p:nvSpPr>
          <p:cNvPr id="405" name="Text Box 3"/>
          <p:cNvSpPr/>
          <p:nvPr/>
        </p:nvSpPr>
        <p:spPr>
          <a:xfrm>
            <a:off x="3049200" y="228600"/>
            <a:ext cx="29566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161644"/>
                </a:solidFill>
                <a:latin typeface="Times New Roman"/>
                <a:ea typeface="Arial"/>
              </a:rPr>
              <a:t>CNI - nowotworzenie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Rectangle 2"/>
          <p:cNvSpPr/>
          <p:nvPr/>
        </p:nvSpPr>
        <p:spPr>
          <a:xfrm>
            <a:off x="990720" y="45720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CNI - PTDM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408" name="Text Box 3"/>
          <p:cNvSpPr/>
          <p:nvPr/>
        </p:nvSpPr>
        <p:spPr>
          <a:xfrm>
            <a:off x="571680" y="3048120"/>
            <a:ext cx="8687880" cy="34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CNI  toksyczne dla komórek </a:t>
            </a:r>
            <a:r>
              <a:rPr lang="pl-PL" sz="2800" b="1" strike="noStrike" spc="-1">
                <a:solidFill>
                  <a:srgbClr val="000000"/>
                </a:solidFill>
                <a:latin typeface="Symbol"/>
                <a:ea typeface="Arial"/>
              </a:rPr>
              <a:t></a:t>
            </a: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wysepek trzustkowych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 Langerhansa - </a:t>
            </a:r>
            <a:r>
              <a:rPr lang="pl-PL" sz="2800" b="1" strike="noStrike" spc="-1">
                <a:solidFill>
                  <a:srgbClr val="000000"/>
                </a:solidFill>
                <a:latin typeface="Symbol"/>
                <a:ea typeface="Arial"/>
              </a:rPr>
              <a:t></a:t>
            </a: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wytwarzanie insuliny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8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  toksyczność odwracalna, zależna od dawki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 2"/>
          <p:cNvSpPr/>
          <p:nvPr/>
        </p:nvSpPr>
        <p:spPr>
          <a:xfrm>
            <a:off x="1066680" y="45720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CNI - </a:t>
            </a:r>
            <a:r>
              <a:rPr sz="3200"/>
              <a:t/>
            </a:r>
            <a:br>
              <a:rPr sz="3200"/>
            </a:b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neurotoksyczność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411" name="Text Box 3"/>
          <p:cNvSpPr/>
          <p:nvPr/>
        </p:nvSpPr>
        <p:spPr>
          <a:xfrm>
            <a:off x="4649400" y="3352680"/>
            <a:ext cx="3673080" cy="155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3600" b="1" i="1" strike="noStrike" spc="-1">
                <a:solidFill>
                  <a:srgbClr val="333399"/>
                </a:solidFill>
                <a:latin typeface="Times New Roman"/>
                <a:ea typeface="Arial"/>
              </a:rPr>
              <a:t>skurcz naczyń   </a:t>
            </a:r>
            <a:endParaRPr lang="pl-PL" sz="3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3600" b="1" i="1" strike="noStrike" spc="-1">
                <a:solidFill>
                  <a:srgbClr val="333399"/>
                </a:solidFill>
                <a:latin typeface="Times New Roman"/>
                <a:ea typeface="Arial"/>
              </a:rPr>
              <a:t>niedobór magnezu</a:t>
            </a:r>
            <a:endParaRPr lang="pl-PL" sz="3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2400" b="0" strike="noStrike" spc="-1">
              <a:latin typeface="Arial"/>
            </a:endParaRPr>
          </a:p>
        </p:txBody>
      </p:sp>
      <p:sp>
        <p:nvSpPr>
          <p:cNvPr id="412" name="Text Box 4"/>
          <p:cNvSpPr/>
          <p:nvPr/>
        </p:nvSpPr>
        <p:spPr>
          <a:xfrm>
            <a:off x="765720" y="2438280"/>
            <a:ext cx="3156480" cy="374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Drżenia, drgawki 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Bóle głowy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Bezsenność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zaburzenia widzenia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ślepota korowa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śpiączka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niedowład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ataksja móżdżkowa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rzadko polineuropatia 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obwodowa, miopatia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Rectangle 71"/>
          <p:cNvSpPr/>
          <p:nvPr/>
        </p:nvSpPr>
        <p:spPr>
          <a:xfrm>
            <a:off x="0" y="-5760"/>
            <a:ext cx="10285560" cy="16930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15" name="Rectangle 2"/>
          <p:cNvSpPr/>
          <p:nvPr/>
        </p:nvSpPr>
        <p:spPr>
          <a:xfrm>
            <a:off x="975960" y="637920"/>
            <a:ext cx="8341920" cy="89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buNone/>
            </a:pPr>
            <a:r>
              <a:rPr lang="en-US" sz="3700" b="1" strike="noStrike" spc="-1">
                <a:solidFill>
                  <a:srgbClr val="FFFFFF"/>
                </a:solidFill>
                <a:latin typeface="Arial"/>
                <a:ea typeface="Osaka"/>
              </a:rPr>
              <a:t>Nefrotoksyczność CNI</a:t>
            </a:r>
            <a:endParaRPr lang="pl-PL" sz="3700" b="0" strike="noStrike" spc="-1">
              <a:latin typeface="Arial"/>
            </a:endParaRPr>
          </a:p>
        </p:txBody>
      </p:sp>
      <p:sp>
        <p:nvSpPr>
          <p:cNvPr id="416" name="Rectangle 73"/>
          <p:cNvSpPr/>
          <p:nvPr/>
        </p:nvSpPr>
        <p:spPr>
          <a:xfrm>
            <a:off x="0" y="1688760"/>
            <a:ext cx="10285560" cy="5167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17" name="Rectangle 75"/>
          <p:cNvSpPr/>
          <p:nvPr/>
        </p:nvSpPr>
        <p:spPr>
          <a:xfrm>
            <a:off x="975960" y="2010600"/>
            <a:ext cx="384480" cy="44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18" name="Rectangle 3"/>
          <p:cNvSpPr/>
          <p:nvPr/>
        </p:nvSpPr>
        <p:spPr>
          <a:xfrm>
            <a:off x="974880" y="2217240"/>
            <a:ext cx="8335440" cy="395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marL="343080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Próby leczenia</a:t>
            </a: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Antagoniści kanału wapniowego (nie przy przeroście dziąseł po CsA), wazodylatacyjne PG, NO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iACE, antagoniści receptora AT-1, </a:t>
            </a:r>
            <a:r>
              <a:rPr lang="en-US" sz="1700" b="1" i="1" strike="noStrike" spc="-1">
                <a:solidFill>
                  <a:srgbClr val="000000"/>
                </a:solidFill>
                <a:latin typeface="Arial"/>
                <a:ea typeface="Osaka"/>
              </a:rPr>
              <a:t>spironolakton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Monitorowanie C0,  C2, AUC </a:t>
            </a:r>
            <a:r>
              <a:rPr lang="en-US" sz="1700" b="1" strike="noStrike" spc="-1" baseline="-25000">
                <a:solidFill>
                  <a:srgbClr val="000000"/>
                </a:solidFill>
                <a:latin typeface="Arial"/>
                <a:ea typeface="Osaka"/>
              </a:rPr>
              <a:t>0-4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Modyfikacja leczenia immunosupresyjnego: MMF, MPS, mTORi, </a:t>
            </a: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     anty-CD25, belatacept ( zmniejszenie dawki lub odstawienie CNI)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inhibitory HMGCoA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 marL="743040" lvl="1" indent="-228600">
              <a:lnSpc>
                <a:spcPct val="9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Suplementacja magnezu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340"/>
              </a:spcBef>
              <a:buNone/>
            </a:pPr>
            <a:endParaRPr lang="pl-PL" sz="17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ctangle 2"/>
          <p:cNvSpPr/>
          <p:nvPr/>
        </p:nvSpPr>
        <p:spPr>
          <a:xfrm>
            <a:off x="257040" y="152280"/>
            <a:ext cx="874260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161644"/>
                </a:solidFill>
                <a:latin typeface="Arial"/>
                <a:ea typeface="Osaka"/>
              </a:rPr>
              <a:t>CNI - interakcje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421" name="Rectangle 3"/>
          <p:cNvSpPr/>
          <p:nvPr/>
        </p:nvSpPr>
        <p:spPr>
          <a:xfrm>
            <a:off x="0" y="2286000"/>
            <a:ext cx="9428400" cy="411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Nasilenie nefrotoksyczności przy równoczesnym stosowaniu:</a:t>
            </a:r>
            <a:endParaRPr lang="pl-PL" sz="1600" b="0" strike="noStrike" spc="-1">
              <a:latin typeface="Arial"/>
            </a:endParaRPr>
          </a:p>
          <a:p>
            <a:pPr marL="743040" lvl="1" indent="-28584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Monotype Sorts" charset="2"/>
              <a:buChar char="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aminoglikozydów</a:t>
            </a:r>
            <a:endParaRPr lang="pl-PL" sz="1600" b="0" strike="noStrike" spc="-1">
              <a:latin typeface="Arial"/>
            </a:endParaRPr>
          </a:p>
          <a:p>
            <a:pPr marL="743040" lvl="1" indent="-28584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Monotype Sorts" charset="2"/>
              <a:buChar char="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amfoterycyny B</a:t>
            </a:r>
            <a:endParaRPr lang="pl-PL" sz="1600" b="0" strike="noStrike" spc="-1">
              <a:latin typeface="Arial"/>
            </a:endParaRPr>
          </a:p>
          <a:p>
            <a:pPr marL="743040" lvl="1" indent="-28584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Monotype Sorts" charset="2"/>
              <a:buChar char="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wankomycyny</a:t>
            </a:r>
            <a:endParaRPr lang="pl-PL" sz="1600" b="0" strike="noStrike" spc="-1">
              <a:latin typeface="Arial"/>
            </a:endParaRPr>
          </a:p>
          <a:p>
            <a:pPr marL="743040" lvl="1" indent="-28584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Monotype Sorts" charset="2"/>
              <a:buChar char="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NLPZ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10000"/>
              </a:lnSpc>
              <a:spcBef>
                <a:spcPts val="320"/>
              </a:spcBef>
              <a:buNone/>
            </a:pP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Nasilenie ryzyka hiperkaliemii (diuretyki oszczędzające potas)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10000"/>
              </a:lnSpc>
              <a:spcBef>
                <a:spcPts val="320"/>
              </a:spcBef>
              <a:buNone/>
            </a:pP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320"/>
              </a:spcBef>
              <a:buClr>
                <a:srgbClr val="0000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Osaka"/>
              </a:rPr>
              <a:t>Nasilenie uszkodzenia mięśni gładkich przy stosowaniu inhibitorów HMGCoA reduktazy</a:t>
            </a:r>
            <a:endParaRPr lang="pl-PL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105C5B9-DE0E-6550-D05F-32138518D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114993"/>
              </p:ext>
            </p:extLst>
          </p:nvPr>
        </p:nvGraphicFramePr>
        <p:xfrm>
          <a:off x="35496" y="487918"/>
          <a:ext cx="9001000" cy="4813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4251">
                  <a:extLst>
                    <a:ext uri="{9D8B030D-6E8A-4147-A177-3AD203B41FA5}">
                      <a16:colId xmlns:a16="http://schemas.microsoft.com/office/drawing/2014/main" val="1959893241"/>
                    </a:ext>
                  </a:extLst>
                </a:gridCol>
                <a:gridCol w="2105337">
                  <a:extLst>
                    <a:ext uri="{9D8B030D-6E8A-4147-A177-3AD203B41FA5}">
                      <a16:colId xmlns:a16="http://schemas.microsoft.com/office/drawing/2014/main" val="2792232053"/>
                    </a:ext>
                  </a:extLst>
                </a:gridCol>
                <a:gridCol w="1760498">
                  <a:extLst>
                    <a:ext uri="{9D8B030D-6E8A-4147-A177-3AD203B41FA5}">
                      <a16:colId xmlns:a16="http://schemas.microsoft.com/office/drawing/2014/main" val="3777552641"/>
                    </a:ext>
                  </a:extLst>
                </a:gridCol>
                <a:gridCol w="1400914">
                  <a:extLst>
                    <a:ext uri="{9D8B030D-6E8A-4147-A177-3AD203B41FA5}">
                      <a16:colId xmlns:a16="http://schemas.microsoft.com/office/drawing/2014/main" val="2551594243"/>
                    </a:ext>
                  </a:extLst>
                </a:gridCol>
              </a:tblGrid>
              <a:tr h="309334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Objawy uboczne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solidFill>
                            <a:schemeClr val="tx1"/>
                          </a:solidFill>
                        </a:rPr>
                        <a:t>Cyklosporyna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solidFill>
                            <a:schemeClr val="tx1"/>
                          </a:solidFill>
                        </a:rPr>
                        <a:t>Takrolimus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>
                          <a:solidFill>
                            <a:schemeClr val="tx1"/>
                          </a:solidFill>
                        </a:rPr>
                        <a:t>Voclosporyna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214670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Nadciśnienie tętnicze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42403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Nefrotoksyczność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78334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Zmmniejszenie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eGFR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601400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Arytmia/ryzyko sercowe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65661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Anemia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61194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Neurotoksyczność/drgawki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05779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Zaburzenia z p. pokarmowego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22271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Przerost dziąseł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544637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Dyslipidemia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87843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Gynekomastia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70827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Alopecia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097789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Cukrzyca </a:t>
                      </a:r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potransplantacyjna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71167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ZUM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0492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Hyperkalemia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43846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Powikłania kosmetyczne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921842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Hyperurykemia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611008"/>
                  </a:ext>
                </a:extLst>
              </a:tr>
              <a:tr h="264939">
                <a:tc>
                  <a:txBody>
                    <a:bodyPr/>
                    <a:lstStyle/>
                    <a:p>
                      <a:pPr algn="ctr"/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Hirsutism</a:t>
                      </a:r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pl-PL" sz="1100" dirty="0" err="1">
                          <a:solidFill>
                            <a:schemeClr val="tx1"/>
                          </a:solidFill>
                        </a:rPr>
                        <a:t>hypertrichosis</a:t>
                      </a:r>
                      <a:endParaRPr lang="pl-PL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17009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3365AD5C-C47B-D9B8-7D9D-2B1DCC7F0D17}"/>
              </a:ext>
            </a:extLst>
          </p:cNvPr>
          <p:cNvSpPr txBox="1"/>
          <p:nvPr/>
        </p:nvSpPr>
        <p:spPr>
          <a:xfrm>
            <a:off x="1763688" y="6176337"/>
            <a:ext cx="7135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:                                    -:               </a:t>
            </a:r>
            <a:r>
              <a:rPr lang="pl-PL" sz="1200" i="1" dirty="0" err="1"/>
              <a:t>Cells</a:t>
            </a:r>
            <a:r>
              <a:rPr lang="pl-PL" sz="1200" i="1" dirty="0"/>
              <a:t>, 2023, 12, 2440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19052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ctangle 71"/>
          <p:cNvSpPr/>
          <p:nvPr/>
        </p:nvSpPr>
        <p:spPr>
          <a:xfrm>
            <a:off x="0" y="0"/>
            <a:ext cx="10285560" cy="685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542880" y="321840"/>
            <a:ext cx="9199800" cy="1134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300" b="1" strike="noStrike" spc="-1">
                <a:solidFill>
                  <a:srgbClr val="000000"/>
                </a:solidFill>
                <a:latin typeface="Arial"/>
                <a:ea typeface="Osaka"/>
              </a:rPr>
              <a:t>Sirolimus</a:t>
            </a:r>
            <a:endParaRPr lang="pl-PL" sz="3300" b="0" strike="noStrike" spc="-1">
              <a:latin typeface="Arial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/>
          </p:nvPr>
        </p:nvSpPr>
        <p:spPr>
          <a:xfrm>
            <a:off x="542880" y="1783080"/>
            <a:ext cx="9199800" cy="4392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t">
            <a:normAutofit/>
          </a:bodyPr>
          <a:lstStyle/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Makrolid wyizolowany z grzyba Streptomyces hygroscopius, z Wyspy Wielkanocnej (Rapa Nui)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Stosowany w profilaktyce i w leczeniu ostrego odrzucania, siła działania immunosupresyjnego zbliżona do MPA?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Strukturalne podobieństwo z takrolimusem (wewnątrzkomórkowo wiąże się z tą sama immunofiliną - FK-BP12), mechanizm działania immunosupresyjnego odmienny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Rozpuszczalny w tłuszczach, zła doustna biodostępność ok. 15%, t1/2 62h, tmax 1-2h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Ulega w wysokim odsetku sekwestracji w erytrocytach (pomiar stężenie leku we krwi pełnej)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Metabolizowana w wątrobie, jelicie (cytochrom P450 CYP3A4, substrat dla Gp)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Wydalanie z kałem, klirens nerkowy minimalny (modyfikowanie dawki leku przy uszkodzeniu wątroby)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281"/>
              </a:spcBef>
              <a:buNone/>
            </a:pPr>
            <a:endParaRPr lang="pl-PL" sz="14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281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400" b="1" strike="noStrike" spc="-1">
                <a:solidFill>
                  <a:srgbClr val="000000"/>
                </a:solidFill>
                <a:latin typeface="Arial"/>
                <a:ea typeface="Osaka"/>
              </a:rPr>
              <a:t>Jednoczesne przyjmowanie CsA i rapamycyny zwiększa AUC dla sirolimusu o 240% (odstęp 4 godz)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433" name="Rectangle 73"/>
          <p:cNvSpPr/>
          <p:nvPr/>
        </p:nvSpPr>
        <p:spPr>
          <a:xfrm rot="2700000">
            <a:off x="9275040" y="2169360"/>
            <a:ext cx="644040" cy="54324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34" name="Isosceles Triangle 75"/>
          <p:cNvSpPr/>
          <p:nvPr/>
        </p:nvSpPr>
        <p:spPr>
          <a:xfrm rot="16200000">
            <a:off x="8483400" y="1443960"/>
            <a:ext cx="2531520" cy="1072800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35" name="Isosceles Triangle 77"/>
          <p:cNvSpPr/>
          <p:nvPr/>
        </p:nvSpPr>
        <p:spPr>
          <a:xfrm rot="5400000">
            <a:off x="-578160" y="5182200"/>
            <a:ext cx="2016000" cy="85428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36" name="Rectangle 79"/>
          <p:cNvSpPr/>
          <p:nvPr/>
        </p:nvSpPr>
        <p:spPr>
          <a:xfrm rot="2700000">
            <a:off x="322920" y="5765400"/>
            <a:ext cx="484200" cy="40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ext Box 2"/>
          <p:cNvSpPr/>
          <p:nvPr/>
        </p:nvSpPr>
        <p:spPr>
          <a:xfrm>
            <a:off x="2554200" y="1459080"/>
            <a:ext cx="10274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Receptor IL-2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39" name="Text Box 3"/>
          <p:cNvSpPr/>
          <p:nvPr/>
        </p:nvSpPr>
        <p:spPr>
          <a:xfrm>
            <a:off x="6411960" y="1413000"/>
            <a:ext cx="1027440" cy="63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Inne receptory: IL-15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40" name="Oval 4"/>
          <p:cNvSpPr/>
          <p:nvPr/>
        </p:nvSpPr>
        <p:spPr>
          <a:xfrm>
            <a:off x="3925800" y="2027160"/>
            <a:ext cx="169920" cy="15084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41" name="Oval 5"/>
          <p:cNvSpPr/>
          <p:nvPr/>
        </p:nvSpPr>
        <p:spPr>
          <a:xfrm>
            <a:off x="5811840" y="2027160"/>
            <a:ext cx="169920" cy="15084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grpSp>
        <p:nvGrpSpPr>
          <p:cNvPr id="442" name="Group 6"/>
          <p:cNvGrpSpPr/>
          <p:nvPr/>
        </p:nvGrpSpPr>
        <p:grpSpPr>
          <a:xfrm>
            <a:off x="5700600" y="2255760"/>
            <a:ext cx="409680" cy="497160"/>
            <a:chOff x="5700600" y="2255760"/>
            <a:chExt cx="409680" cy="497160"/>
          </a:xfrm>
        </p:grpSpPr>
        <p:sp>
          <p:nvSpPr>
            <p:cNvPr id="443" name="Line 7"/>
            <p:cNvSpPr/>
            <p:nvPr/>
          </p:nvSpPr>
          <p:spPr>
            <a:xfrm>
              <a:off x="5897160" y="2331720"/>
              <a:ext cx="360" cy="30492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4" name="Line 8"/>
            <p:cNvSpPr/>
            <p:nvPr/>
          </p:nvSpPr>
          <p:spPr>
            <a:xfrm>
              <a:off x="5982840" y="2331720"/>
              <a:ext cx="360" cy="30492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5" name="Line 9"/>
            <p:cNvSpPr/>
            <p:nvPr/>
          </p:nvSpPr>
          <p:spPr>
            <a:xfrm>
              <a:off x="5811480" y="2255760"/>
              <a:ext cx="360" cy="22860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6" name="Oval 10"/>
            <p:cNvSpPr/>
            <p:nvPr/>
          </p:nvSpPr>
          <p:spPr>
            <a:xfrm>
              <a:off x="6026040" y="2484360"/>
              <a:ext cx="84240" cy="748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7" name="Oval 11"/>
            <p:cNvSpPr/>
            <p:nvPr/>
          </p:nvSpPr>
          <p:spPr>
            <a:xfrm>
              <a:off x="5725800" y="2484360"/>
              <a:ext cx="84240" cy="748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8" name="Oval 12"/>
            <p:cNvSpPr/>
            <p:nvPr/>
          </p:nvSpPr>
          <p:spPr>
            <a:xfrm>
              <a:off x="5783040" y="2602080"/>
              <a:ext cx="84240" cy="1098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49" name="Oval 13"/>
            <p:cNvSpPr/>
            <p:nvPr/>
          </p:nvSpPr>
          <p:spPr>
            <a:xfrm>
              <a:off x="5700600" y="2643120"/>
              <a:ext cx="84240" cy="1098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grpSp>
        <p:nvGrpSpPr>
          <p:cNvPr id="450" name="Group 14"/>
          <p:cNvGrpSpPr/>
          <p:nvPr/>
        </p:nvGrpSpPr>
        <p:grpSpPr>
          <a:xfrm>
            <a:off x="3911760" y="2255760"/>
            <a:ext cx="398520" cy="497160"/>
            <a:chOff x="3911760" y="2255760"/>
            <a:chExt cx="398520" cy="497160"/>
          </a:xfrm>
        </p:grpSpPr>
        <p:sp>
          <p:nvSpPr>
            <p:cNvPr id="451" name="Line 15"/>
            <p:cNvSpPr/>
            <p:nvPr/>
          </p:nvSpPr>
          <p:spPr>
            <a:xfrm>
              <a:off x="4097160" y="2331720"/>
              <a:ext cx="360" cy="30492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2" name="Line 16"/>
            <p:cNvSpPr/>
            <p:nvPr/>
          </p:nvSpPr>
          <p:spPr>
            <a:xfrm>
              <a:off x="4182840" y="2331720"/>
              <a:ext cx="360" cy="30492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3" name="Line 17"/>
            <p:cNvSpPr/>
            <p:nvPr/>
          </p:nvSpPr>
          <p:spPr>
            <a:xfrm>
              <a:off x="4011480" y="2255760"/>
              <a:ext cx="360" cy="228600"/>
            </a:xfrm>
            <a:prstGeom prst="line">
              <a:avLst/>
            </a:prstGeom>
            <a:ln w="381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4" name="Oval 18"/>
            <p:cNvSpPr/>
            <p:nvPr/>
          </p:nvSpPr>
          <p:spPr>
            <a:xfrm>
              <a:off x="4226040" y="2484360"/>
              <a:ext cx="84240" cy="748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5" name="Oval 19"/>
            <p:cNvSpPr/>
            <p:nvPr/>
          </p:nvSpPr>
          <p:spPr>
            <a:xfrm>
              <a:off x="3925800" y="2484360"/>
              <a:ext cx="84240" cy="748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6" name="Oval 20"/>
            <p:cNvSpPr/>
            <p:nvPr/>
          </p:nvSpPr>
          <p:spPr>
            <a:xfrm>
              <a:off x="3983040" y="2602080"/>
              <a:ext cx="84240" cy="1098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57" name="Oval 21"/>
            <p:cNvSpPr/>
            <p:nvPr/>
          </p:nvSpPr>
          <p:spPr>
            <a:xfrm>
              <a:off x="3911760" y="2643120"/>
              <a:ext cx="84240" cy="1098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458" name="Line 22"/>
          <p:cNvSpPr/>
          <p:nvPr/>
        </p:nvSpPr>
        <p:spPr>
          <a:xfrm>
            <a:off x="3411360" y="1763640"/>
            <a:ext cx="428760" cy="22860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59" name="Line 23"/>
          <p:cNvSpPr/>
          <p:nvPr/>
        </p:nvSpPr>
        <p:spPr>
          <a:xfrm flipH="1">
            <a:off x="6068880" y="1763640"/>
            <a:ext cx="428400" cy="22860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0" name="Line 24"/>
          <p:cNvSpPr/>
          <p:nvPr/>
        </p:nvSpPr>
        <p:spPr>
          <a:xfrm>
            <a:off x="5040000" y="2296800"/>
            <a:ext cx="360" cy="115884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1" name="Rectangle 25"/>
          <p:cNvSpPr/>
          <p:nvPr/>
        </p:nvSpPr>
        <p:spPr>
          <a:xfrm>
            <a:off x="4354560" y="3562200"/>
            <a:ext cx="1455840" cy="303480"/>
          </a:xfrm>
          <a:prstGeom prst="rect">
            <a:avLst/>
          </a:prstGeom>
          <a:solidFill>
            <a:schemeClr val="folHlink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2" name="Rectangle 26"/>
          <p:cNvSpPr/>
          <p:nvPr/>
        </p:nvSpPr>
        <p:spPr>
          <a:xfrm>
            <a:off x="5811840" y="3562200"/>
            <a:ext cx="1027440" cy="3034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3" name="Text Box 27"/>
          <p:cNvSpPr/>
          <p:nvPr/>
        </p:nvSpPr>
        <p:spPr>
          <a:xfrm>
            <a:off x="4525920" y="3579840"/>
            <a:ext cx="1027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TOR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64" name="Text Box 28"/>
          <p:cNvSpPr/>
          <p:nvPr/>
        </p:nvSpPr>
        <p:spPr>
          <a:xfrm>
            <a:off x="5783400" y="3579840"/>
            <a:ext cx="1027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PP2A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65" name="Line 29"/>
          <p:cNvSpPr/>
          <p:nvPr/>
        </p:nvSpPr>
        <p:spPr>
          <a:xfrm>
            <a:off x="5125680" y="4006800"/>
            <a:ext cx="685800" cy="36504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6" name="Line 30"/>
          <p:cNvSpPr/>
          <p:nvPr/>
        </p:nvSpPr>
        <p:spPr>
          <a:xfrm flipH="1">
            <a:off x="4182840" y="4019400"/>
            <a:ext cx="685800" cy="36504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67" name="Text Box 31"/>
          <p:cNvSpPr/>
          <p:nvPr/>
        </p:nvSpPr>
        <p:spPr>
          <a:xfrm>
            <a:off x="3754440" y="4446720"/>
            <a:ext cx="102744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4E-BP1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68" name="Text Box 32"/>
          <p:cNvSpPr/>
          <p:nvPr/>
        </p:nvSpPr>
        <p:spPr>
          <a:xfrm>
            <a:off x="5140440" y="4451400"/>
            <a:ext cx="128448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kinaza p70S6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69" name="AutoShape 33"/>
          <p:cNvSpPr/>
          <p:nvPr/>
        </p:nvSpPr>
        <p:spPr>
          <a:xfrm>
            <a:off x="5383080" y="3257640"/>
            <a:ext cx="941400" cy="227160"/>
          </a:xfrm>
          <a:prstGeom prst="curvedDownArrow">
            <a:avLst>
              <a:gd name="adj1" fmla="val 82500"/>
              <a:gd name="adj2" fmla="val 165000"/>
              <a:gd name="adj3" fmla="val 33333"/>
            </a:avLst>
          </a:prstGeom>
          <a:solidFill>
            <a:schemeClr val="folHlink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0" name="Oval 34"/>
          <p:cNvSpPr/>
          <p:nvPr/>
        </p:nvSpPr>
        <p:spPr>
          <a:xfrm>
            <a:off x="3068640" y="3486240"/>
            <a:ext cx="513000" cy="53208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1" name="AutoShape 35"/>
          <p:cNvSpPr/>
          <p:nvPr/>
        </p:nvSpPr>
        <p:spPr>
          <a:xfrm>
            <a:off x="3193920" y="3413160"/>
            <a:ext cx="255600" cy="227160"/>
          </a:xfrm>
          <a:prstGeom prst="diamond">
            <a:avLst/>
          </a:prstGeom>
          <a:solidFill>
            <a:schemeClr val="tx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2" name="Text Box 36"/>
          <p:cNvSpPr/>
          <p:nvPr/>
        </p:nvSpPr>
        <p:spPr>
          <a:xfrm>
            <a:off x="1611360" y="3333600"/>
            <a:ext cx="119880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Sirolimu, ewerolimus/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73" name="Text Box 37"/>
          <p:cNvSpPr/>
          <p:nvPr/>
        </p:nvSpPr>
        <p:spPr>
          <a:xfrm>
            <a:off x="1686960" y="3717000"/>
            <a:ext cx="1027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FKBP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74" name="Line 38"/>
          <p:cNvSpPr/>
          <p:nvPr/>
        </p:nvSpPr>
        <p:spPr>
          <a:xfrm flipH="1">
            <a:off x="2725560" y="3485880"/>
            <a:ext cx="457200" cy="36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5" name="Line 39"/>
          <p:cNvSpPr/>
          <p:nvPr/>
        </p:nvSpPr>
        <p:spPr>
          <a:xfrm flipH="1">
            <a:off x="2639880" y="3943080"/>
            <a:ext cx="457200" cy="36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6" name="Line 40"/>
          <p:cNvSpPr/>
          <p:nvPr/>
        </p:nvSpPr>
        <p:spPr>
          <a:xfrm flipH="1">
            <a:off x="3625560" y="3727440"/>
            <a:ext cx="685800" cy="36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7" name="Text Box 41"/>
          <p:cNvSpPr/>
          <p:nvPr/>
        </p:nvSpPr>
        <p:spPr>
          <a:xfrm>
            <a:off x="6926400" y="4019400"/>
            <a:ext cx="1713240" cy="4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Aktywne miejsce dla TOR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78" name="Line 42"/>
          <p:cNvSpPr/>
          <p:nvPr/>
        </p:nvSpPr>
        <p:spPr>
          <a:xfrm flipH="1" flipV="1">
            <a:off x="5797440" y="3904920"/>
            <a:ext cx="1214280" cy="26676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9" name="Text Box 43"/>
          <p:cNvSpPr/>
          <p:nvPr/>
        </p:nvSpPr>
        <p:spPr>
          <a:xfrm>
            <a:off x="2982960" y="5010120"/>
            <a:ext cx="2399040" cy="63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Kontrola translacji wybranych mRNAs dla podziału komórkowego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80" name="Text Box 44"/>
          <p:cNvSpPr/>
          <p:nvPr/>
        </p:nvSpPr>
        <p:spPr>
          <a:xfrm>
            <a:off x="5383080" y="5222880"/>
            <a:ext cx="205596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Białko rybosomalne S6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81" name="Line 45"/>
          <p:cNvSpPr/>
          <p:nvPr/>
        </p:nvSpPr>
        <p:spPr>
          <a:xfrm>
            <a:off x="5725800" y="4781520"/>
            <a:ext cx="685800" cy="36504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2" name="Line 46"/>
          <p:cNvSpPr/>
          <p:nvPr/>
        </p:nvSpPr>
        <p:spPr>
          <a:xfrm>
            <a:off x="4182840" y="5695920"/>
            <a:ext cx="685800" cy="36504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3" name="Line 47"/>
          <p:cNvSpPr/>
          <p:nvPr/>
        </p:nvSpPr>
        <p:spPr>
          <a:xfrm flipH="1">
            <a:off x="5211720" y="5619600"/>
            <a:ext cx="1114200" cy="44136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4" name="Text Box 48"/>
          <p:cNvSpPr/>
          <p:nvPr/>
        </p:nvSpPr>
        <p:spPr>
          <a:xfrm>
            <a:off x="3154320" y="6076800"/>
            <a:ext cx="3856320" cy="53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Translacja mRNA </a:t>
            </a:r>
            <a:endParaRPr lang="pl-PL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progresja cyklu komórkowego z fazy G1 do S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85" name="Text Box 49"/>
          <p:cNvSpPr/>
          <p:nvPr/>
        </p:nvSpPr>
        <p:spPr>
          <a:xfrm>
            <a:off x="7269120" y="3575160"/>
            <a:ext cx="17132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Fosfataza białkowa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486" name="Line 50"/>
          <p:cNvSpPr/>
          <p:nvPr/>
        </p:nvSpPr>
        <p:spPr>
          <a:xfrm flipH="1">
            <a:off x="6926040" y="3714480"/>
            <a:ext cx="457200" cy="36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7" name="Freeform 51"/>
          <p:cNvSpPr/>
          <p:nvPr/>
        </p:nvSpPr>
        <p:spPr>
          <a:xfrm>
            <a:off x="3754440" y="2174760"/>
            <a:ext cx="2570400" cy="455760"/>
          </a:xfrm>
          <a:custGeom>
            <a:avLst/>
            <a:gdLst/>
            <a:ahLst/>
            <a:cxnLst/>
            <a:rect l="l" t="t" r="r" b="b"/>
            <a:pathLst>
              <a:path w="1440" h="288">
                <a:moveTo>
                  <a:pt x="0" y="288"/>
                </a:moveTo>
                <a:cubicBezTo>
                  <a:pt x="240" y="144"/>
                  <a:pt x="480" y="0"/>
                  <a:pt x="720" y="0"/>
                </a:cubicBezTo>
                <a:cubicBezTo>
                  <a:pt x="960" y="0"/>
                  <a:pt x="1200" y="144"/>
                  <a:pt x="1440" y="288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8" name="AutoShape 52"/>
          <p:cNvSpPr/>
          <p:nvPr/>
        </p:nvSpPr>
        <p:spPr>
          <a:xfrm>
            <a:off x="1593720" y="1230480"/>
            <a:ext cx="7405920" cy="532152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9" name="Rectangle 53"/>
          <p:cNvSpPr/>
          <p:nvPr/>
        </p:nvSpPr>
        <p:spPr>
          <a:xfrm>
            <a:off x="771480" y="228600"/>
            <a:ext cx="874260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1C1C55"/>
                </a:solidFill>
                <a:latin typeface="Times New Roman"/>
                <a:ea typeface="Arial"/>
              </a:rPr>
              <a:t>mTOR inhibitory -mechanizm działania</a:t>
            </a:r>
            <a:r>
              <a:rPr lang="pl-PL" sz="3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490" name="Line 54"/>
          <p:cNvSpPr/>
          <p:nvPr/>
        </p:nvSpPr>
        <p:spPr>
          <a:xfrm>
            <a:off x="6000480" y="6248160"/>
            <a:ext cx="42876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Picture 4"/>
          <p:cNvPicPr/>
          <p:nvPr/>
        </p:nvPicPr>
        <p:blipFill>
          <a:blip r:embed="rId2"/>
          <a:stretch/>
        </p:blipFill>
        <p:spPr>
          <a:xfrm>
            <a:off x="304920" y="838080"/>
            <a:ext cx="8609040" cy="5181840"/>
          </a:xfrm>
          <a:prstGeom prst="rect">
            <a:avLst/>
          </a:prstGeom>
          <a:ln w="0">
            <a:noFill/>
          </a:ln>
        </p:spPr>
      </p:pic>
      <p:sp>
        <p:nvSpPr>
          <p:cNvPr id="493" name="Text Box 5"/>
          <p:cNvSpPr/>
          <p:nvPr/>
        </p:nvSpPr>
        <p:spPr>
          <a:xfrm>
            <a:off x="1755000" y="380880"/>
            <a:ext cx="5800680" cy="455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171746"/>
                </a:solidFill>
                <a:latin typeface="Arial"/>
                <a:ea typeface="Osaka"/>
              </a:rPr>
              <a:t>Plejotropowe efekty hamowania mTOR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Rectangle 2"/>
          <p:cNvSpPr/>
          <p:nvPr/>
        </p:nvSpPr>
        <p:spPr>
          <a:xfrm>
            <a:off x="436680" y="459000"/>
            <a:ext cx="9414000" cy="45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 anchor="b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161644"/>
                </a:solidFill>
                <a:latin typeface="Times New Roman"/>
                <a:ea typeface="Arial"/>
              </a:rPr>
              <a:t>EVEROLIMUS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496" name="Rectangle 3"/>
          <p:cNvSpPr/>
          <p:nvPr/>
        </p:nvSpPr>
        <p:spPr>
          <a:xfrm>
            <a:off x="457200" y="1112760"/>
            <a:ext cx="9523440" cy="574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Nowa pochodna rapamycyny - everolimus</a:t>
            </a:r>
            <a:r>
              <a:rPr sz="1800"/>
              <a:t/>
            </a:r>
            <a:br>
              <a:rPr sz="1800"/>
            </a:b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(Certican, SDZ RAD) - inhibitor mTOR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Lepsza biodostępność, krótszy czas półtrwania 16-19 h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Działa synergistycznie z CsA, nasila nefrotoksyczność CNI, pozwala na redukcję dawki CsA przy zachowanej skuteczności, redukcja przy uszkodzeniu wątroby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Dawkowanie 2 x 0.75 – 2x1.5 mg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Działanie antyproliferacyjne- hamowanie, zapobieganie przewlekłemu odrzucaniu, angiogenezie w nowotworach?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i="1" strike="noStrike" spc="-1">
                <a:solidFill>
                  <a:srgbClr val="808080"/>
                </a:solidFill>
                <a:latin typeface="Times New Roman"/>
                <a:ea typeface="Arial"/>
              </a:rPr>
              <a:t>Temsirolimus, ridaforolimus - leki przeciwnowotworowe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i="1" strike="noStrike" spc="-1">
                <a:solidFill>
                  <a:srgbClr val="FFFF00"/>
                </a:solidFill>
                <a:latin typeface="Times New Roman"/>
                <a:ea typeface="Arial"/>
              </a:rPr>
              <a:t>    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497" name="Line 4"/>
          <p:cNvSpPr/>
          <p:nvPr/>
        </p:nvSpPr>
        <p:spPr>
          <a:xfrm>
            <a:off x="993600" y="981000"/>
            <a:ext cx="8377200" cy="1440"/>
          </a:xfrm>
          <a:prstGeom prst="line">
            <a:avLst/>
          </a:prstGeom>
          <a:ln w="58738">
            <a:solidFill>
              <a:srgbClr val="80A7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1DD91CD-395A-5432-96C3-FAB4511E4BE1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>
                <a:solidFill>
                  <a:srgbClr val="17174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Sirolimus/ EWEROLIMUS</a:t>
            </a:r>
            <a:br>
              <a:rPr lang="en-US" sz="2400" b="1">
                <a:solidFill>
                  <a:srgbClr val="17174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2400" b="1">
              <a:solidFill>
                <a:srgbClr val="17174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E9748D8-8645-A9E2-F071-07C00E67604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Sirolimus z 1/2 dawki CNI 		4 - 12 ngmL 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Sirolimus bez CNI 			12 - 20 ng/mL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Ewerolimus z CNI 1/2 dawki 		Co 3 - 8 ng/mL</a:t>
            </a: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Ewerolimus bez CNI 			5 - 8 ng/mL</a:t>
            </a:r>
          </a:p>
        </p:txBody>
      </p:sp>
    </p:spTree>
    <p:extLst>
      <p:ext uri="{BB962C8B-B14F-4D97-AF65-F5344CB8AC3E}">
        <p14:creationId xmlns:p14="http://schemas.microsoft.com/office/powerpoint/2010/main" val="4112169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Rectangle 4"/>
          <p:cNvSpPr/>
          <p:nvPr/>
        </p:nvSpPr>
        <p:spPr>
          <a:xfrm>
            <a:off x="257040" y="228600"/>
            <a:ext cx="8742600" cy="11415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Inhibitory mTOR - objawy uboczne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500" name="Rectangle 5"/>
          <p:cNvSpPr/>
          <p:nvPr/>
        </p:nvSpPr>
        <p:spPr>
          <a:xfrm>
            <a:off x="0" y="1690560"/>
            <a:ext cx="9257040" cy="41133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Hiperlipidemia (hipertgrójglicerydemia, hipercholesterolemia)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Hepatotoksyczność (zwiększona aktywność aminotransferaz)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Trombocytopenia,  niedokrwistość,  rzadziej leukopenia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Zapalenie płuc, w tym niezwiązane z czynnikiem infekcyjnym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Chłonkotoki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Bóle brzucha, biegunka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Nefrotoksyczność znacznie rzadziej, niż po CNI  </a:t>
            </a:r>
            <a:r>
              <a:rPr sz="1600"/>
              <a:t/>
            </a:r>
            <a:br>
              <a:rPr sz="1600"/>
            </a:b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Upośledza gojenie ran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Zakażenia grzybicze, wirusowe, bakteryjne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Mikroangiopatia zakrzepowa/zespół hemolityczno-mocznicowy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Diabetogenne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Obrzęki obwodowe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Białkomocz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Zaburzenia spermatogenezy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320"/>
              </a:spcBef>
              <a:buClr>
                <a:srgbClr val="FFCC00"/>
              </a:buClr>
              <a:buFont typeface="Symbol"/>
              <a:buChar char=""/>
            </a:pPr>
            <a:r>
              <a:rPr lang="pl-PL" sz="1600" b="1" strike="noStrike" spc="-1">
                <a:solidFill>
                  <a:srgbClr val="000000"/>
                </a:solidFill>
                <a:latin typeface="Arial"/>
                <a:ea typeface="Arial"/>
              </a:rPr>
              <a:t>Owrzodzenia jamy ustnej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320"/>
              </a:spcBef>
              <a:buNone/>
            </a:pPr>
            <a:endParaRPr lang="pl-PL" sz="1600" b="0" strike="noStrike" spc="-1">
              <a:latin typeface="Arial"/>
            </a:endParaRPr>
          </a:p>
          <a:p>
            <a:pPr>
              <a:lnSpc>
                <a:spcPct val="120000"/>
              </a:lnSpc>
              <a:spcBef>
                <a:spcPts val="320"/>
              </a:spcBef>
              <a:buNone/>
            </a:pPr>
            <a:endParaRPr lang="pl-PL" sz="1600" b="0" strike="noStrike" spc="-1">
              <a:latin typeface="Arial"/>
            </a:endParaRPr>
          </a:p>
        </p:txBody>
      </p:sp>
      <p:sp>
        <p:nvSpPr>
          <p:cNvPr id="501" name="Text Box 6"/>
          <p:cNvSpPr/>
          <p:nvPr/>
        </p:nvSpPr>
        <p:spPr>
          <a:xfrm>
            <a:off x="4119840" y="5376960"/>
            <a:ext cx="4962240" cy="3639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1" strike="noStrike" spc="-1">
                <a:solidFill>
                  <a:srgbClr val="333399"/>
                </a:solidFill>
                <a:latin typeface="Arial"/>
                <a:ea typeface="Arial"/>
              </a:rPr>
              <a:t>Odstawienie z powodu AE:  0 - 60% (śr 20%)</a:t>
            </a:r>
            <a:endParaRPr lang="pl-PL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Rectangle 2"/>
          <p:cNvSpPr/>
          <p:nvPr/>
        </p:nvSpPr>
        <p:spPr>
          <a:xfrm>
            <a:off x="399960" y="152280"/>
            <a:ext cx="874260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161644"/>
                </a:solidFill>
                <a:latin typeface="Times New Roman"/>
                <a:ea typeface="Arial"/>
              </a:rPr>
              <a:t>Interakcje CNI, mTORi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510" name="Rectangle 3"/>
          <p:cNvSpPr/>
          <p:nvPr/>
        </p:nvSpPr>
        <p:spPr>
          <a:xfrm>
            <a:off x="619200" y="1295280"/>
            <a:ext cx="3218040" cy="52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80880" indent="-38088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2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Inhibitory  CYP3A4</a:t>
            </a:r>
            <a:endParaRPr lang="pl-PL" sz="2200" b="0" strike="noStrike" spc="-1">
              <a:latin typeface="Arial"/>
            </a:endParaRPr>
          </a:p>
          <a:p>
            <a:pPr marL="380880" indent="-380880">
              <a:lnSpc>
                <a:spcPct val="100000"/>
              </a:lnSpc>
              <a:buNone/>
              <a:tabLst>
                <a:tab pos="0" algn="l"/>
              </a:tabLst>
            </a:pPr>
            <a:endParaRPr lang="pl-PL" sz="10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klarytromycyna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klotrimazol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danazol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GS(duże dawki)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diltiazem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erytromycyna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flukonazol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itrakonazol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ketokonazol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mikonazol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ranitydyna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sok grejfrutowy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verapamil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metoklopramid</a:t>
            </a:r>
            <a:endParaRPr lang="pl-PL" sz="2200" b="0" strike="noStrike" spc="-1">
              <a:latin typeface="Arial"/>
            </a:endParaRPr>
          </a:p>
        </p:txBody>
      </p:sp>
      <p:sp>
        <p:nvSpPr>
          <p:cNvPr id="511" name="Rectangle 4"/>
          <p:cNvSpPr/>
          <p:nvPr/>
        </p:nvSpPr>
        <p:spPr>
          <a:xfrm>
            <a:off x="5724360" y="1295280"/>
            <a:ext cx="3218040" cy="292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80880" indent="-38088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2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Induktory   CYP3A4</a:t>
            </a:r>
            <a:endParaRPr lang="pl-PL" sz="2200" b="0" strike="noStrike" spc="-1">
              <a:latin typeface="Arial"/>
            </a:endParaRPr>
          </a:p>
          <a:p>
            <a:pPr marL="380880" indent="-380880">
              <a:lnSpc>
                <a:spcPct val="100000"/>
              </a:lnSpc>
              <a:buNone/>
              <a:tabLst>
                <a:tab pos="0" algn="l"/>
              </a:tabLst>
            </a:pPr>
            <a:endParaRPr lang="pl-PL" sz="10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karbamazepina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fenobarbital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fenytoina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rifampicyna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troglitazone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tiklopidyna</a:t>
            </a:r>
            <a:endParaRPr lang="pl-PL" sz="2200" b="0" strike="noStrike" spc="-1">
              <a:latin typeface="Arial"/>
            </a:endParaRPr>
          </a:p>
          <a:p>
            <a:pPr marL="952560" lvl="1" indent="-380880">
              <a:lnSpc>
                <a:spcPct val="100000"/>
              </a:lnSpc>
              <a:buClr>
                <a:srgbClr val="000000"/>
              </a:buClr>
              <a:buFont typeface="Monotype Sorts" charset="2"/>
              <a:buChar char=""/>
              <a:tabLst>
                <a:tab pos="0" algn="l"/>
              </a:tabLst>
            </a:pPr>
            <a:r>
              <a:rPr lang="pl-PL" sz="22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barbiturany</a:t>
            </a:r>
            <a:endParaRPr lang="pl-PL" sz="2200" b="0" strike="noStrike" spc="-1">
              <a:latin typeface="Arial"/>
            </a:endParaRPr>
          </a:p>
        </p:txBody>
      </p:sp>
      <p:sp>
        <p:nvSpPr>
          <p:cNvPr id="512" name="Text Box 5"/>
          <p:cNvSpPr/>
          <p:nvPr/>
        </p:nvSpPr>
        <p:spPr>
          <a:xfrm>
            <a:off x="4886280" y="6248520"/>
            <a:ext cx="129384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Rectangle 2"/>
          <p:cNvSpPr/>
          <p:nvPr/>
        </p:nvSpPr>
        <p:spPr>
          <a:xfrm>
            <a:off x="990720" y="228600"/>
            <a:ext cx="7770960" cy="102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161644"/>
                </a:solidFill>
                <a:latin typeface="Arial"/>
                <a:ea typeface="Arial"/>
              </a:rPr>
              <a:t>Mechanizm działania mykofenolanu mofetylu/sodu </a:t>
            </a:r>
            <a:r>
              <a:rPr lang="pl-PL" sz="2400" b="1" strike="noStrike" spc="-1">
                <a:solidFill>
                  <a:srgbClr val="8F3B65"/>
                </a:solidFill>
                <a:latin typeface="Arial"/>
                <a:ea typeface="Arial"/>
              </a:rPr>
              <a:t>(kwasu mykofenolowego - MPA)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515" name="Text Box 3"/>
          <p:cNvSpPr/>
          <p:nvPr/>
        </p:nvSpPr>
        <p:spPr>
          <a:xfrm>
            <a:off x="4114800" y="3505320"/>
            <a:ext cx="1370160" cy="4546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Ksantozyno-monoP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16" name="Text Box 4"/>
          <p:cNvSpPr/>
          <p:nvPr/>
        </p:nvSpPr>
        <p:spPr>
          <a:xfrm>
            <a:off x="6095880" y="350352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Inozyno-monoP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17" name="Text Box 5"/>
          <p:cNvSpPr/>
          <p:nvPr/>
        </p:nvSpPr>
        <p:spPr>
          <a:xfrm>
            <a:off x="2590920" y="3503520"/>
            <a:ext cx="9129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GMP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18" name="Text Box 6"/>
          <p:cNvSpPr/>
          <p:nvPr/>
        </p:nvSpPr>
        <p:spPr>
          <a:xfrm>
            <a:off x="2590920" y="2666880"/>
            <a:ext cx="9129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GTP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19" name="Text Box 7"/>
          <p:cNvSpPr/>
          <p:nvPr/>
        </p:nvSpPr>
        <p:spPr>
          <a:xfrm>
            <a:off x="2743200" y="1906560"/>
            <a:ext cx="60804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RNA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0" name="Text Box 8"/>
          <p:cNvSpPr/>
          <p:nvPr/>
        </p:nvSpPr>
        <p:spPr>
          <a:xfrm>
            <a:off x="2590920" y="4343400"/>
            <a:ext cx="9129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dGDP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1" name="Text Box 9"/>
          <p:cNvSpPr/>
          <p:nvPr/>
        </p:nvSpPr>
        <p:spPr>
          <a:xfrm>
            <a:off x="2590920" y="5133960"/>
            <a:ext cx="9129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dGTP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2" name="Text Box 10"/>
          <p:cNvSpPr/>
          <p:nvPr/>
        </p:nvSpPr>
        <p:spPr>
          <a:xfrm>
            <a:off x="2743200" y="5973840"/>
            <a:ext cx="6843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DNA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3" name="Text Box 11"/>
          <p:cNvSpPr/>
          <p:nvPr/>
        </p:nvSpPr>
        <p:spPr>
          <a:xfrm>
            <a:off x="1181160" y="2592360"/>
            <a:ext cx="1141560" cy="4546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Synteza</a:t>
            </a:r>
            <a:r>
              <a:rPr sz="1200"/>
              <a:t/>
            </a:r>
            <a:br>
              <a:rPr sz="1200"/>
            </a:br>
            <a:r>
              <a:rPr lang="pl-PL" sz="12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glikoprotein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4" name="Text Box 12"/>
          <p:cNvSpPr/>
          <p:nvPr/>
        </p:nvSpPr>
        <p:spPr>
          <a:xfrm>
            <a:off x="4114800" y="434340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ksantozyna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5" name="Text Box 13"/>
          <p:cNvSpPr/>
          <p:nvPr/>
        </p:nvSpPr>
        <p:spPr>
          <a:xfrm>
            <a:off x="4114800" y="513396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ksantyna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6" name="Text Box 14"/>
          <p:cNvSpPr/>
          <p:nvPr/>
        </p:nvSpPr>
        <p:spPr>
          <a:xfrm>
            <a:off x="6095880" y="434340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inozyna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7" name="Text Box 15"/>
          <p:cNvSpPr/>
          <p:nvPr/>
        </p:nvSpPr>
        <p:spPr>
          <a:xfrm>
            <a:off x="6095880" y="513396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hipoksantyna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8" name="Text Box 16"/>
          <p:cNvSpPr/>
          <p:nvPr/>
        </p:nvSpPr>
        <p:spPr>
          <a:xfrm>
            <a:off x="6095880" y="266688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PRPP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29" name="Text Box 17"/>
          <p:cNvSpPr/>
          <p:nvPr/>
        </p:nvSpPr>
        <p:spPr>
          <a:xfrm>
            <a:off x="6095880" y="167652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Rybozo-5P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30" name="Text Box 18"/>
          <p:cNvSpPr/>
          <p:nvPr/>
        </p:nvSpPr>
        <p:spPr>
          <a:xfrm>
            <a:off x="6172200" y="1906560"/>
            <a:ext cx="137016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syntetaza PRPP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31" name="Text Box 19"/>
          <p:cNvSpPr/>
          <p:nvPr/>
        </p:nvSpPr>
        <p:spPr>
          <a:xfrm>
            <a:off x="5410080" y="3733920"/>
            <a:ext cx="76068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i="1" strike="noStrike" spc="-1">
                <a:solidFill>
                  <a:srgbClr val="000000"/>
                </a:solidFill>
                <a:latin typeface="Arial"/>
                <a:ea typeface="Arial"/>
              </a:rPr>
              <a:t>de novo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32" name="Text Box 20"/>
          <p:cNvSpPr/>
          <p:nvPr/>
        </p:nvSpPr>
        <p:spPr>
          <a:xfrm>
            <a:off x="5410080" y="3276720"/>
            <a:ext cx="76068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IMPDH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33" name="Text Box 21"/>
          <p:cNvSpPr/>
          <p:nvPr/>
        </p:nvSpPr>
        <p:spPr>
          <a:xfrm>
            <a:off x="4419720" y="2362320"/>
            <a:ext cx="1293840" cy="45468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Kwas mykofenolowy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34" name="Line 22"/>
          <p:cNvSpPr/>
          <p:nvPr/>
        </p:nvSpPr>
        <p:spPr>
          <a:xfrm flipV="1">
            <a:off x="3047760" y="2133360"/>
            <a:ext cx="360" cy="45900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5" name="Line 23"/>
          <p:cNvSpPr/>
          <p:nvPr/>
        </p:nvSpPr>
        <p:spPr>
          <a:xfrm flipV="1">
            <a:off x="3047760" y="297180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6" name="Line 24"/>
          <p:cNvSpPr/>
          <p:nvPr/>
        </p:nvSpPr>
        <p:spPr>
          <a:xfrm flipV="1">
            <a:off x="3047760" y="380988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7" name="Line 25"/>
          <p:cNvSpPr/>
          <p:nvPr/>
        </p:nvSpPr>
        <p:spPr>
          <a:xfrm flipV="1">
            <a:off x="3047760" y="464796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8" name="Line 26"/>
          <p:cNvSpPr/>
          <p:nvPr/>
        </p:nvSpPr>
        <p:spPr>
          <a:xfrm flipV="1">
            <a:off x="3047760" y="5518080"/>
            <a:ext cx="360" cy="4554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9" name="AutoShape 27"/>
          <p:cNvSpPr/>
          <p:nvPr/>
        </p:nvSpPr>
        <p:spPr>
          <a:xfrm>
            <a:off x="2362320" y="3503520"/>
            <a:ext cx="150840" cy="304920"/>
          </a:xfrm>
          <a:prstGeom prst="downArrow">
            <a:avLst>
              <a:gd name="adj1" fmla="val 50000"/>
              <a:gd name="adj2" fmla="val 50260"/>
            </a:avLst>
          </a:prstGeom>
          <a:solidFill>
            <a:schemeClr val="tx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0" name="Line 28"/>
          <p:cNvSpPr/>
          <p:nvPr/>
        </p:nvSpPr>
        <p:spPr>
          <a:xfrm flipV="1">
            <a:off x="4800600" y="380988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1" name="Line 29"/>
          <p:cNvSpPr/>
          <p:nvPr/>
        </p:nvSpPr>
        <p:spPr>
          <a:xfrm flipV="1">
            <a:off x="4800600" y="464796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2" name="Line 30"/>
          <p:cNvSpPr/>
          <p:nvPr/>
        </p:nvSpPr>
        <p:spPr>
          <a:xfrm flipV="1">
            <a:off x="6781680" y="380988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3" name="Line 31"/>
          <p:cNvSpPr/>
          <p:nvPr/>
        </p:nvSpPr>
        <p:spPr>
          <a:xfrm flipV="1">
            <a:off x="6781680" y="464796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4" name="Line 32"/>
          <p:cNvSpPr/>
          <p:nvPr/>
        </p:nvSpPr>
        <p:spPr>
          <a:xfrm flipV="1">
            <a:off x="6781680" y="2133360"/>
            <a:ext cx="360" cy="4590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5" name="Line 33"/>
          <p:cNvSpPr/>
          <p:nvPr/>
        </p:nvSpPr>
        <p:spPr>
          <a:xfrm flipV="1">
            <a:off x="6781680" y="2971800"/>
            <a:ext cx="360" cy="457200"/>
          </a:xfrm>
          <a:prstGeom prst="line">
            <a:avLst/>
          </a:prstGeom>
          <a:ln w="1905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6" name="Line 34"/>
          <p:cNvSpPr/>
          <p:nvPr/>
        </p:nvSpPr>
        <p:spPr>
          <a:xfrm>
            <a:off x="5105160" y="2896920"/>
            <a:ext cx="609840" cy="37944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7" name="Line 35"/>
          <p:cNvSpPr/>
          <p:nvPr/>
        </p:nvSpPr>
        <p:spPr>
          <a:xfrm flipH="1">
            <a:off x="3771720" y="3657600"/>
            <a:ext cx="304920" cy="36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8" name="Line 36"/>
          <p:cNvSpPr/>
          <p:nvPr/>
        </p:nvSpPr>
        <p:spPr>
          <a:xfrm flipH="1">
            <a:off x="5511600" y="3657600"/>
            <a:ext cx="533520" cy="36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9" name="Rectangle 37"/>
          <p:cNvSpPr/>
          <p:nvPr/>
        </p:nvSpPr>
        <p:spPr>
          <a:xfrm>
            <a:off x="5791320" y="3583080"/>
            <a:ext cx="74880" cy="149400"/>
          </a:xfrm>
          <a:prstGeom prst="rect">
            <a:avLst/>
          </a:prstGeom>
          <a:solidFill>
            <a:srgbClr val="FF0000"/>
          </a:solidFill>
          <a:ln w="9525">
            <a:solidFill>
              <a:srgbClr val="FF33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0" name="Text Box 38"/>
          <p:cNvSpPr/>
          <p:nvPr/>
        </p:nvSpPr>
        <p:spPr>
          <a:xfrm>
            <a:off x="6629400" y="4829040"/>
            <a:ext cx="760680" cy="27216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  <a:buNone/>
            </a:pPr>
            <a:r>
              <a:rPr lang="pl-PL" sz="1200" b="0" strike="noStrike" spc="-1">
                <a:solidFill>
                  <a:srgbClr val="000000"/>
                </a:solidFill>
                <a:latin typeface="Arial"/>
                <a:ea typeface="Arial"/>
              </a:rPr>
              <a:t>PNP</a:t>
            </a:r>
            <a:endParaRPr lang="pl-PL" sz="1200" b="0" strike="noStrike" spc="-1">
              <a:latin typeface="Arial"/>
            </a:endParaRPr>
          </a:p>
        </p:txBody>
      </p:sp>
      <p:sp>
        <p:nvSpPr>
          <p:cNvPr id="551" name="Line 39"/>
          <p:cNvSpPr/>
          <p:nvPr/>
        </p:nvSpPr>
        <p:spPr>
          <a:xfrm flipH="1">
            <a:off x="2209680" y="2819160"/>
            <a:ext cx="304920" cy="360"/>
          </a:xfrm>
          <a:prstGeom prst="line">
            <a:avLst/>
          </a:prstGeom>
          <a:ln w="1905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71"/>
          <p:cNvSpPr/>
          <p:nvPr/>
        </p:nvSpPr>
        <p:spPr>
          <a:xfrm>
            <a:off x="0" y="0"/>
            <a:ext cx="10285560" cy="685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4" name="Rectangle 2"/>
          <p:cNvSpPr/>
          <p:nvPr/>
        </p:nvSpPr>
        <p:spPr>
          <a:xfrm>
            <a:off x="542880" y="321840"/>
            <a:ext cx="9199800" cy="113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buNone/>
            </a:pPr>
            <a:r>
              <a:rPr lang="en-US" sz="3300" b="1" strike="noStrike" spc="-1">
                <a:solidFill>
                  <a:srgbClr val="000000"/>
                </a:solidFill>
                <a:latin typeface="Arial"/>
                <a:ea typeface="Osaka"/>
              </a:rPr>
              <a:t> MPA</a:t>
            </a:r>
            <a:endParaRPr lang="pl-PL" sz="3300" b="0" strike="noStrike" spc="-1">
              <a:latin typeface="Arial"/>
            </a:endParaRPr>
          </a:p>
        </p:txBody>
      </p:sp>
      <p:sp>
        <p:nvSpPr>
          <p:cNvPr id="555" name="Rectangle 3"/>
          <p:cNvSpPr/>
          <p:nvPr/>
        </p:nvSpPr>
        <p:spPr>
          <a:xfrm>
            <a:off x="542880" y="1783080"/>
            <a:ext cx="9199800" cy="439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Nie wykazuje niekorzystnych interakcji z innymi lekami immunosupresyjnymi-  może być z nimi kojarzony.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4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Standardowe dawkowanie 2x1.0 g MMF, 2x720 mg MPS  zapewnia właściwą immunosupresję u większości pacjentów.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4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Monitorowanie leku (MPA całkowity): C0 1.0 - 3.5 mg*h/L, AUC 30-60 mg*h/L </a:t>
            </a:r>
            <a:r>
              <a:rPr lang="en-US" sz="1400" b="1" i="1" strike="noStrike" spc="-1">
                <a:solidFill>
                  <a:srgbClr val="000000"/>
                </a:solidFill>
                <a:latin typeface="Arial"/>
                <a:ea typeface="Osaka"/>
              </a:rPr>
              <a:t>(przy     	zredukowanej dawce CNI 75 mg*h/L?, CAESAR )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w pierwszym tygodniu po kTx; follow-up: po 1 tygodniu, 1 i 2 miesiącach          </a:t>
            </a:r>
            <a:r>
              <a:rPr lang="en-US" sz="1400" b="1" i="1" strike="noStrike" spc="-1">
                <a:solidFill>
                  <a:srgbClr val="000000"/>
                </a:solidFill>
                <a:latin typeface="Arial"/>
                <a:ea typeface="Osaka"/>
              </a:rPr>
              <a:t>(wyższe dawki 3.0 g?, 2,160 g?)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przy planowaniu zmian w leczeniu immunosupresyjnym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w odrzucaniu przeszczepu,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hipoalbuminemii (</a:t>
            </a:r>
            <a:r>
              <a:rPr lang="en-US" sz="1400" b="1" i="1" strike="noStrike" spc="-1">
                <a:solidFill>
                  <a:srgbClr val="000000"/>
                </a:solidFill>
                <a:latin typeface="Arial"/>
                <a:ea typeface="Osaka"/>
              </a:rPr>
              <a:t>wolny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),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niewydolności nerek, niewydolności wątroby  (</a:t>
            </a:r>
            <a:r>
              <a:rPr lang="en-US" sz="1400" b="1" i="1" strike="noStrike" spc="-1">
                <a:solidFill>
                  <a:srgbClr val="000000"/>
                </a:solidFill>
                <a:latin typeface="Arial"/>
                <a:ea typeface="Osaka"/>
              </a:rPr>
              <a:t>wolny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),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wystąpieniu poważnych objawów niepożądanych (</a:t>
            </a:r>
            <a:r>
              <a:rPr lang="en-US" sz="1400" b="1" i="1" strike="noStrike" spc="-1">
                <a:solidFill>
                  <a:srgbClr val="000000"/>
                </a:solidFill>
                <a:latin typeface="Arial"/>
                <a:ea typeface="Osaka"/>
              </a:rPr>
              <a:t>wolny?</a:t>
            </a: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)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 podejrzeniu non-compliance</a:t>
            </a:r>
            <a:endParaRPr lang="pl-PL" sz="1400" b="0" strike="noStrike" spc="-1">
              <a:latin typeface="Arial"/>
            </a:endParaRPr>
          </a:p>
          <a:p>
            <a:pPr marL="457200" lvl="1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Osaka"/>
              </a:rPr>
              <a:t>Monitorowanie acyl-MPAG:  objawy uboczne?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400" b="0" strike="noStrike" spc="-1">
              <a:latin typeface="Arial"/>
            </a:endParaRPr>
          </a:p>
        </p:txBody>
      </p:sp>
      <p:sp>
        <p:nvSpPr>
          <p:cNvPr id="556" name="Rectangle 73"/>
          <p:cNvSpPr/>
          <p:nvPr/>
        </p:nvSpPr>
        <p:spPr>
          <a:xfrm rot="2700000">
            <a:off x="9275040" y="2169360"/>
            <a:ext cx="644040" cy="54324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7" name="Isosceles Triangle 75"/>
          <p:cNvSpPr/>
          <p:nvPr/>
        </p:nvSpPr>
        <p:spPr>
          <a:xfrm rot="16200000">
            <a:off x="8483400" y="1443960"/>
            <a:ext cx="2531520" cy="1072800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8" name="Isosceles Triangle 77"/>
          <p:cNvSpPr/>
          <p:nvPr/>
        </p:nvSpPr>
        <p:spPr>
          <a:xfrm rot="5400000">
            <a:off x="-578160" y="5182200"/>
            <a:ext cx="2016000" cy="85428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9" name="Rectangle 79"/>
          <p:cNvSpPr/>
          <p:nvPr/>
        </p:nvSpPr>
        <p:spPr>
          <a:xfrm rot="2700000">
            <a:off x="322920" y="5765400"/>
            <a:ext cx="484200" cy="40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Rectangle 71"/>
          <p:cNvSpPr/>
          <p:nvPr/>
        </p:nvSpPr>
        <p:spPr>
          <a:xfrm>
            <a:off x="0" y="0"/>
            <a:ext cx="10285560" cy="685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62" name="Rectangle 2"/>
          <p:cNvSpPr/>
          <p:nvPr/>
        </p:nvSpPr>
        <p:spPr>
          <a:xfrm>
            <a:off x="542880" y="321840"/>
            <a:ext cx="9199800" cy="113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buNone/>
            </a:pPr>
            <a:r>
              <a:rPr lang="en-US" sz="3300" b="1" strike="noStrike" spc="-1">
                <a:solidFill>
                  <a:srgbClr val="000000"/>
                </a:solidFill>
                <a:latin typeface="Arial"/>
                <a:ea typeface="Osaka"/>
              </a:rPr>
              <a:t>MPA - objawy uboczne</a:t>
            </a:r>
            <a:endParaRPr lang="pl-PL" sz="3300" b="0" strike="noStrike" spc="-1">
              <a:latin typeface="Arial"/>
            </a:endParaRPr>
          </a:p>
        </p:txBody>
      </p:sp>
      <p:sp>
        <p:nvSpPr>
          <p:cNvPr id="563" name="Rectangle 3"/>
          <p:cNvSpPr/>
          <p:nvPr/>
        </p:nvSpPr>
        <p:spPr>
          <a:xfrm>
            <a:off x="542880" y="1783080"/>
            <a:ext cx="9199800" cy="439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Zaburzenia żołądkowo-jelitowe  (zależność od dawki MMF) : biegunka ( 30%), nudności (19%), wymioty (12%) -     MPA obecny w dużych stężeniach w enterocytach j.cienkiego, enterocyty w 50% zależą od syntezy  puryn </a:t>
            </a:r>
            <a:r>
              <a:rPr lang="en-US" sz="1700" b="1" i="1" strike="noStrike" spc="-1">
                <a:solidFill>
                  <a:srgbClr val="000000"/>
                </a:solidFill>
                <a:latin typeface="Arial"/>
                <a:ea typeface="Osaka"/>
              </a:rPr>
              <a:t>de novo, </a:t>
            </a: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MPA - atrofia kosmków jelitowych?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Mielotoksyczność: niedokrwistość ( 25%), leukopenia ( 23%), trombocytopenia (10%), neutropenia &lt;500/dL u 2% biorców nerki i 2.8% biorców serca (3g)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Zwiększone ryzyko rozwoju infekcji oportunistycznych - CMV (działanie p/ko      Pneumocystis carini)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700" b="1" strike="noStrike" spc="-1">
                <a:solidFill>
                  <a:srgbClr val="000000"/>
                </a:solidFill>
                <a:latin typeface="Arial"/>
                <a:ea typeface="Osaka"/>
              </a:rPr>
              <a:t>Działanie teratogenne</a:t>
            </a:r>
            <a:endParaRPr lang="pl-PL" sz="17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700" b="0" strike="noStrike" spc="-1">
              <a:latin typeface="Arial"/>
            </a:endParaRPr>
          </a:p>
        </p:txBody>
      </p:sp>
      <p:sp>
        <p:nvSpPr>
          <p:cNvPr id="564" name="Rectangle 73"/>
          <p:cNvSpPr/>
          <p:nvPr/>
        </p:nvSpPr>
        <p:spPr>
          <a:xfrm rot="2700000">
            <a:off x="9275040" y="2169360"/>
            <a:ext cx="644040" cy="54324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65" name="Isosceles Triangle 75"/>
          <p:cNvSpPr/>
          <p:nvPr/>
        </p:nvSpPr>
        <p:spPr>
          <a:xfrm rot="16200000">
            <a:off x="8483400" y="1443960"/>
            <a:ext cx="2531520" cy="1072800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66" name="Isosceles Triangle 77"/>
          <p:cNvSpPr/>
          <p:nvPr/>
        </p:nvSpPr>
        <p:spPr>
          <a:xfrm rot="5400000">
            <a:off x="-578160" y="5182200"/>
            <a:ext cx="2016000" cy="85428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67" name="Rectangle 79"/>
          <p:cNvSpPr/>
          <p:nvPr/>
        </p:nvSpPr>
        <p:spPr>
          <a:xfrm rot="2700000">
            <a:off x="322920" y="5765400"/>
            <a:ext cx="484200" cy="40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Rectangle 135"/>
          <p:cNvSpPr/>
          <p:nvPr/>
        </p:nvSpPr>
        <p:spPr>
          <a:xfrm>
            <a:off x="0" y="0"/>
            <a:ext cx="10285560" cy="685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70" name="Rectangle 2"/>
          <p:cNvSpPr/>
          <p:nvPr/>
        </p:nvSpPr>
        <p:spPr>
          <a:xfrm>
            <a:off x="542880" y="321840"/>
            <a:ext cx="9199800" cy="113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  <a:buNone/>
            </a:pPr>
            <a:r>
              <a:rPr lang="en-US" sz="3300" b="1" strike="noStrike" spc="-1">
                <a:solidFill>
                  <a:srgbClr val="000000"/>
                </a:solidFill>
                <a:latin typeface="Arial"/>
                <a:ea typeface="Osaka"/>
              </a:rPr>
              <a:t>MYKOFENOLAN SOD</a:t>
            </a:r>
            <a:r>
              <a:rPr sz="3300"/>
              <a:t/>
            </a:r>
            <a:br>
              <a:rPr sz="3300"/>
            </a:br>
            <a:r>
              <a:rPr lang="en-US" sz="3300" b="1" strike="noStrike" spc="-1">
                <a:solidFill>
                  <a:srgbClr val="000000"/>
                </a:solidFill>
                <a:latin typeface="Arial"/>
                <a:ea typeface="Osaka"/>
              </a:rPr>
              <a:t>ERL080</a:t>
            </a:r>
            <a:endParaRPr lang="pl-PL" sz="3300" b="0" strike="noStrike" spc="-1">
              <a:latin typeface="Arial"/>
            </a:endParaRPr>
          </a:p>
        </p:txBody>
      </p:sp>
      <p:sp>
        <p:nvSpPr>
          <p:cNvPr id="571" name="Rectangle 3"/>
          <p:cNvSpPr/>
          <p:nvPr/>
        </p:nvSpPr>
        <p:spPr>
          <a:xfrm>
            <a:off x="542880" y="1783080"/>
            <a:ext cx="9199800" cy="439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/>
          </a:bodyPr>
          <a:lstStyle/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Osaka"/>
              </a:rPr>
              <a:t>Myfortic - dojelitowa postać mykofenolanu sodu -aktywna substancją jest MPA -zmniejszenie powikłań gastro-enterologicznych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8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Osaka"/>
              </a:rPr>
              <a:t>Dawkowanie 2x720 mg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90000"/>
              </a:lnSpc>
              <a:spcAft>
                <a:spcPts val="601"/>
              </a:spcAft>
              <a:buNone/>
            </a:pPr>
            <a:endParaRPr lang="pl-PL" sz="18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Osaka"/>
              </a:rPr>
              <a:t>Porównywalny do MMF w skuteczności u biorców nerki, rzadziej  konieczność zmian dawkowania</a:t>
            </a:r>
            <a:endParaRPr lang="pl-PL" sz="1800" b="0" strike="noStrike" spc="-1">
              <a:latin typeface="Arial"/>
            </a:endParaRPr>
          </a:p>
          <a:p>
            <a:pPr marL="216000" indent="-22860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US" sz="1800" b="1" i="1" strike="noStrike" spc="-1">
                <a:solidFill>
                  <a:srgbClr val="000000"/>
                </a:solidFill>
                <a:latin typeface="Arial"/>
                <a:ea typeface="Osaka"/>
              </a:rPr>
              <a:t>	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72" name="Rectangle 137"/>
          <p:cNvSpPr/>
          <p:nvPr/>
        </p:nvSpPr>
        <p:spPr>
          <a:xfrm rot="2700000">
            <a:off x="9275040" y="2169360"/>
            <a:ext cx="644040" cy="54324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73" name="Isosceles Triangle 139"/>
          <p:cNvSpPr/>
          <p:nvPr/>
        </p:nvSpPr>
        <p:spPr>
          <a:xfrm rot="16200000">
            <a:off x="8483400" y="1443960"/>
            <a:ext cx="2531520" cy="1072800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74" name="Isosceles Triangle 141"/>
          <p:cNvSpPr/>
          <p:nvPr/>
        </p:nvSpPr>
        <p:spPr>
          <a:xfrm rot="5400000">
            <a:off x="-578160" y="5182200"/>
            <a:ext cx="2016000" cy="85428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75" name="Rectangle 143"/>
          <p:cNvSpPr/>
          <p:nvPr/>
        </p:nvSpPr>
        <p:spPr>
          <a:xfrm rot="2700000">
            <a:off x="322920" y="5765400"/>
            <a:ext cx="484200" cy="40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76" name="Line 4"/>
          <p:cNvSpPr/>
          <p:nvPr/>
        </p:nvSpPr>
        <p:spPr>
          <a:xfrm>
            <a:off x="993600" y="1446120"/>
            <a:ext cx="8377200" cy="1440"/>
          </a:xfrm>
          <a:prstGeom prst="line">
            <a:avLst/>
          </a:prstGeom>
          <a:ln w="58738">
            <a:solidFill>
              <a:srgbClr val="80A7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Rectangle 2"/>
          <p:cNvSpPr/>
          <p:nvPr/>
        </p:nvSpPr>
        <p:spPr>
          <a:xfrm>
            <a:off x="1219320" y="15228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Azatiopryna -metabolizm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579" name="Rectangle 3"/>
          <p:cNvSpPr/>
          <p:nvPr/>
        </p:nvSpPr>
        <p:spPr>
          <a:xfrm>
            <a:off x="1143000" y="1600200"/>
            <a:ext cx="8913960" cy="525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>
                <a:solidFill>
                  <a:srgbClr val="000000"/>
                </a:solidFill>
                <a:latin typeface="Arial"/>
                <a:ea typeface="Osaka"/>
              </a:rPr>
              <a:t>Aza 		         6MP+ metylonitroimidazol</a:t>
            </a:r>
            <a:endParaRPr lang="pl-PL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>
                <a:solidFill>
                  <a:srgbClr val="000000"/>
                </a:solidFill>
                <a:latin typeface="Arial"/>
                <a:ea typeface="Osaka"/>
              </a:rPr>
              <a:t>6MP</a:t>
            </a:r>
            <a:r>
              <a:rPr lang="pl-PL" sz="3200" b="1" strike="noStrike" spc="-1">
                <a:solidFill>
                  <a:srgbClr val="FFFFFF"/>
                </a:solidFill>
                <a:latin typeface="Arial"/>
                <a:ea typeface="Osaka"/>
              </a:rPr>
              <a:t> </a:t>
            </a:r>
            <a:endParaRPr lang="pl-PL" sz="32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580" name="Line 4"/>
          <p:cNvSpPr/>
          <p:nvPr/>
        </p:nvSpPr>
        <p:spPr>
          <a:xfrm>
            <a:off x="2209680" y="1981080"/>
            <a:ext cx="160020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81" name="Line 5"/>
          <p:cNvSpPr/>
          <p:nvPr/>
        </p:nvSpPr>
        <p:spPr>
          <a:xfrm flipV="1">
            <a:off x="3068280" y="2781000"/>
            <a:ext cx="2057400" cy="114300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82" name="Line 6"/>
          <p:cNvSpPr/>
          <p:nvPr/>
        </p:nvSpPr>
        <p:spPr>
          <a:xfrm>
            <a:off x="4494960" y="3990960"/>
            <a:ext cx="2287080" cy="1872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83" name="Line 7"/>
          <p:cNvSpPr/>
          <p:nvPr/>
        </p:nvSpPr>
        <p:spPr>
          <a:xfrm>
            <a:off x="3068280" y="3933720"/>
            <a:ext cx="2210040" cy="137160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84" name="Text Box 8"/>
          <p:cNvSpPr/>
          <p:nvPr/>
        </p:nvSpPr>
        <p:spPr>
          <a:xfrm>
            <a:off x="5243040" y="2629080"/>
            <a:ext cx="2269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FF0000"/>
                </a:solidFill>
                <a:latin typeface="Times New Roman"/>
                <a:ea typeface="Arial"/>
              </a:rPr>
              <a:t>Kwas 6-tioinozynowy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85" name="Text Box 9"/>
          <p:cNvSpPr/>
          <p:nvPr/>
        </p:nvSpPr>
        <p:spPr>
          <a:xfrm rot="20187000">
            <a:off x="3487320" y="3025080"/>
            <a:ext cx="1100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FF0000"/>
                </a:solidFill>
                <a:latin typeface="Times New Roman"/>
                <a:ea typeface="Arial"/>
              </a:rPr>
              <a:t>HGPRT*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86" name="Text Box 10"/>
          <p:cNvSpPr/>
          <p:nvPr/>
        </p:nvSpPr>
        <p:spPr>
          <a:xfrm>
            <a:off x="6827760" y="3695760"/>
            <a:ext cx="26946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6-metylomerkaptopuryna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87" name="Text Box 11"/>
          <p:cNvSpPr/>
          <p:nvPr/>
        </p:nvSpPr>
        <p:spPr>
          <a:xfrm>
            <a:off x="3505320" y="3619440"/>
            <a:ext cx="3459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Metylotransferaza tiopurynowa *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88" name="Line 12"/>
          <p:cNvSpPr/>
          <p:nvPr/>
        </p:nvSpPr>
        <p:spPr>
          <a:xfrm>
            <a:off x="3139920" y="3933720"/>
            <a:ext cx="1143000" cy="360"/>
          </a:xfrm>
          <a:prstGeom prst="line">
            <a:avLst/>
          </a:prstGeom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89" name="Text Box 13"/>
          <p:cNvSpPr/>
          <p:nvPr/>
        </p:nvSpPr>
        <p:spPr>
          <a:xfrm>
            <a:off x="5394600" y="5219640"/>
            <a:ext cx="199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Kwas tiomoczowy 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0" name="Text Box 14"/>
          <p:cNvSpPr/>
          <p:nvPr/>
        </p:nvSpPr>
        <p:spPr>
          <a:xfrm rot="1682400">
            <a:off x="3355200" y="4433400"/>
            <a:ext cx="2368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Oksydaza ksantynowa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1" name="Text Box 15"/>
          <p:cNvSpPr/>
          <p:nvPr/>
        </p:nvSpPr>
        <p:spPr>
          <a:xfrm>
            <a:off x="2235960" y="1600200"/>
            <a:ext cx="15714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glutation (SH)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2" name="Text Box 16"/>
          <p:cNvSpPr/>
          <p:nvPr/>
        </p:nvSpPr>
        <p:spPr>
          <a:xfrm rot="1951200">
            <a:off x="3619080" y="4823280"/>
            <a:ext cx="1595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(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</a:t>
            </a: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) allopurinol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3" name="Freeform 17"/>
          <p:cNvSpPr/>
          <p:nvPr/>
        </p:nvSpPr>
        <p:spPr>
          <a:xfrm>
            <a:off x="368280" y="1308240"/>
            <a:ext cx="9917280" cy="4024440"/>
          </a:xfrm>
          <a:custGeom>
            <a:avLst/>
            <a:gdLst/>
            <a:ahLst/>
            <a:cxnLst/>
            <a:rect l="l" t="t" r="r" b="b"/>
            <a:pathLst>
              <a:path w="6248" h="2536">
                <a:moveTo>
                  <a:pt x="584" y="1384"/>
                </a:moveTo>
                <a:cubicBezTo>
                  <a:pt x="292" y="916"/>
                  <a:pt x="0" y="448"/>
                  <a:pt x="824" y="280"/>
                </a:cubicBezTo>
                <a:cubicBezTo>
                  <a:pt x="1648" y="112"/>
                  <a:pt x="4808" y="0"/>
                  <a:pt x="5528" y="376"/>
                </a:cubicBezTo>
                <a:cubicBezTo>
                  <a:pt x="6248" y="752"/>
                  <a:pt x="5208" y="2176"/>
                  <a:pt x="5144" y="25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94" name="Freeform 18"/>
          <p:cNvSpPr/>
          <p:nvPr/>
        </p:nvSpPr>
        <p:spPr>
          <a:xfrm>
            <a:off x="1295280" y="3657600"/>
            <a:ext cx="1446480" cy="2310120"/>
          </a:xfrm>
          <a:custGeom>
            <a:avLst/>
            <a:gdLst/>
            <a:ahLst/>
            <a:cxnLst/>
            <a:rect l="l" t="t" r="r" b="b"/>
            <a:pathLst>
              <a:path w="912" h="1456">
                <a:moveTo>
                  <a:pt x="0" y="0"/>
                </a:moveTo>
                <a:cubicBezTo>
                  <a:pt x="312" y="520"/>
                  <a:pt x="624" y="1040"/>
                  <a:pt x="768" y="1248"/>
                </a:cubicBezTo>
                <a:cubicBezTo>
                  <a:pt x="912" y="1456"/>
                  <a:pt x="848" y="1232"/>
                  <a:pt x="864" y="1248"/>
                </a:cubicBezTo>
                <a:cubicBezTo>
                  <a:pt x="880" y="1264"/>
                  <a:pt x="872" y="1304"/>
                  <a:pt x="864" y="1344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95" name="Text Box 19"/>
          <p:cNvSpPr/>
          <p:nvPr/>
        </p:nvSpPr>
        <p:spPr>
          <a:xfrm>
            <a:off x="603000" y="6134040"/>
            <a:ext cx="91105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CC33"/>
                </a:solidFill>
                <a:latin typeface="Times New Roman"/>
                <a:ea typeface="Arial"/>
              </a:rPr>
              <a:t>   </a:t>
            </a:r>
            <a:r>
              <a:rPr lang="pl-PL" sz="1800" b="1" strike="noStrike" spc="-1">
                <a:solidFill>
                  <a:srgbClr val="996633"/>
                </a:solidFill>
                <a:latin typeface="Times New Roman"/>
                <a:ea typeface="Arial"/>
              </a:rPr>
              <a:t>przy allopurinolu redukcja dawki Aza o  66-75%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996633"/>
                </a:solidFill>
                <a:latin typeface="Times New Roman"/>
                <a:ea typeface="Arial"/>
              </a:rPr>
              <a:t>   polimorfizm genu dla metylotransferazy tiopurynowe (Azjaci) - czynniki ryzyka cytopenii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6" name="Text Box 20"/>
          <p:cNvSpPr/>
          <p:nvPr/>
        </p:nvSpPr>
        <p:spPr>
          <a:xfrm>
            <a:off x="900720" y="5562720"/>
            <a:ext cx="48326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FF0000"/>
                </a:solidFill>
                <a:latin typeface="Times New Roman"/>
                <a:ea typeface="Arial"/>
              </a:rPr>
              <a:t>* działanie immunosupresyjne, objawy uboczne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97" name="Text Box 21"/>
          <p:cNvSpPr/>
          <p:nvPr/>
        </p:nvSpPr>
        <p:spPr>
          <a:xfrm>
            <a:off x="763920" y="5832360"/>
            <a:ext cx="32266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996633"/>
                </a:solidFill>
                <a:latin typeface="Times New Roman"/>
                <a:ea typeface="Arial"/>
              </a:rPr>
              <a:t>brak HGPRT- z. Lesh-Nyhana</a:t>
            </a:r>
            <a:r>
              <a:rPr lang="pl-PL" sz="24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Rectangle 2"/>
          <p:cNvSpPr/>
          <p:nvPr/>
        </p:nvSpPr>
        <p:spPr>
          <a:xfrm>
            <a:off x="1333440" y="7632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GS- mechanizm działania</a:t>
            </a:r>
            <a:r>
              <a:rPr lang="pl-PL" sz="4400" b="1" strike="noStrike" spc="-1">
                <a:solidFill>
                  <a:srgbClr val="000000"/>
                </a:solidFill>
                <a:latin typeface="Arial"/>
                <a:ea typeface="Osaka"/>
              </a:rPr>
              <a:t> </a:t>
            </a:r>
            <a:r>
              <a:rPr sz="4400"/>
              <a:t/>
            </a:r>
            <a:br>
              <a:rPr sz="4400"/>
            </a:br>
            <a:r>
              <a:rPr lang="pl-PL" sz="1800" b="1" strike="noStrike" spc="-1">
                <a:solidFill>
                  <a:srgbClr val="000000"/>
                </a:solidFill>
                <a:latin typeface="Arial"/>
                <a:ea typeface="Osaka"/>
              </a:rPr>
              <a:t>(związany bezpośrednio z wiązaniem się kompleksu GS-R z sekwencją DNA odpowiedzialną za wytwarzanie cytokin)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00" name="Text Box 3"/>
          <p:cNvSpPr/>
          <p:nvPr/>
        </p:nvSpPr>
        <p:spPr>
          <a:xfrm>
            <a:off x="1619280" y="1371600"/>
            <a:ext cx="55746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GS związany z białkiem transportowym (transkortyna</a:t>
            </a:r>
            <a:r>
              <a:rPr lang="pl-PL" sz="1800" b="1" strike="noStrike" spc="-1">
                <a:solidFill>
                  <a:srgbClr val="FFFF00"/>
                </a:solidFill>
                <a:latin typeface="Times New Roman"/>
                <a:ea typeface="Arial"/>
              </a:rPr>
              <a:t>)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01" name="Freeform 4"/>
          <p:cNvSpPr/>
          <p:nvPr/>
        </p:nvSpPr>
        <p:spPr>
          <a:xfrm>
            <a:off x="660240" y="1676520"/>
            <a:ext cx="9472680" cy="4380120"/>
          </a:xfrm>
          <a:custGeom>
            <a:avLst/>
            <a:gdLst/>
            <a:ahLst/>
            <a:cxnLst/>
            <a:rect l="l" t="t" r="r" b="b"/>
            <a:pathLst>
              <a:path w="5968" h="2760">
                <a:moveTo>
                  <a:pt x="376" y="2144"/>
                </a:moveTo>
                <a:cubicBezTo>
                  <a:pt x="188" y="1456"/>
                  <a:pt x="0" y="768"/>
                  <a:pt x="808" y="464"/>
                </a:cubicBezTo>
                <a:cubicBezTo>
                  <a:pt x="1616" y="160"/>
                  <a:pt x="4480" y="0"/>
                  <a:pt x="5224" y="320"/>
                </a:cubicBezTo>
                <a:cubicBezTo>
                  <a:pt x="5968" y="640"/>
                  <a:pt x="5272" y="2008"/>
                  <a:pt x="5272" y="2384"/>
                </a:cubicBezTo>
                <a:cubicBezTo>
                  <a:pt x="5272" y="2760"/>
                  <a:pt x="5224" y="2544"/>
                  <a:pt x="5224" y="257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2" name="Text Box 5"/>
          <p:cNvSpPr/>
          <p:nvPr/>
        </p:nvSpPr>
        <p:spPr>
          <a:xfrm>
            <a:off x="1642680" y="1676520"/>
            <a:ext cx="11264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GS wolny</a:t>
            </a:r>
            <a:endParaRPr lang="pl-PL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lipofilny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03" name="Text Box 6"/>
          <p:cNvSpPr/>
          <p:nvPr/>
        </p:nvSpPr>
        <p:spPr>
          <a:xfrm>
            <a:off x="7032600" y="179388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4" name="AutoShape 7"/>
          <p:cNvSpPr/>
          <p:nvPr/>
        </p:nvSpPr>
        <p:spPr>
          <a:xfrm>
            <a:off x="2933640" y="1828800"/>
            <a:ext cx="532080" cy="227160"/>
          </a:xfrm>
          <a:prstGeom prst="homePlate">
            <a:avLst>
              <a:gd name="adj" fmla="val 58333"/>
            </a:avLst>
          </a:prstGeom>
          <a:solidFill>
            <a:srgbClr val="00FF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5" name="AutoShape 8"/>
          <p:cNvSpPr/>
          <p:nvPr/>
        </p:nvSpPr>
        <p:spPr>
          <a:xfrm>
            <a:off x="7505640" y="1447920"/>
            <a:ext cx="836640" cy="227160"/>
          </a:xfrm>
          <a:prstGeom prst="chevron">
            <a:avLst>
              <a:gd name="adj" fmla="val 91667"/>
            </a:avLst>
          </a:prstGeom>
          <a:solidFill>
            <a:srgbClr val="FF0000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6" name="Text Box 9"/>
          <p:cNvSpPr/>
          <p:nvPr/>
        </p:nvSpPr>
        <p:spPr>
          <a:xfrm>
            <a:off x="1012680" y="621360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7" name="AutoShape 10"/>
          <p:cNvSpPr/>
          <p:nvPr/>
        </p:nvSpPr>
        <p:spPr>
          <a:xfrm>
            <a:off x="800280" y="5562720"/>
            <a:ext cx="455760" cy="150840"/>
          </a:xfrm>
          <a:prstGeom prst="homePlate">
            <a:avLst>
              <a:gd name="adj" fmla="val 75000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8" name="Text Box 11"/>
          <p:cNvSpPr/>
          <p:nvPr/>
        </p:nvSpPr>
        <p:spPr>
          <a:xfrm>
            <a:off x="1470960" y="5410080"/>
            <a:ext cx="5868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GS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09" name="AutoShape 12"/>
          <p:cNvSpPr/>
          <p:nvPr/>
        </p:nvSpPr>
        <p:spPr>
          <a:xfrm>
            <a:off x="647640" y="5257800"/>
            <a:ext cx="760680" cy="150840"/>
          </a:xfrm>
          <a:prstGeom prst="chevron">
            <a:avLst>
              <a:gd name="adj" fmla="val 125000"/>
            </a:avLst>
          </a:prstGeom>
          <a:solidFill>
            <a:srgbClr val="FF0000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0" name="Text Box 13"/>
          <p:cNvSpPr/>
          <p:nvPr/>
        </p:nvSpPr>
        <p:spPr>
          <a:xfrm>
            <a:off x="1470240" y="5105520"/>
            <a:ext cx="18914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transkortyna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11" name="Text Box 14"/>
          <p:cNvSpPr/>
          <p:nvPr/>
        </p:nvSpPr>
        <p:spPr>
          <a:xfrm>
            <a:off x="2917800" y="240336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2" name="AutoShape 15"/>
          <p:cNvSpPr/>
          <p:nvPr/>
        </p:nvSpPr>
        <p:spPr>
          <a:xfrm rot="5323800">
            <a:off x="3162600" y="2590560"/>
            <a:ext cx="532080" cy="227160"/>
          </a:xfrm>
          <a:prstGeom prst="homePlate">
            <a:avLst>
              <a:gd name="adj" fmla="val 58333"/>
            </a:avLst>
          </a:prstGeom>
          <a:solidFill>
            <a:srgbClr val="00FF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3" name="Text Box 16"/>
          <p:cNvSpPr/>
          <p:nvPr/>
        </p:nvSpPr>
        <p:spPr>
          <a:xfrm>
            <a:off x="7962840" y="3352680"/>
            <a:ext cx="16718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cytoplazma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14" name="Oval 17"/>
          <p:cNvSpPr/>
          <p:nvPr/>
        </p:nvSpPr>
        <p:spPr>
          <a:xfrm>
            <a:off x="3314880" y="4419720"/>
            <a:ext cx="5256360" cy="121788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5" name="Text Box 18"/>
          <p:cNvSpPr/>
          <p:nvPr/>
        </p:nvSpPr>
        <p:spPr>
          <a:xfrm>
            <a:off x="7468200" y="5029200"/>
            <a:ext cx="8078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0" strike="noStrike" spc="-1">
                <a:solidFill>
                  <a:srgbClr val="990099"/>
                </a:solidFill>
                <a:latin typeface="Times New Roman"/>
                <a:ea typeface="Arial"/>
              </a:rPr>
              <a:t>jądro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16" name="Rectangle 19"/>
          <p:cNvSpPr/>
          <p:nvPr/>
        </p:nvSpPr>
        <p:spPr>
          <a:xfrm>
            <a:off x="2400480" y="3809880"/>
            <a:ext cx="455760" cy="303480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7" name="Oval 20"/>
          <p:cNvSpPr/>
          <p:nvPr/>
        </p:nvSpPr>
        <p:spPr>
          <a:xfrm>
            <a:off x="2857680" y="3733920"/>
            <a:ext cx="455760" cy="303480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8" name="AutoShape 21"/>
          <p:cNvSpPr/>
          <p:nvPr/>
        </p:nvSpPr>
        <p:spPr>
          <a:xfrm>
            <a:off x="2705040" y="4038480"/>
            <a:ext cx="532080" cy="227160"/>
          </a:xfrm>
          <a:prstGeom prst="triangle">
            <a:avLst>
              <a:gd name="adj" fmla="val 50000"/>
            </a:avLst>
          </a:prstGeom>
          <a:solidFill>
            <a:srgbClr val="CC99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9" name="Rectangle 22"/>
          <p:cNvSpPr/>
          <p:nvPr/>
        </p:nvSpPr>
        <p:spPr>
          <a:xfrm>
            <a:off x="800280" y="5867280"/>
            <a:ext cx="379440" cy="227160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0" name="Text Box 23"/>
          <p:cNvSpPr/>
          <p:nvPr/>
        </p:nvSpPr>
        <p:spPr>
          <a:xfrm>
            <a:off x="6804000" y="133668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1" name="AutoShape 24"/>
          <p:cNvSpPr/>
          <p:nvPr/>
        </p:nvSpPr>
        <p:spPr>
          <a:xfrm>
            <a:off x="7124760" y="1447920"/>
            <a:ext cx="532080" cy="227160"/>
          </a:xfrm>
          <a:prstGeom prst="homePlate">
            <a:avLst>
              <a:gd name="adj" fmla="val 58333"/>
            </a:avLst>
          </a:prstGeom>
          <a:solidFill>
            <a:schemeClr val="accent2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2" name="Text Box 25"/>
          <p:cNvSpPr/>
          <p:nvPr/>
        </p:nvSpPr>
        <p:spPr>
          <a:xfrm>
            <a:off x="1242720" y="5791320"/>
            <a:ext cx="2281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domena modulacyjna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23" name="Oval 26"/>
          <p:cNvSpPr/>
          <p:nvPr/>
        </p:nvSpPr>
        <p:spPr>
          <a:xfrm>
            <a:off x="800280" y="6172200"/>
            <a:ext cx="379440" cy="227160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4" name="Text Box 27"/>
          <p:cNvSpPr/>
          <p:nvPr/>
        </p:nvSpPr>
        <p:spPr>
          <a:xfrm>
            <a:off x="1242720" y="6095880"/>
            <a:ext cx="2199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Ligand dla hormonu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25" name="AutoShape 28"/>
          <p:cNvSpPr/>
          <p:nvPr/>
        </p:nvSpPr>
        <p:spPr>
          <a:xfrm>
            <a:off x="723960" y="6400800"/>
            <a:ext cx="532080" cy="227160"/>
          </a:xfrm>
          <a:prstGeom prst="triangle">
            <a:avLst>
              <a:gd name="adj" fmla="val 50000"/>
            </a:avLst>
          </a:prstGeom>
          <a:solidFill>
            <a:srgbClr val="CC99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6" name="Text Box 29"/>
          <p:cNvSpPr/>
          <p:nvPr/>
        </p:nvSpPr>
        <p:spPr>
          <a:xfrm>
            <a:off x="1258560" y="6338880"/>
            <a:ext cx="675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GRE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27" name="AutoShape 30"/>
          <p:cNvSpPr/>
          <p:nvPr/>
        </p:nvSpPr>
        <p:spPr>
          <a:xfrm>
            <a:off x="3238560" y="3048120"/>
            <a:ext cx="532080" cy="760680"/>
          </a:xfrm>
          <a:prstGeom prst="curvedLeftArrow">
            <a:avLst>
              <a:gd name="adj1" fmla="val 28571"/>
              <a:gd name="adj2" fmla="val 57143"/>
              <a:gd name="adj3" fmla="val 33333"/>
            </a:avLst>
          </a:prstGeom>
          <a:solidFill>
            <a:srgbClr val="00FF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8" name="Line 31"/>
          <p:cNvSpPr/>
          <p:nvPr/>
        </p:nvSpPr>
        <p:spPr>
          <a:xfrm>
            <a:off x="3314520" y="3962160"/>
            <a:ext cx="380880" cy="360"/>
          </a:xfrm>
          <a:prstGeom prst="line">
            <a:avLst/>
          </a:prstGeom>
          <a:ln w="3810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9" name="Text Box 32"/>
          <p:cNvSpPr/>
          <p:nvPr/>
        </p:nvSpPr>
        <p:spPr>
          <a:xfrm>
            <a:off x="3680280" y="3772080"/>
            <a:ext cx="2277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Hsp90, Hsp70, Hsp56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30" name="Text Box 33"/>
          <p:cNvSpPr/>
          <p:nvPr/>
        </p:nvSpPr>
        <p:spPr>
          <a:xfrm>
            <a:off x="3908520" y="461340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1" name="Text Box 34"/>
          <p:cNvSpPr/>
          <p:nvPr/>
        </p:nvSpPr>
        <p:spPr>
          <a:xfrm>
            <a:off x="3832200" y="468936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2" name="Rectangle 35"/>
          <p:cNvSpPr/>
          <p:nvPr/>
        </p:nvSpPr>
        <p:spPr>
          <a:xfrm>
            <a:off x="3543480" y="4800600"/>
            <a:ext cx="455760" cy="303480"/>
          </a:xfrm>
          <a:prstGeom prst="rect">
            <a:avLst/>
          </a:prstGeom>
          <a:solidFill>
            <a:srgbClr val="800080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3" name="Text Box 36"/>
          <p:cNvSpPr/>
          <p:nvPr/>
        </p:nvSpPr>
        <p:spPr>
          <a:xfrm>
            <a:off x="3908520" y="484200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4" name="AutoShape 37"/>
          <p:cNvSpPr/>
          <p:nvPr/>
        </p:nvSpPr>
        <p:spPr>
          <a:xfrm>
            <a:off x="3772080" y="5105520"/>
            <a:ext cx="532080" cy="227160"/>
          </a:xfrm>
          <a:prstGeom prst="triangle">
            <a:avLst>
              <a:gd name="adj" fmla="val 50000"/>
            </a:avLst>
          </a:prstGeom>
          <a:solidFill>
            <a:srgbClr val="CC99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5" name="Text Box 38"/>
          <p:cNvSpPr/>
          <p:nvPr/>
        </p:nvSpPr>
        <p:spPr>
          <a:xfrm>
            <a:off x="3908520" y="468936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6" name="Oval 39"/>
          <p:cNvSpPr/>
          <p:nvPr/>
        </p:nvSpPr>
        <p:spPr>
          <a:xfrm>
            <a:off x="4000680" y="4876920"/>
            <a:ext cx="455760" cy="303480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7" name="AutoShape 40"/>
          <p:cNvSpPr/>
          <p:nvPr/>
        </p:nvSpPr>
        <p:spPr>
          <a:xfrm rot="7137600">
            <a:off x="3848760" y="4572000"/>
            <a:ext cx="532080" cy="227160"/>
          </a:xfrm>
          <a:prstGeom prst="homePlate">
            <a:avLst>
              <a:gd name="adj" fmla="val 58333"/>
            </a:avLst>
          </a:prstGeom>
          <a:solidFill>
            <a:srgbClr val="00FFFF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8" name="Line 41"/>
          <p:cNvSpPr/>
          <p:nvPr/>
        </p:nvSpPr>
        <p:spPr>
          <a:xfrm>
            <a:off x="4533840" y="5105160"/>
            <a:ext cx="2743200" cy="360"/>
          </a:xfrm>
          <a:prstGeom prst="line">
            <a:avLst/>
          </a:prstGeom>
          <a:ln w="9525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9" name="Text Box 42"/>
          <p:cNvSpPr/>
          <p:nvPr/>
        </p:nvSpPr>
        <p:spPr>
          <a:xfrm>
            <a:off x="4921560" y="4710240"/>
            <a:ext cx="618840" cy="333000"/>
          </a:xfrm>
          <a:prstGeom prst="rect">
            <a:avLst/>
          </a:prstGeom>
          <a:noFill/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GRE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40" name="Rectangle 43"/>
          <p:cNvSpPr/>
          <p:nvPr/>
        </p:nvSpPr>
        <p:spPr>
          <a:xfrm>
            <a:off x="5829480" y="5029200"/>
            <a:ext cx="227160" cy="7488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1" name="Text Box 44"/>
          <p:cNvSpPr/>
          <p:nvPr/>
        </p:nvSpPr>
        <p:spPr>
          <a:xfrm>
            <a:off x="6727680" y="484200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2" name="Rectangle 45"/>
          <p:cNvSpPr/>
          <p:nvPr/>
        </p:nvSpPr>
        <p:spPr>
          <a:xfrm>
            <a:off x="6134040" y="5029200"/>
            <a:ext cx="227160" cy="7488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3" name="Text Box 46"/>
          <p:cNvSpPr/>
          <p:nvPr/>
        </p:nvSpPr>
        <p:spPr>
          <a:xfrm>
            <a:off x="7108920" y="4765680"/>
            <a:ext cx="1828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4" name="Rectangle 47"/>
          <p:cNvSpPr/>
          <p:nvPr/>
        </p:nvSpPr>
        <p:spPr>
          <a:xfrm>
            <a:off x="6438960" y="5029200"/>
            <a:ext cx="227160" cy="7488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5" name="Text Box 48"/>
          <p:cNvSpPr/>
          <p:nvPr/>
        </p:nvSpPr>
        <p:spPr>
          <a:xfrm>
            <a:off x="6746400" y="4762440"/>
            <a:ext cx="1828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IL-1, Il-6, TNF-a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46" name="Line 49"/>
          <p:cNvSpPr/>
          <p:nvPr/>
        </p:nvSpPr>
        <p:spPr>
          <a:xfrm>
            <a:off x="6286320" y="3962160"/>
            <a:ext cx="1143000" cy="360"/>
          </a:xfrm>
          <a:prstGeom prst="line">
            <a:avLst/>
          </a:prstGeom>
          <a:ln w="28575">
            <a:solidFill>
              <a:srgbClr val="000000"/>
            </a:solidFill>
            <a:prstDash val="dash"/>
            <a:round/>
            <a:headEnd type="oval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7" name="Text Box 50"/>
          <p:cNvSpPr/>
          <p:nvPr/>
        </p:nvSpPr>
        <p:spPr>
          <a:xfrm>
            <a:off x="7566480" y="3747960"/>
            <a:ext cx="2277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Hsp90, Hsp70, Hsp56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48" name="Text Box 51"/>
          <p:cNvSpPr/>
          <p:nvPr/>
        </p:nvSpPr>
        <p:spPr>
          <a:xfrm>
            <a:off x="6439320" y="4648320"/>
            <a:ext cx="4863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0" strike="noStrike" spc="-1">
                <a:solidFill>
                  <a:srgbClr val="000000"/>
                </a:solidFill>
                <a:latin typeface="Times New Roman"/>
                <a:ea typeface="Arial"/>
              </a:rPr>
              <a:t>(-)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49" name="Text Box 52"/>
          <p:cNvSpPr/>
          <p:nvPr/>
        </p:nvSpPr>
        <p:spPr>
          <a:xfrm>
            <a:off x="6513480" y="6005520"/>
            <a:ext cx="317304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BBE0E3"/>
                </a:solidFill>
                <a:latin typeface="Times New Roman"/>
                <a:ea typeface="Arial"/>
              </a:rPr>
              <a:t>(-) Il-3, IL-4, IL-13, GM-CSF, IL-2</a:t>
            </a:r>
            <a:endParaRPr lang="pl-PL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Rectangle 2"/>
          <p:cNvSpPr/>
          <p:nvPr/>
        </p:nvSpPr>
        <p:spPr>
          <a:xfrm>
            <a:off x="1400040" y="228600"/>
            <a:ext cx="77709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61644"/>
                </a:solidFill>
                <a:latin typeface="Arial"/>
                <a:ea typeface="Osaka"/>
              </a:rPr>
              <a:t>GS- mechanizm działania cd.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652" name="Text Box 3"/>
          <p:cNvSpPr/>
          <p:nvPr/>
        </p:nvSpPr>
        <p:spPr>
          <a:xfrm>
            <a:off x="737280" y="2251080"/>
            <a:ext cx="20905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Limfocyty B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53" name="Line 4"/>
          <p:cNvSpPr/>
          <p:nvPr/>
        </p:nvSpPr>
        <p:spPr>
          <a:xfrm flipV="1">
            <a:off x="3533760" y="1752480"/>
            <a:ext cx="990360" cy="762120"/>
          </a:xfrm>
          <a:prstGeom prst="line">
            <a:avLst/>
          </a:prstGeom>
          <a:ln w="57150">
            <a:solidFill>
              <a:srgbClr val="FF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54" name="Line 5"/>
          <p:cNvSpPr/>
          <p:nvPr/>
        </p:nvSpPr>
        <p:spPr>
          <a:xfrm>
            <a:off x="3533760" y="2590560"/>
            <a:ext cx="1295280" cy="228600"/>
          </a:xfrm>
          <a:prstGeom prst="line">
            <a:avLst/>
          </a:prstGeom>
          <a:ln w="9525">
            <a:solidFill>
              <a:srgbClr val="FF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55" name="Text Box 6"/>
          <p:cNvSpPr/>
          <p:nvPr/>
        </p:nvSpPr>
        <p:spPr>
          <a:xfrm>
            <a:off x="4584240" y="1482840"/>
            <a:ext cx="40521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FF0000"/>
                </a:solidFill>
                <a:latin typeface="Symbol"/>
                <a:ea typeface="Arial"/>
              </a:rPr>
              <a:t></a:t>
            </a:r>
            <a:r>
              <a:rPr lang="pl-PL" sz="2400" b="1" strike="noStrike" spc="-1">
                <a:solidFill>
                  <a:srgbClr val="FF0000"/>
                </a:solidFill>
                <a:latin typeface="Times New Roman"/>
                <a:ea typeface="Arial"/>
              </a:rPr>
              <a:t>katabolizm immunoglobulin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56" name="Text Box 7"/>
          <p:cNvSpPr/>
          <p:nvPr/>
        </p:nvSpPr>
        <p:spPr>
          <a:xfrm>
            <a:off x="4888800" y="2625840"/>
            <a:ext cx="41115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0" strike="noStrike" spc="-1">
                <a:solidFill>
                  <a:srgbClr val="33CC33"/>
                </a:solidFill>
                <a:latin typeface="Symbol"/>
                <a:ea typeface="Arial"/>
              </a:rPr>
              <a:t></a:t>
            </a:r>
            <a:r>
              <a:rPr lang="pl-PL" sz="2400" b="0" strike="noStrike" spc="-1">
                <a:solidFill>
                  <a:srgbClr val="33CC33"/>
                </a:solidFill>
                <a:latin typeface="Times New Roman"/>
                <a:ea typeface="Arial"/>
              </a:rPr>
              <a:t>wytwarzania immunoglobulin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57" name="Text Box 8"/>
          <p:cNvSpPr/>
          <p:nvPr/>
        </p:nvSpPr>
        <p:spPr>
          <a:xfrm>
            <a:off x="811080" y="3768840"/>
            <a:ext cx="505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Na poziomie translacji </a:t>
            </a:r>
            <a:r>
              <a:rPr lang="pl-PL" sz="2400" b="1" strike="noStrike" spc="-1">
                <a:solidFill>
                  <a:srgbClr val="000000"/>
                </a:solidFill>
                <a:latin typeface="Symbol"/>
                <a:ea typeface="Arial"/>
              </a:rPr>
              <a:t></a:t>
            </a: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Il-1</a:t>
            </a:r>
            <a:r>
              <a:rPr lang="pl-PL" sz="2400" b="1" strike="noStrike" spc="-1">
                <a:solidFill>
                  <a:srgbClr val="000000"/>
                </a:solidFill>
                <a:latin typeface="Symbol"/>
                <a:ea typeface="Arial"/>
              </a:rPr>
              <a:t></a:t>
            </a: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, TNF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58" name="Text Box 9"/>
          <p:cNvSpPr/>
          <p:nvPr/>
        </p:nvSpPr>
        <p:spPr>
          <a:xfrm>
            <a:off x="812160" y="5070600"/>
            <a:ext cx="4065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pl-PL" sz="24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Nieswoiście przeciwzapalnie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59" name="Text Box 10"/>
          <p:cNvSpPr/>
          <p:nvPr/>
        </p:nvSpPr>
        <p:spPr>
          <a:xfrm>
            <a:off x="4829760" y="5070600"/>
            <a:ext cx="16383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CC00"/>
                </a:solidFill>
                <a:latin typeface="Times New Roman"/>
                <a:ea typeface="Arial"/>
              </a:rPr>
              <a:t>Fosfolipidy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60" name="Line 11"/>
          <p:cNvSpPr/>
          <p:nvPr/>
        </p:nvSpPr>
        <p:spPr>
          <a:xfrm>
            <a:off x="6810120" y="5333760"/>
            <a:ext cx="114300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61" name="Text Box 12"/>
          <p:cNvSpPr/>
          <p:nvPr/>
        </p:nvSpPr>
        <p:spPr>
          <a:xfrm>
            <a:off x="8412480" y="5064120"/>
            <a:ext cx="8031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CC00"/>
                </a:solidFill>
                <a:latin typeface="Symbol"/>
                <a:ea typeface="Arial"/>
              </a:rPr>
              <a:t></a:t>
            </a:r>
            <a:r>
              <a:rPr lang="pl-PL" sz="2400" b="1" strike="noStrike" spc="-1">
                <a:solidFill>
                  <a:srgbClr val="00CC00"/>
                </a:solidFill>
                <a:latin typeface="Times New Roman"/>
                <a:ea typeface="Arial"/>
              </a:rPr>
              <a:t>AA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62" name="Text Box 13"/>
          <p:cNvSpPr/>
          <p:nvPr/>
        </p:nvSpPr>
        <p:spPr>
          <a:xfrm>
            <a:off x="6590160" y="4997520"/>
            <a:ext cx="165672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(-) fosfolipaza A2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63" name="Text Box 14"/>
          <p:cNvSpPr/>
          <p:nvPr/>
        </p:nvSpPr>
        <p:spPr>
          <a:xfrm>
            <a:off x="6659280" y="5432400"/>
            <a:ext cx="136872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600" b="1" strike="noStrike" spc="-1">
                <a:solidFill>
                  <a:srgbClr val="000000"/>
                </a:solidFill>
                <a:latin typeface="Symbol"/>
                <a:ea typeface="Arial"/>
              </a:rPr>
              <a:t>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lipokortyny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64" name="Text Box 15"/>
          <p:cNvSpPr/>
          <p:nvPr/>
        </p:nvSpPr>
        <p:spPr>
          <a:xfrm>
            <a:off x="7192440" y="6172200"/>
            <a:ext cx="5868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400" b="1" strike="noStrike" spc="-1">
                <a:solidFill>
                  <a:srgbClr val="00CC00"/>
                </a:solidFill>
                <a:latin typeface="Times New Roman"/>
                <a:ea typeface="Arial"/>
              </a:rPr>
              <a:t>GS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665" name="AutoShape 16"/>
          <p:cNvSpPr/>
          <p:nvPr/>
        </p:nvSpPr>
        <p:spPr>
          <a:xfrm>
            <a:off x="7267680" y="5791320"/>
            <a:ext cx="379440" cy="30348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487D1-FC76-2A92-D38B-CB6D78AECD6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9361080" cy="7057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2091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title"/>
          </p:nvPr>
        </p:nvSpPr>
        <p:spPr>
          <a:xfrm>
            <a:off x="636480" y="-44280"/>
            <a:ext cx="9391680" cy="118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b="1" strike="noStrike" spc="-1">
                <a:solidFill>
                  <a:srgbClr val="161644"/>
                </a:solidFill>
                <a:latin typeface="Arial"/>
                <a:ea typeface="Osaka"/>
              </a:rPr>
              <a:t>Rodzaje  przeciwciał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668" name="Text Box 3"/>
          <p:cNvSpPr/>
          <p:nvPr/>
        </p:nvSpPr>
        <p:spPr>
          <a:xfrm>
            <a:off x="1726200" y="3490920"/>
            <a:ext cx="1811520" cy="52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241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Muromonab-CD3</a:t>
            </a:r>
            <a:r>
              <a:rPr sz="1600"/>
              <a:t/>
            </a:r>
            <a:br>
              <a:rPr sz="1600"/>
            </a:b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(monoclonal)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69" name="Text Box 4"/>
          <p:cNvSpPr/>
          <p:nvPr/>
        </p:nvSpPr>
        <p:spPr>
          <a:xfrm>
            <a:off x="4882320" y="3490920"/>
            <a:ext cx="2340000" cy="52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241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Basiliximab</a:t>
            </a:r>
            <a:r>
              <a:rPr sz="1600"/>
              <a:t/>
            </a:r>
            <a:br>
              <a:rPr sz="1600"/>
            </a:b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(chimeric monoclonal</a:t>
            </a:r>
            <a:r>
              <a:rPr lang="en-US" sz="1600" b="1" strike="noStrike" spc="-1">
                <a:solidFill>
                  <a:srgbClr val="FFFFFF"/>
                </a:solidFill>
                <a:latin typeface="Arial"/>
                <a:ea typeface="Arial"/>
              </a:rPr>
              <a:t>)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70" name="Text Box 5"/>
          <p:cNvSpPr/>
          <p:nvPr/>
        </p:nvSpPr>
        <p:spPr>
          <a:xfrm>
            <a:off x="1349280" y="6053040"/>
            <a:ext cx="2564280" cy="52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241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Daclizumab</a:t>
            </a:r>
            <a:r>
              <a:rPr sz="1600"/>
              <a:t/>
            </a:r>
            <a:br>
              <a:rPr sz="1600"/>
            </a:b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(humanized monoclonal</a:t>
            </a:r>
            <a:r>
              <a:rPr lang="en-US" sz="1600" b="1" strike="noStrike" spc="-1">
                <a:solidFill>
                  <a:srgbClr val="FFFFFF"/>
                </a:solidFill>
                <a:latin typeface="Arial"/>
                <a:ea typeface="Arial"/>
              </a:rPr>
              <a:t>)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71" name="Text Box 6"/>
          <p:cNvSpPr/>
          <p:nvPr/>
        </p:nvSpPr>
        <p:spPr>
          <a:xfrm>
            <a:off x="4920480" y="6053040"/>
            <a:ext cx="2428560" cy="52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241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Antithymocyte globulin</a:t>
            </a:r>
            <a:r>
              <a:rPr sz="1600"/>
              <a:t/>
            </a:r>
            <a:br>
              <a:rPr sz="1600"/>
            </a:b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(polyclonal)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72" name="Text Box 7"/>
          <p:cNvSpPr/>
          <p:nvPr/>
        </p:nvSpPr>
        <p:spPr>
          <a:xfrm>
            <a:off x="8260920" y="2046240"/>
            <a:ext cx="1837440" cy="105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>
              <a:lnSpc>
                <a:spcPct val="110000"/>
              </a:lnSpc>
              <a:spcBef>
                <a:spcPts val="320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Mysie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10000"/>
              </a:lnSpc>
              <a:spcBef>
                <a:spcPts val="320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Ludzkie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10000"/>
              </a:lnSpc>
              <a:spcBef>
                <a:spcPts val="320"/>
              </a:spcBef>
              <a:spcAft>
                <a:spcPts val="320"/>
              </a:spcAft>
              <a:buNone/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Arial"/>
              </a:rPr>
              <a:t>Królicze, końskie</a:t>
            </a:r>
            <a:endParaRPr lang="pl-PL" sz="1600" b="0" strike="noStrike" spc="-1">
              <a:latin typeface="Arial"/>
            </a:endParaRPr>
          </a:p>
        </p:txBody>
      </p:sp>
      <p:pic>
        <p:nvPicPr>
          <p:cNvPr id="673" name="Picture 8" descr="legend"/>
          <p:cNvPicPr/>
          <p:nvPr/>
        </p:nvPicPr>
        <p:blipFill>
          <a:blip r:embed="rId3"/>
          <a:stretch/>
        </p:blipFill>
        <p:spPr>
          <a:xfrm>
            <a:off x="7937640" y="2170080"/>
            <a:ext cx="246240" cy="887400"/>
          </a:xfrm>
          <a:prstGeom prst="rect">
            <a:avLst/>
          </a:prstGeom>
          <a:ln w="0">
            <a:noFill/>
          </a:ln>
        </p:spPr>
      </p:pic>
      <p:pic>
        <p:nvPicPr>
          <p:cNvPr id="674" name="Picture 9" descr="basil"/>
          <p:cNvPicPr/>
          <p:nvPr/>
        </p:nvPicPr>
        <p:blipFill>
          <a:blip r:embed="rId4"/>
          <a:stretch/>
        </p:blipFill>
        <p:spPr>
          <a:xfrm>
            <a:off x="5108400" y="1523880"/>
            <a:ext cx="2046600" cy="1919520"/>
          </a:xfrm>
          <a:prstGeom prst="rect">
            <a:avLst/>
          </a:prstGeom>
          <a:ln w="0">
            <a:noFill/>
          </a:ln>
        </p:spPr>
      </p:pic>
      <p:pic>
        <p:nvPicPr>
          <p:cNvPr id="675" name="Picture 10" descr="Dacli"/>
          <p:cNvPicPr/>
          <p:nvPr/>
        </p:nvPicPr>
        <p:blipFill>
          <a:blip r:embed="rId5"/>
          <a:stretch/>
        </p:blipFill>
        <p:spPr>
          <a:xfrm>
            <a:off x="1684440" y="4111560"/>
            <a:ext cx="2044800" cy="1919520"/>
          </a:xfrm>
          <a:prstGeom prst="rect">
            <a:avLst/>
          </a:prstGeom>
          <a:ln w="0">
            <a:noFill/>
          </a:ln>
        </p:spPr>
      </p:pic>
      <p:pic>
        <p:nvPicPr>
          <p:cNvPr id="676" name="Picture 11" descr="thymoglobulin"/>
          <p:cNvPicPr/>
          <p:nvPr/>
        </p:nvPicPr>
        <p:blipFill>
          <a:blip r:embed="rId6"/>
          <a:stretch/>
        </p:blipFill>
        <p:spPr>
          <a:xfrm>
            <a:off x="5027760" y="4094280"/>
            <a:ext cx="2170440" cy="2036880"/>
          </a:xfrm>
          <a:prstGeom prst="rect">
            <a:avLst/>
          </a:prstGeom>
          <a:ln w="0">
            <a:noFill/>
          </a:ln>
        </p:spPr>
      </p:pic>
      <p:pic>
        <p:nvPicPr>
          <p:cNvPr id="677" name="Picture 12" descr="OKT3-1"/>
          <p:cNvPicPr/>
          <p:nvPr/>
        </p:nvPicPr>
        <p:blipFill>
          <a:blip r:embed="rId7"/>
          <a:stretch/>
        </p:blipFill>
        <p:spPr>
          <a:xfrm>
            <a:off x="1741320" y="1569960"/>
            <a:ext cx="2000520" cy="1819440"/>
          </a:xfrm>
          <a:prstGeom prst="rect">
            <a:avLst/>
          </a:prstGeom>
          <a:ln w="0">
            <a:noFill/>
          </a:ln>
        </p:spPr>
      </p:pic>
      <p:sp>
        <p:nvSpPr>
          <p:cNvPr id="678" name="Line 13"/>
          <p:cNvSpPr/>
          <p:nvPr/>
        </p:nvSpPr>
        <p:spPr>
          <a:xfrm>
            <a:off x="514080" y="1143000"/>
            <a:ext cx="9344160" cy="360"/>
          </a:xfrm>
          <a:prstGeom prst="line">
            <a:avLst/>
          </a:prstGeom>
          <a:ln w="38100" cap="sq">
            <a:solidFill>
              <a:srgbClr val="559DD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Rectangle 4"/>
          <p:cNvSpPr/>
          <p:nvPr/>
        </p:nvSpPr>
        <p:spPr>
          <a:xfrm>
            <a:off x="514440" y="-228600"/>
            <a:ext cx="9428400" cy="110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200" b="1" strike="noStrike" spc="-1">
                <a:solidFill>
                  <a:srgbClr val="161644"/>
                </a:solidFill>
                <a:latin typeface="Arial"/>
                <a:ea typeface="Osaka"/>
              </a:rPr>
              <a:t>ATG :mechanizmy deplecji limfocytów T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681" name="Text Box 5"/>
          <p:cNvSpPr/>
          <p:nvPr/>
        </p:nvSpPr>
        <p:spPr>
          <a:xfrm>
            <a:off x="3762360" y="1762200"/>
            <a:ext cx="1811520" cy="5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89FF89"/>
                </a:solidFill>
                <a:latin typeface="Arial"/>
                <a:ea typeface="Arial"/>
              </a:rPr>
              <a:t>iC3b</a:t>
            </a:r>
            <a:endParaRPr lang="pl-PL" sz="1400" b="0" strike="noStrike" spc="-1">
              <a:latin typeface="Arial"/>
            </a:endParaRPr>
          </a:p>
        </p:txBody>
      </p:sp>
      <p:grpSp>
        <p:nvGrpSpPr>
          <p:cNvPr id="682" name="Group 6"/>
          <p:cNvGrpSpPr/>
          <p:nvPr/>
        </p:nvGrpSpPr>
        <p:grpSpPr>
          <a:xfrm>
            <a:off x="4737240" y="3279240"/>
            <a:ext cx="234360" cy="246600"/>
            <a:chOff x="4737240" y="3279240"/>
            <a:chExt cx="234360" cy="246600"/>
          </a:xfrm>
        </p:grpSpPr>
        <p:sp>
          <p:nvSpPr>
            <p:cNvPr id="683" name="Oval 7"/>
            <p:cNvSpPr/>
            <p:nvPr/>
          </p:nvSpPr>
          <p:spPr>
            <a:xfrm rot="20693400">
              <a:off x="4847400" y="3396960"/>
              <a:ext cx="7920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4" name="Line 8"/>
            <p:cNvSpPr/>
            <p:nvPr/>
          </p:nvSpPr>
          <p:spPr>
            <a:xfrm>
              <a:off x="4753440" y="3395880"/>
              <a:ext cx="93960" cy="3060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5" name="Line 9"/>
            <p:cNvSpPr/>
            <p:nvPr/>
          </p:nvSpPr>
          <p:spPr>
            <a:xfrm flipH="1" flipV="1">
              <a:off x="4798080" y="3315960"/>
              <a:ext cx="57960" cy="9288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6" name="Oval 10"/>
            <p:cNvSpPr/>
            <p:nvPr/>
          </p:nvSpPr>
          <p:spPr>
            <a:xfrm rot="2442600">
              <a:off x="4762440" y="3305880"/>
              <a:ext cx="2376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7" name="Line 11"/>
            <p:cNvSpPr/>
            <p:nvPr/>
          </p:nvSpPr>
          <p:spPr>
            <a:xfrm flipH="1">
              <a:off x="4904280" y="3330360"/>
              <a:ext cx="63720" cy="7488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8" name="Line 12"/>
            <p:cNvSpPr/>
            <p:nvPr/>
          </p:nvSpPr>
          <p:spPr>
            <a:xfrm flipV="1">
              <a:off x="4881240" y="3286440"/>
              <a:ext cx="3240" cy="10980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89" name="Oval 13"/>
            <p:cNvSpPr/>
            <p:nvPr/>
          </p:nvSpPr>
          <p:spPr>
            <a:xfrm rot="17344200" flipH="1">
              <a:off x="4912920" y="3262320"/>
              <a:ext cx="25920" cy="8712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690" name="Oval 14"/>
          <p:cNvSpPr/>
          <p:nvPr/>
        </p:nvSpPr>
        <p:spPr>
          <a:xfrm rot="5400000">
            <a:off x="4275720" y="2423520"/>
            <a:ext cx="965520" cy="789120"/>
          </a:xfrm>
          <a:prstGeom prst="ellipse">
            <a:avLst/>
          </a:prstGeom>
          <a:solidFill>
            <a:srgbClr val="CCECFF"/>
          </a:solidFill>
          <a:ln w="9525">
            <a:solidFill>
              <a:srgbClr val="CCEC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91" name="Oval 15"/>
          <p:cNvSpPr/>
          <p:nvPr/>
        </p:nvSpPr>
        <p:spPr>
          <a:xfrm>
            <a:off x="4465800" y="2549520"/>
            <a:ext cx="573120" cy="687600"/>
          </a:xfrm>
          <a:prstGeom prst="ellipse">
            <a:avLst/>
          </a:prstGeom>
          <a:pattFill prst="openDmnd">
            <a:fgClr>
              <a:srgbClr val="666699"/>
            </a:fgClr>
            <a:bgClr>
              <a:srgbClr val="FFFFFF"/>
            </a:bgClr>
          </a:pattFill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T Cell</a:t>
            </a:r>
            <a:endParaRPr lang="pl-PL" sz="1400" b="0" strike="noStrike" spc="-1">
              <a:latin typeface="Arial"/>
            </a:endParaRPr>
          </a:p>
        </p:txBody>
      </p:sp>
      <p:grpSp>
        <p:nvGrpSpPr>
          <p:cNvPr id="692" name="Group 16"/>
          <p:cNvGrpSpPr/>
          <p:nvPr/>
        </p:nvGrpSpPr>
        <p:grpSpPr>
          <a:xfrm>
            <a:off x="4167360" y="2530440"/>
            <a:ext cx="245160" cy="248040"/>
            <a:chOff x="4167360" y="2530440"/>
            <a:chExt cx="245160" cy="248040"/>
          </a:xfrm>
        </p:grpSpPr>
        <p:sp>
          <p:nvSpPr>
            <p:cNvPr id="693" name="Oval 17"/>
            <p:cNvSpPr/>
            <p:nvPr/>
          </p:nvSpPr>
          <p:spPr>
            <a:xfrm rot="8131200">
              <a:off x="4197960" y="2541600"/>
              <a:ext cx="8136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4" name="Line 18"/>
            <p:cNvSpPr/>
            <p:nvPr/>
          </p:nvSpPr>
          <p:spPr>
            <a:xfrm flipH="1">
              <a:off x="4290480" y="2599560"/>
              <a:ext cx="97560" cy="205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5" name="Line 19"/>
            <p:cNvSpPr/>
            <p:nvPr/>
          </p:nvSpPr>
          <p:spPr>
            <a:xfrm>
              <a:off x="4285800" y="2639520"/>
              <a:ext cx="97200" cy="5148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6" name="Oval 20"/>
            <p:cNvSpPr/>
            <p:nvPr/>
          </p:nvSpPr>
          <p:spPr>
            <a:xfrm rot="11479800">
              <a:off x="4380120" y="2598840"/>
              <a:ext cx="2376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7" name="Line 21"/>
            <p:cNvSpPr/>
            <p:nvPr/>
          </p:nvSpPr>
          <p:spPr>
            <a:xfrm flipV="1">
              <a:off x="4225320" y="2659320"/>
              <a:ext cx="21240" cy="9900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8" name="Line 22"/>
            <p:cNvSpPr/>
            <p:nvPr/>
          </p:nvSpPr>
          <p:spPr>
            <a:xfrm>
              <a:off x="4269960" y="2662200"/>
              <a:ext cx="50040" cy="979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699" name="Oval 23"/>
            <p:cNvSpPr/>
            <p:nvPr/>
          </p:nvSpPr>
          <p:spPr>
            <a:xfrm rot="4782000" flipH="1">
              <a:off x="4262040" y="2715120"/>
              <a:ext cx="27000" cy="8496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700" name="Oval 24"/>
          <p:cNvSpPr/>
          <p:nvPr/>
        </p:nvSpPr>
        <p:spPr>
          <a:xfrm>
            <a:off x="4251240" y="2887560"/>
            <a:ext cx="9864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01" name="Oval 25"/>
          <p:cNvSpPr/>
          <p:nvPr/>
        </p:nvSpPr>
        <p:spPr>
          <a:xfrm>
            <a:off x="5126040" y="3038400"/>
            <a:ext cx="9864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02" name="Oval 26"/>
          <p:cNvSpPr/>
          <p:nvPr/>
        </p:nvSpPr>
        <p:spPr>
          <a:xfrm>
            <a:off x="5008680" y="3206880"/>
            <a:ext cx="9864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03" name="Freeform 27"/>
          <p:cNvSpPr/>
          <p:nvPr/>
        </p:nvSpPr>
        <p:spPr>
          <a:xfrm>
            <a:off x="3848040" y="3327480"/>
            <a:ext cx="1563840" cy="1089000"/>
          </a:xfrm>
          <a:custGeom>
            <a:avLst/>
            <a:gdLst/>
            <a:ahLst/>
            <a:cxnLst/>
            <a:rect l="l" t="t" r="r" b="b"/>
            <a:pathLst>
              <a:path w="950" h="687">
                <a:moveTo>
                  <a:pt x="9" y="296"/>
                </a:moveTo>
                <a:cubicBezTo>
                  <a:pt x="12" y="244"/>
                  <a:pt x="1" y="77"/>
                  <a:pt x="70" y="26"/>
                </a:cubicBezTo>
                <a:cubicBezTo>
                  <a:pt x="84" y="16"/>
                  <a:pt x="129" y="5"/>
                  <a:pt x="148" y="0"/>
                </a:cubicBezTo>
                <a:cubicBezTo>
                  <a:pt x="211" y="13"/>
                  <a:pt x="264" y="24"/>
                  <a:pt x="322" y="52"/>
                </a:cubicBezTo>
                <a:cubicBezTo>
                  <a:pt x="383" y="113"/>
                  <a:pt x="382" y="208"/>
                  <a:pt x="444" y="270"/>
                </a:cubicBezTo>
                <a:cubicBezTo>
                  <a:pt x="467" y="293"/>
                  <a:pt x="502" y="295"/>
                  <a:pt x="531" y="305"/>
                </a:cubicBezTo>
                <a:cubicBezTo>
                  <a:pt x="638" y="294"/>
                  <a:pt x="745" y="286"/>
                  <a:pt x="853" y="279"/>
                </a:cubicBezTo>
                <a:cubicBezTo>
                  <a:pt x="940" y="291"/>
                  <a:pt x="907" y="278"/>
                  <a:pt x="931" y="348"/>
                </a:cubicBezTo>
                <a:cubicBezTo>
                  <a:pt x="936" y="387"/>
                  <a:pt x="950" y="456"/>
                  <a:pt x="931" y="496"/>
                </a:cubicBezTo>
                <a:cubicBezTo>
                  <a:pt x="916" y="528"/>
                  <a:pt x="845" y="582"/>
                  <a:pt x="809" y="600"/>
                </a:cubicBezTo>
                <a:cubicBezTo>
                  <a:pt x="782" y="627"/>
                  <a:pt x="759" y="641"/>
                  <a:pt x="722" y="652"/>
                </a:cubicBezTo>
                <a:cubicBezTo>
                  <a:pt x="696" y="670"/>
                  <a:pt x="674" y="678"/>
                  <a:pt x="644" y="687"/>
                </a:cubicBezTo>
                <a:cubicBezTo>
                  <a:pt x="486" y="681"/>
                  <a:pt x="320" y="682"/>
                  <a:pt x="183" y="592"/>
                </a:cubicBezTo>
                <a:cubicBezTo>
                  <a:pt x="141" y="525"/>
                  <a:pt x="80" y="472"/>
                  <a:pt x="44" y="400"/>
                </a:cubicBezTo>
                <a:cubicBezTo>
                  <a:pt x="26" y="364"/>
                  <a:pt x="0" y="321"/>
                  <a:pt x="0" y="279"/>
                </a:cubicBezTo>
                <a:cubicBezTo>
                  <a:pt x="0" y="273"/>
                  <a:pt x="6" y="290"/>
                  <a:pt x="9" y="296"/>
                </a:cubicBezTo>
                <a:close/>
              </a:path>
            </a:pathLst>
          </a:custGeom>
          <a:solidFill>
            <a:srgbClr val="ECD0FC"/>
          </a:solidFill>
          <a:ln w="9525">
            <a:solidFill>
              <a:srgbClr val="ECD0F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04" name="Oval 28"/>
          <p:cNvSpPr/>
          <p:nvPr/>
        </p:nvSpPr>
        <p:spPr>
          <a:xfrm>
            <a:off x="4408560" y="3862440"/>
            <a:ext cx="500040" cy="493920"/>
          </a:xfrm>
          <a:prstGeom prst="ellipse">
            <a:avLst/>
          </a:prstGeom>
          <a:pattFill prst="openDmnd">
            <a:fgClr>
              <a:srgbClr val="666699"/>
            </a:fgClr>
            <a:bgClr>
              <a:srgbClr val="FFFFFF"/>
            </a:bgClr>
          </a:pattFill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Macrophage</a:t>
            </a:r>
            <a:endParaRPr lang="pl-PL" sz="1400" b="0" strike="noStrike" spc="-1">
              <a:latin typeface="Arial"/>
            </a:endParaRPr>
          </a:p>
        </p:txBody>
      </p:sp>
      <p:grpSp>
        <p:nvGrpSpPr>
          <p:cNvPr id="705" name="Group 29"/>
          <p:cNvGrpSpPr/>
          <p:nvPr/>
        </p:nvGrpSpPr>
        <p:grpSpPr>
          <a:xfrm>
            <a:off x="4803120" y="3530160"/>
            <a:ext cx="203400" cy="245160"/>
            <a:chOff x="4803120" y="3530160"/>
            <a:chExt cx="203400" cy="245160"/>
          </a:xfrm>
        </p:grpSpPr>
        <p:sp>
          <p:nvSpPr>
            <p:cNvPr id="706" name="Rectangle 30"/>
            <p:cNvSpPr/>
            <p:nvPr/>
          </p:nvSpPr>
          <p:spPr>
            <a:xfrm>
              <a:off x="4886280" y="3638520"/>
              <a:ext cx="46440" cy="1368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07" name="AutoShape 31"/>
            <p:cNvSpPr/>
            <p:nvPr/>
          </p:nvSpPr>
          <p:spPr>
            <a:xfrm rot="2700000">
              <a:off x="4928400" y="3529440"/>
              <a:ext cx="44640" cy="112680"/>
            </a:xfrm>
            <a:prstGeom prst="parallelogram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08" name="AutoShape 32"/>
            <p:cNvSpPr/>
            <p:nvPr/>
          </p:nvSpPr>
          <p:spPr>
            <a:xfrm rot="7200000">
              <a:off x="4840560" y="3534120"/>
              <a:ext cx="44640" cy="112680"/>
            </a:xfrm>
            <a:prstGeom prst="parallelogram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grpSp>
        <p:nvGrpSpPr>
          <p:cNvPr id="709" name="Group 33"/>
          <p:cNvGrpSpPr/>
          <p:nvPr/>
        </p:nvGrpSpPr>
        <p:grpSpPr>
          <a:xfrm>
            <a:off x="4346280" y="3156120"/>
            <a:ext cx="241200" cy="246600"/>
            <a:chOff x="4346280" y="3156120"/>
            <a:chExt cx="241200" cy="246600"/>
          </a:xfrm>
        </p:grpSpPr>
        <p:sp>
          <p:nvSpPr>
            <p:cNvPr id="710" name="Oval 34"/>
            <p:cNvSpPr/>
            <p:nvPr/>
          </p:nvSpPr>
          <p:spPr>
            <a:xfrm rot="2700000">
              <a:off x="4379040" y="3267360"/>
              <a:ext cx="79560" cy="12564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1" name="Line 35"/>
            <p:cNvSpPr/>
            <p:nvPr/>
          </p:nvSpPr>
          <p:spPr>
            <a:xfrm>
              <a:off x="4415760" y="3175920"/>
              <a:ext cx="16920" cy="979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2" name="Line 36"/>
            <p:cNvSpPr/>
            <p:nvPr/>
          </p:nvSpPr>
          <p:spPr>
            <a:xfrm flipV="1">
              <a:off x="4453200" y="3180600"/>
              <a:ext cx="55080" cy="997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3" name="Oval 37"/>
            <p:cNvSpPr/>
            <p:nvPr/>
          </p:nvSpPr>
          <p:spPr>
            <a:xfrm rot="6049200">
              <a:off x="4448160" y="3135240"/>
              <a:ext cx="27360" cy="8424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4" name="Line 38"/>
            <p:cNvSpPr/>
            <p:nvPr/>
          </p:nvSpPr>
          <p:spPr>
            <a:xfrm flipH="1" flipV="1">
              <a:off x="4474440" y="3315600"/>
              <a:ext cx="97560" cy="169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5" name="Line 39"/>
            <p:cNvSpPr/>
            <p:nvPr/>
          </p:nvSpPr>
          <p:spPr>
            <a:xfrm flipV="1">
              <a:off x="4471200" y="3235680"/>
              <a:ext cx="99720" cy="547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6" name="Oval 40"/>
            <p:cNvSpPr/>
            <p:nvPr/>
          </p:nvSpPr>
          <p:spPr>
            <a:xfrm rot="20950800" flipH="1">
              <a:off x="4554360" y="3241800"/>
              <a:ext cx="25560" cy="838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717" name="Rectangle 41"/>
          <p:cNvSpPr/>
          <p:nvPr/>
        </p:nvSpPr>
        <p:spPr>
          <a:xfrm>
            <a:off x="5124600" y="3618000"/>
            <a:ext cx="46080" cy="136800"/>
          </a:xfrm>
          <a:prstGeom prst="rect">
            <a:avLst/>
          </a:prstGeom>
          <a:solidFill>
            <a:srgbClr val="89FF89"/>
          </a:solidFill>
          <a:ln w="6350">
            <a:solidFill>
              <a:srgbClr val="89FF8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18" name="Text Box 42"/>
          <p:cNvSpPr/>
          <p:nvPr/>
        </p:nvSpPr>
        <p:spPr>
          <a:xfrm>
            <a:off x="5425920" y="3316320"/>
            <a:ext cx="709920" cy="5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600" b="1" strike="noStrike" spc="-1">
                <a:solidFill>
                  <a:srgbClr val="FF6600"/>
                </a:solidFill>
                <a:latin typeface="Arial"/>
                <a:ea typeface="Arial"/>
              </a:rPr>
              <a:t>FcR</a:t>
            </a:r>
            <a:endParaRPr lang="pl-PL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89FF89"/>
                </a:solidFill>
                <a:latin typeface="Arial"/>
                <a:ea typeface="Arial"/>
              </a:rPr>
              <a:t>CR3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719" name="Text Box 43"/>
          <p:cNvSpPr/>
          <p:nvPr/>
        </p:nvSpPr>
        <p:spPr>
          <a:xfrm>
            <a:off x="3898440" y="4592520"/>
            <a:ext cx="16671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Arial"/>
              </a:rPr>
              <a:t>Opsonisation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720" name="AutoShape 44"/>
          <p:cNvSpPr/>
          <p:nvPr/>
        </p:nvSpPr>
        <p:spPr>
          <a:xfrm rot="5400000">
            <a:off x="4406040" y="5447520"/>
            <a:ext cx="668520" cy="165240"/>
          </a:xfrm>
          <a:prstGeom prst="notchedRightArrow">
            <a:avLst>
              <a:gd name="adj1" fmla="val 50000"/>
              <a:gd name="adj2" fmla="val 100476"/>
            </a:avLst>
          </a:prstGeom>
          <a:noFill/>
          <a:ln w="1905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21" name="Text Box 45"/>
          <p:cNvSpPr/>
          <p:nvPr/>
        </p:nvSpPr>
        <p:spPr>
          <a:xfrm>
            <a:off x="3987360" y="6029280"/>
            <a:ext cx="1695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Arial"/>
              </a:rPr>
              <a:t>Phagocytosis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722" name="Text Box 46"/>
          <p:cNvSpPr/>
          <p:nvPr/>
        </p:nvSpPr>
        <p:spPr>
          <a:xfrm>
            <a:off x="3989520" y="6477120"/>
            <a:ext cx="1496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Arial"/>
              </a:rPr>
              <a:t>Królik &gt; koń</a:t>
            </a:r>
            <a:endParaRPr lang="pl-PL" sz="1800" b="0" strike="noStrike" spc="-1">
              <a:latin typeface="Arial"/>
            </a:endParaRPr>
          </a:p>
        </p:txBody>
      </p:sp>
      <p:grpSp>
        <p:nvGrpSpPr>
          <p:cNvPr id="723" name="Group 47"/>
          <p:cNvGrpSpPr/>
          <p:nvPr/>
        </p:nvGrpSpPr>
        <p:grpSpPr>
          <a:xfrm>
            <a:off x="0" y="685800"/>
            <a:ext cx="3459600" cy="6154200"/>
            <a:chOff x="0" y="685800"/>
            <a:chExt cx="3459600" cy="6154200"/>
          </a:xfrm>
        </p:grpSpPr>
        <p:grpSp>
          <p:nvGrpSpPr>
            <p:cNvPr id="724" name="Group 48"/>
            <p:cNvGrpSpPr/>
            <p:nvPr/>
          </p:nvGrpSpPr>
          <p:grpSpPr>
            <a:xfrm>
              <a:off x="2155680" y="1669320"/>
              <a:ext cx="1204920" cy="1376640"/>
              <a:chOff x="2155680" y="1669320"/>
              <a:chExt cx="1204920" cy="1376640"/>
            </a:xfrm>
          </p:grpSpPr>
          <p:grpSp>
            <p:nvGrpSpPr>
              <p:cNvPr id="725" name="Group 49"/>
              <p:cNvGrpSpPr/>
              <p:nvPr/>
            </p:nvGrpSpPr>
            <p:grpSpPr>
              <a:xfrm>
                <a:off x="2751120" y="1669320"/>
                <a:ext cx="312840" cy="292680"/>
                <a:chOff x="2751120" y="1669320"/>
                <a:chExt cx="312840" cy="292680"/>
              </a:xfrm>
            </p:grpSpPr>
            <p:sp>
              <p:nvSpPr>
                <p:cNvPr id="726" name="Oval 50"/>
                <p:cNvSpPr/>
                <p:nvPr/>
              </p:nvSpPr>
              <p:spPr>
                <a:xfrm rot="11765400">
                  <a:off x="2895120" y="1680840"/>
                  <a:ext cx="103680" cy="1396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27" name="Line 51"/>
                <p:cNvSpPr/>
                <p:nvPr/>
              </p:nvSpPr>
              <p:spPr>
                <a:xfrm flipH="1" flipV="1">
                  <a:off x="2969280" y="1815120"/>
                  <a:ext cx="86400" cy="9072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28" name="Line 52"/>
                <p:cNvSpPr/>
                <p:nvPr/>
              </p:nvSpPr>
              <p:spPr>
                <a:xfrm>
                  <a:off x="2946240" y="1827360"/>
                  <a:ext cx="6120" cy="12708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29" name="Oval 53"/>
                <p:cNvSpPr/>
                <p:nvPr/>
              </p:nvSpPr>
              <p:spPr>
                <a:xfrm rot="15114000">
                  <a:off x="2990520" y="1873080"/>
                  <a:ext cx="28800" cy="1144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0" name="Line 54"/>
                <p:cNvSpPr/>
                <p:nvPr/>
              </p:nvSpPr>
              <p:spPr>
                <a:xfrm flipV="1">
                  <a:off x="2772360" y="1799280"/>
                  <a:ext cx="123120" cy="3060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1" name="Line 55"/>
                <p:cNvSpPr/>
                <p:nvPr/>
              </p:nvSpPr>
              <p:spPr>
                <a:xfrm flipH="1">
                  <a:off x="2839680" y="1811160"/>
                  <a:ext cx="73440" cy="10620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2" name="Oval 56"/>
                <p:cNvSpPr/>
                <p:nvPr/>
              </p:nvSpPr>
              <p:spPr>
                <a:xfrm rot="8416200" flipH="1">
                  <a:off x="2783520" y="1818360"/>
                  <a:ext cx="30600" cy="1144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733" name="Oval 57"/>
              <p:cNvSpPr/>
              <p:nvPr/>
            </p:nvSpPr>
            <p:spPr>
              <a:xfrm rot="5400000">
                <a:off x="2207520" y="1978560"/>
                <a:ext cx="1113120" cy="1021680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rgbClr val="CCEC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34" name="Oval 58"/>
              <p:cNvSpPr/>
              <p:nvPr/>
            </p:nvSpPr>
            <p:spPr>
              <a:xfrm>
                <a:off x="2380680" y="2180880"/>
                <a:ext cx="742320" cy="792720"/>
              </a:xfrm>
              <a:prstGeom prst="ellipse">
                <a:avLst/>
              </a:prstGeom>
              <a:pattFill prst="openDmnd">
                <a:fgClr>
                  <a:srgbClr val="666699"/>
                </a:fgClr>
                <a:bgClr>
                  <a:srgbClr val="FFFFFF"/>
                </a:bgClr>
              </a:pattFill>
              <a:ln w="9525">
                <a:solidFill>
                  <a:srgbClr val="FFFFFF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buNone/>
                </a:pPr>
                <a:r>
                  <a:rPr lang="en-US" sz="1400" b="1" strike="noStrike" spc="-1">
                    <a:solidFill>
                      <a:srgbClr val="000000"/>
                    </a:solidFill>
                    <a:latin typeface="Arial"/>
                    <a:ea typeface="Arial"/>
                  </a:rPr>
                  <a:t>T Cell</a:t>
                </a:r>
                <a:endParaRPr lang="pl-PL" sz="1400" b="0" strike="noStrike" spc="-1">
                  <a:latin typeface="Arial"/>
                </a:endParaRPr>
              </a:p>
            </p:txBody>
          </p:sp>
          <p:grpSp>
            <p:nvGrpSpPr>
              <p:cNvPr id="735" name="Group 59"/>
              <p:cNvGrpSpPr/>
              <p:nvPr/>
            </p:nvGrpSpPr>
            <p:grpSpPr>
              <a:xfrm>
                <a:off x="3069720" y="1866240"/>
                <a:ext cx="290880" cy="289080"/>
                <a:chOff x="3069720" y="1866240"/>
                <a:chExt cx="290880" cy="289080"/>
              </a:xfrm>
            </p:grpSpPr>
            <p:sp>
              <p:nvSpPr>
                <p:cNvPr id="736" name="Oval 60"/>
                <p:cNvSpPr/>
                <p:nvPr/>
              </p:nvSpPr>
              <p:spPr>
                <a:xfrm rot="13378800">
                  <a:off x="3223800" y="1882800"/>
                  <a:ext cx="103320" cy="13824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7" name="Line 61"/>
                <p:cNvSpPr/>
                <p:nvPr/>
              </p:nvSpPr>
              <p:spPr>
                <a:xfrm flipH="1" flipV="1">
                  <a:off x="3270960" y="2015280"/>
                  <a:ext cx="34560" cy="11880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8" name="Line 62"/>
                <p:cNvSpPr/>
                <p:nvPr/>
              </p:nvSpPr>
              <p:spPr>
                <a:xfrm flipH="1">
                  <a:off x="3195360" y="2011320"/>
                  <a:ext cx="51120" cy="11556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39" name="Oval 63"/>
                <p:cNvSpPr/>
                <p:nvPr/>
              </p:nvSpPr>
              <p:spPr>
                <a:xfrm rot="16728000">
                  <a:off x="3233520" y="2075040"/>
                  <a:ext cx="30600" cy="1126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0" name="Line 64"/>
                <p:cNvSpPr/>
                <p:nvPr/>
              </p:nvSpPr>
              <p:spPr>
                <a:xfrm>
                  <a:off x="3092040" y="1934640"/>
                  <a:ext cx="119880" cy="2700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1" name="Line 65"/>
                <p:cNvSpPr/>
                <p:nvPr/>
              </p:nvSpPr>
              <p:spPr>
                <a:xfrm flipH="1">
                  <a:off x="3109680" y="1987200"/>
                  <a:ext cx="111600" cy="5904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2" name="Oval 66"/>
                <p:cNvSpPr/>
                <p:nvPr/>
              </p:nvSpPr>
              <p:spPr>
                <a:xfrm rot="10030200" flipH="1">
                  <a:off x="3081600" y="1931040"/>
                  <a:ext cx="28800" cy="11412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743" name="Group 67"/>
              <p:cNvGrpSpPr/>
              <p:nvPr/>
            </p:nvGrpSpPr>
            <p:grpSpPr>
              <a:xfrm>
                <a:off x="2431080" y="1684080"/>
                <a:ext cx="307440" cy="295560"/>
                <a:chOff x="2431080" y="1684080"/>
                <a:chExt cx="307440" cy="295560"/>
              </a:xfrm>
            </p:grpSpPr>
            <p:sp>
              <p:nvSpPr>
                <p:cNvPr id="744" name="Oval 68"/>
                <p:cNvSpPr/>
                <p:nvPr/>
              </p:nvSpPr>
              <p:spPr>
                <a:xfrm rot="9669600">
                  <a:off x="2492280" y="1697040"/>
                  <a:ext cx="104760" cy="1396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5" name="Line 69"/>
                <p:cNvSpPr/>
                <p:nvPr/>
              </p:nvSpPr>
              <p:spPr>
                <a:xfrm flipH="1" flipV="1">
                  <a:off x="2601000" y="1810080"/>
                  <a:ext cx="123840" cy="2448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6" name="Line 70"/>
                <p:cNvSpPr/>
                <p:nvPr/>
              </p:nvSpPr>
              <p:spPr>
                <a:xfrm>
                  <a:off x="2581560" y="1829520"/>
                  <a:ext cx="79560" cy="10008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7" name="Oval 71"/>
                <p:cNvSpPr/>
                <p:nvPr/>
              </p:nvSpPr>
              <p:spPr>
                <a:xfrm rot="13018800">
                  <a:off x="2678040" y="1820520"/>
                  <a:ext cx="28800" cy="11412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8" name="Line 72"/>
                <p:cNvSpPr/>
                <p:nvPr/>
              </p:nvSpPr>
              <p:spPr>
                <a:xfrm flipV="1">
                  <a:off x="2440440" y="1836360"/>
                  <a:ext cx="83160" cy="9504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49" name="Line 73"/>
                <p:cNvSpPr/>
                <p:nvPr/>
              </p:nvSpPr>
              <p:spPr>
                <a:xfrm flipH="1">
                  <a:off x="2547720" y="1837800"/>
                  <a:ext cx="1080" cy="12924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0" name="Oval 74"/>
                <p:cNvSpPr/>
                <p:nvPr/>
              </p:nvSpPr>
              <p:spPr>
                <a:xfrm rot="6321000" flipH="1">
                  <a:off x="2476800" y="1891080"/>
                  <a:ext cx="28800" cy="11772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</p:grpSp>
          <p:grpSp>
            <p:nvGrpSpPr>
              <p:cNvPr id="751" name="Group 75"/>
              <p:cNvGrpSpPr/>
              <p:nvPr/>
            </p:nvGrpSpPr>
            <p:grpSpPr>
              <a:xfrm>
                <a:off x="2155680" y="1871280"/>
                <a:ext cx="291600" cy="296280"/>
                <a:chOff x="2155680" y="1871280"/>
                <a:chExt cx="291600" cy="296280"/>
              </a:xfrm>
            </p:grpSpPr>
            <p:sp>
              <p:nvSpPr>
                <p:cNvPr id="752" name="Oval 76"/>
                <p:cNvSpPr/>
                <p:nvPr/>
              </p:nvSpPr>
              <p:spPr>
                <a:xfrm rot="8131200">
                  <a:off x="2189880" y="1887480"/>
                  <a:ext cx="103320" cy="1396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3" name="Line 77"/>
                <p:cNvSpPr/>
                <p:nvPr/>
              </p:nvSpPr>
              <p:spPr>
                <a:xfrm flipH="1">
                  <a:off x="2312640" y="1940400"/>
                  <a:ext cx="121320" cy="3024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4" name="Line 78"/>
                <p:cNvSpPr/>
                <p:nvPr/>
              </p:nvSpPr>
              <p:spPr>
                <a:xfrm>
                  <a:off x="2305440" y="1996920"/>
                  <a:ext cx="113760" cy="5724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5" name="Oval 79"/>
                <p:cNvSpPr/>
                <p:nvPr/>
              </p:nvSpPr>
              <p:spPr>
                <a:xfrm rot="11479800">
                  <a:off x="2407320" y="1938240"/>
                  <a:ext cx="28800" cy="11412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6" name="Line 80"/>
                <p:cNvSpPr/>
                <p:nvPr/>
              </p:nvSpPr>
              <p:spPr>
                <a:xfrm flipV="1">
                  <a:off x="2221920" y="2026800"/>
                  <a:ext cx="32760" cy="12060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7" name="Line 81"/>
                <p:cNvSpPr/>
                <p:nvPr/>
              </p:nvSpPr>
              <p:spPr>
                <a:xfrm>
                  <a:off x="2279880" y="2020680"/>
                  <a:ext cx="56160" cy="115920"/>
                </a:xfrm>
                <a:prstGeom prst="line">
                  <a:avLst/>
                </a:prstGeom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758" name="Oval 82"/>
                <p:cNvSpPr/>
                <p:nvPr/>
              </p:nvSpPr>
              <p:spPr>
                <a:xfrm rot="4782000" flipH="1">
                  <a:off x="2257560" y="2086200"/>
                  <a:ext cx="28800" cy="11412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rgbClr val="BBE0E3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pl-PL"/>
                </a:p>
              </p:txBody>
            </p:sp>
          </p:grpSp>
        </p:grpSp>
        <p:pic>
          <p:nvPicPr>
            <p:cNvPr id="759" name="Picture 83"/>
            <p:cNvPicPr/>
            <p:nvPr/>
          </p:nvPicPr>
          <p:blipFill>
            <a:blip r:embed="rId2"/>
            <a:stretch/>
          </p:blipFill>
          <p:spPr>
            <a:xfrm>
              <a:off x="2274120" y="685800"/>
              <a:ext cx="842400" cy="1063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60" name="AutoShape 84"/>
            <p:cNvSpPr/>
            <p:nvPr/>
          </p:nvSpPr>
          <p:spPr>
            <a:xfrm rot="5400000">
              <a:off x="2161440" y="3681000"/>
              <a:ext cx="1072800" cy="213840"/>
            </a:xfrm>
            <a:prstGeom prst="notchedRightArrow">
              <a:avLst>
                <a:gd name="adj1" fmla="val 50000"/>
                <a:gd name="adj2" fmla="val 145297"/>
              </a:avLst>
            </a:prstGeom>
            <a:noFill/>
            <a:ln w="1905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61" name="Text Box 85"/>
            <p:cNvSpPr/>
            <p:nvPr/>
          </p:nvSpPr>
          <p:spPr>
            <a:xfrm>
              <a:off x="1248120" y="3392640"/>
              <a:ext cx="1188720" cy="51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Complement</a:t>
              </a:r>
              <a:endParaRPr lang="pl-PL" sz="1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cascade</a:t>
              </a:r>
              <a:endParaRPr lang="pl-PL" sz="1400" b="0" strike="noStrike" spc="-1">
                <a:latin typeface="Arial"/>
              </a:endParaRPr>
            </a:p>
          </p:txBody>
        </p:sp>
        <p:grpSp>
          <p:nvGrpSpPr>
            <p:cNvPr id="762" name="Group 86"/>
            <p:cNvGrpSpPr/>
            <p:nvPr/>
          </p:nvGrpSpPr>
          <p:grpSpPr>
            <a:xfrm>
              <a:off x="2035440" y="5144040"/>
              <a:ext cx="1062000" cy="1122120"/>
              <a:chOff x="2035440" y="5144040"/>
              <a:chExt cx="1062000" cy="1122120"/>
            </a:xfrm>
          </p:grpSpPr>
          <p:sp>
            <p:nvSpPr>
              <p:cNvPr id="763" name="Freeform 87"/>
              <p:cNvSpPr/>
              <p:nvPr/>
            </p:nvSpPr>
            <p:spPr>
              <a:xfrm>
                <a:off x="2130840" y="5232240"/>
                <a:ext cx="180000" cy="179640"/>
              </a:xfrm>
              <a:custGeom>
                <a:avLst/>
                <a:gdLst/>
                <a:ahLst/>
                <a:cxnLst/>
                <a:rect l="l" t="t" r="r" b="b"/>
                <a:pathLst>
                  <a:path w="196" h="204">
                    <a:moveTo>
                      <a:pt x="196" y="0"/>
                    </a:moveTo>
                    <a:cubicBezTo>
                      <a:pt x="193" y="59"/>
                      <a:pt x="191" y="119"/>
                      <a:pt x="166" y="151"/>
                    </a:cubicBezTo>
                    <a:cubicBezTo>
                      <a:pt x="140" y="182"/>
                      <a:pt x="72" y="180"/>
                      <a:pt x="45" y="189"/>
                    </a:cubicBezTo>
                    <a:cubicBezTo>
                      <a:pt x="17" y="197"/>
                      <a:pt x="8" y="200"/>
                      <a:pt x="0" y="204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64" name="Freeform 88"/>
              <p:cNvSpPr/>
              <p:nvPr/>
            </p:nvSpPr>
            <p:spPr>
              <a:xfrm>
                <a:off x="2035440" y="5488200"/>
                <a:ext cx="233640" cy="626760"/>
              </a:xfrm>
              <a:custGeom>
                <a:avLst/>
                <a:gdLst/>
                <a:ahLst/>
                <a:cxnLst/>
                <a:rect l="l" t="t" r="r" b="b"/>
                <a:pathLst>
                  <a:path w="254" h="702">
                    <a:moveTo>
                      <a:pt x="27" y="0"/>
                    </a:moveTo>
                    <a:cubicBezTo>
                      <a:pt x="47" y="45"/>
                      <a:pt x="68" y="90"/>
                      <a:pt x="72" y="128"/>
                    </a:cubicBezTo>
                    <a:cubicBezTo>
                      <a:pt x="75" y="165"/>
                      <a:pt x="61" y="195"/>
                      <a:pt x="50" y="226"/>
                    </a:cubicBezTo>
                    <a:cubicBezTo>
                      <a:pt x="38" y="256"/>
                      <a:pt x="9" y="271"/>
                      <a:pt x="5" y="309"/>
                    </a:cubicBezTo>
                    <a:cubicBezTo>
                      <a:pt x="0" y="346"/>
                      <a:pt x="3" y="421"/>
                      <a:pt x="20" y="453"/>
                    </a:cubicBezTo>
                    <a:cubicBezTo>
                      <a:pt x="36" y="484"/>
                      <a:pt x="80" y="474"/>
                      <a:pt x="103" y="498"/>
                    </a:cubicBezTo>
                    <a:cubicBezTo>
                      <a:pt x="125" y="521"/>
                      <a:pt x="137" y="569"/>
                      <a:pt x="155" y="596"/>
                    </a:cubicBezTo>
                    <a:cubicBezTo>
                      <a:pt x="172" y="622"/>
                      <a:pt x="191" y="639"/>
                      <a:pt x="208" y="657"/>
                    </a:cubicBezTo>
                    <a:cubicBezTo>
                      <a:pt x="224" y="674"/>
                      <a:pt x="249" y="695"/>
                      <a:pt x="254" y="702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65" name="Freeform 89"/>
              <p:cNvSpPr/>
              <p:nvPr/>
            </p:nvSpPr>
            <p:spPr>
              <a:xfrm>
                <a:off x="2395440" y="5926680"/>
                <a:ext cx="481680" cy="339480"/>
              </a:xfrm>
              <a:custGeom>
                <a:avLst/>
                <a:gdLst/>
                <a:ahLst/>
                <a:cxnLst/>
                <a:rect l="l" t="t" r="r" b="b"/>
                <a:pathLst>
                  <a:path w="521" h="378">
                    <a:moveTo>
                      <a:pt x="0" y="294"/>
                    </a:moveTo>
                    <a:cubicBezTo>
                      <a:pt x="37" y="321"/>
                      <a:pt x="74" y="348"/>
                      <a:pt x="121" y="362"/>
                    </a:cubicBezTo>
                    <a:cubicBezTo>
                      <a:pt x="167" y="375"/>
                      <a:pt x="241" y="378"/>
                      <a:pt x="280" y="377"/>
                    </a:cubicBezTo>
                    <a:cubicBezTo>
                      <a:pt x="319" y="375"/>
                      <a:pt x="328" y="370"/>
                      <a:pt x="355" y="354"/>
                    </a:cubicBezTo>
                    <a:cubicBezTo>
                      <a:pt x="381" y="337"/>
                      <a:pt x="410" y="305"/>
                      <a:pt x="438" y="279"/>
                    </a:cubicBezTo>
                    <a:cubicBezTo>
                      <a:pt x="465" y="252"/>
                      <a:pt x="521" y="227"/>
                      <a:pt x="521" y="196"/>
                    </a:cubicBezTo>
                    <a:cubicBezTo>
                      <a:pt x="521" y="164"/>
                      <a:pt x="450" y="122"/>
                      <a:pt x="438" y="90"/>
                    </a:cubicBezTo>
                    <a:cubicBezTo>
                      <a:pt x="425" y="57"/>
                      <a:pt x="439" y="18"/>
                      <a:pt x="446" y="0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66" name="Freeform 90"/>
              <p:cNvSpPr/>
              <p:nvPr/>
            </p:nvSpPr>
            <p:spPr>
              <a:xfrm>
                <a:off x="2934000" y="5407200"/>
                <a:ext cx="163440" cy="444600"/>
              </a:xfrm>
              <a:custGeom>
                <a:avLst/>
                <a:gdLst/>
                <a:ahLst/>
                <a:cxnLst/>
                <a:rect l="l" t="t" r="r" b="b"/>
                <a:pathLst>
                  <a:path w="176" h="499">
                    <a:moveTo>
                      <a:pt x="0" y="499"/>
                    </a:moveTo>
                    <a:cubicBezTo>
                      <a:pt x="69" y="407"/>
                      <a:pt x="139" y="316"/>
                      <a:pt x="158" y="257"/>
                    </a:cubicBezTo>
                    <a:cubicBezTo>
                      <a:pt x="176" y="197"/>
                      <a:pt x="121" y="186"/>
                      <a:pt x="113" y="144"/>
                    </a:cubicBezTo>
                    <a:cubicBezTo>
                      <a:pt x="104" y="101"/>
                      <a:pt x="104" y="50"/>
                      <a:pt x="105" y="0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67" name="Freeform 91"/>
              <p:cNvSpPr/>
              <p:nvPr/>
            </p:nvSpPr>
            <p:spPr>
              <a:xfrm>
                <a:off x="2683080" y="5144040"/>
                <a:ext cx="304920" cy="145800"/>
              </a:xfrm>
              <a:custGeom>
                <a:avLst/>
                <a:gdLst/>
                <a:ahLst/>
                <a:cxnLst/>
                <a:rect l="l" t="t" r="r" b="b"/>
                <a:pathLst>
                  <a:path w="332" h="165">
                    <a:moveTo>
                      <a:pt x="332" y="165"/>
                    </a:moveTo>
                    <a:cubicBezTo>
                      <a:pt x="280" y="117"/>
                      <a:pt x="228" y="70"/>
                      <a:pt x="181" y="44"/>
                    </a:cubicBezTo>
                    <a:cubicBezTo>
                      <a:pt x="133" y="17"/>
                      <a:pt x="75" y="13"/>
                      <a:pt x="45" y="7"/>
                    </a:cubicBezTo>
                    <a:cubicBezTo>
                      <a:pt x="14" y="0"/>
                      <a:pt x="7" y="3"/>
                      <a:pt x="0" y="7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  <p:sp>
            <p:nvSpPr>
              <p:cNvPr id="768" name="Freeform 92"/>
              <p:cNvSpPr/>
              <p:nvPr/>
            </p:nvSpPr>
            <p:spPr>
              <a:xfrm>
                <a:off x="2360160" y="5150160"/>
                <a:ext cx="222480" cy="2520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30">
                    <a:moveTo>
                      <a:pt x="241" y="0"/>
                    </a:moveTo>
                    <a:cubicBezTo>
                      <a:pt x="185" y="1"/>
                      <a:pt x="130" y="2"/>
                      <a:pt x="90" y="7"/>
                    </a:cubicBezTo>
                    <a:cubicBezTo>
                      <a:pt x="49" y="12"/>
                      <a:pt x="16" y="25"/>
                      <a:pt x="0" y="30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769" name="Text Box 93"/>
            <p:cNvSpPr/>
            <p:nvPr/>
          </p:nvSpPr>
          <p:spPr>
            <a:xfrm>
              <a:off x="980280" y="5423760"/>
              <a:ext cx="753120" cy="39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fr-FR" sz="2000" b="0" strike="noStrike" spc="-1">
                  <a:solidFill>
                    <a:srgbClr val="FFCC00"/>
                  </a:solidFill>
                  <a:latin typeface="Arial"/>
                  <a:ea typeface="Arial"/>
                </a:rPr>
                <a:t>Lysis</a:t>
              </a:r>
              <a:endParaRPr lang="pl-PL" sz="2000" b="0" strike="noStrike" spc="-1">
                <a:latin typeface="Arial"/>
              </a:endParaRPr>
            </a:p>
          </p:txBody>
        </p:sp>
        <p:sp>
          <p:nvSpPr>
            <p:cNvPr id="770" name="Freeform 94"/>
            <p:cNvSpPr/>
            <p:nvPr/>
          </p:nvSpPr>
          <p:spPr>
            <a:xfrm>
              <a:off x="2229480" y="5533560"/>
              <a:ext cx="595440" cy="520200"/>
            </a:xfrm>
            <a:custGeom>
              <a:avLst/>
              <a:gdLst/>
              <a:ahLst/>
              <a:cxnLst/>
              <a:rect l="l" t="t" r="r" b="b"/>
              <a:pathLst>
                <a:path w="645" h="584">
                  <a:moveTo>
                    <a:pt x="187" y="54"/>
                  </a:moveTo>
                  <a:cubicBezTo>
                    <a:pt x="151" y="80"/>
                    <a:pt x="49" y="128"/>
                    <a:pt x="36" y="168"/>
                  </a:cubicBezTo>
                  <a:cubicBezTo>
                    <a:pt x="22" y="207"/>
                    <a:pt x="107" y="245"/>
                    <a:pt x="104" y="288"/>
                  </a:cubicBezTo>
                  <a:cubicBezTo>
                    <a:pt x="100" y="330"/>
                    <a:pt x="25" y="386"/>
                    <a:pt x="13" y="424"/>
                  </a:cubicBezTo>
                  <a:cubicBezTo>
                    <a:pt x="0" y="461"/>
                    <a:pt x="14" y="493"/>
                    <a:pt x="28" y="515"/>
                  </a:cubicBezTo>
                  <a:cubicBezTo>
                    <a:pt x="41" y="536"/>
                    <a:pt x="70" y="541"/>
                    <a:pt x="96" y="553"/>
                  </a:cubicBezTo>
                  <a:cubicBezTo>
                    <a:pt x="121" y="564"/>
                    <a:pt x="141" y="581"/>
                    <a:pt x="179" y="583"/>
                  </a:cubicBezTo>
                  <a:cubicBezTo>
                    <a:pt x="216" y="584"/>
                    <a:pt x="276" y="562"/>
                    <a:pt x="323" y="560"/>
                  </a:cubicBezTo>
                  <a:cubicBezTo>
                    <a:pt x="369" y="557"/>
                    <a:pt x="428" y="580"/>
                    <a:pt x="459" y="568"/>
                  </a:cubicBezTo>
                  <a:cubicBezTo>
                    <a:pt x="489" y="555"/>
                    <a:pt x="496" y="517"/>
                    <a:pt x="504" y="485"/>
                  </a:cubicBezTo>
                  <a:cubicBezTo>
                    <a:pt x="511" y="452"/>
                    <a:pt x="483" y="404"/>
                    <a:pt x="504" y="371"/>
                  </a:cubicBezTo>
                  <a:cubicBezTo>
                    <a:pt x="524" y="337"/>
                    <a:pt x="604" y="313"/>
                    <a:pt x="625" y="281"/>
                  </a:cubicBezTo>
                  <a:cubicBezTo>
                    <a:pt x="645" y="248"/>
                    <a:pt x="644" y="205"/>
                    <a:pt x="625" y="175"/>
                  </a:cubicBezTo>
                  <a:cubicBezTo>
                    <a:pt x="606" y="144"/>
                    <a:pt x="547" y="112"/>
                    <a:pt x="511" y="100"/>
                  </a:cubicBezTo>
                  <a:cubicBezTo>
                    <a:pt x="474" y="87"/>
                    <a:pt x="432" y="106"/>
                    <a:pt x="406" y="100"/>
                  </a:cubicBezTo>
                  <a:cubicBezTo>
                    <a:pt x="379" y="93"/>
                    <a:pt x="368" y="77"/>
                    <a:pt x="353" y="62"/>
                  </a:cubicBezTo>
                  <a:cubicBezTo>
                    <a:pt x="337" y="46"/>
                    <a:pt x="332" y="17"/>
                    <a:pt x="315" y="9"/>
                  </a:cubicBezTo>
                  <a:cubicBezTo>
                    <a:pt x="297" y="0"/>
                    <a:pt x="264" y="5"/>
                    <a:pt x="247" y="9"/>
                  </a:cubicBezTo>
                  <a:cubicBezTo>
                    <a:pt x="229" y="12"/>
                    <a:pt x="222" y="27"/>
                    <a:pt x="187" y="54"/>
                  </a:cubicBezTo>
                  <a:close/>
                </a:path>
              </a:pathLst>
            </a:custGeom>
            <a:pattFill prst="wdUpDiag">
              <a:fgClr>
                <a:srgbClr val="ECD0FC"/>
              </a:fgClr>
              <a:bgClr>
                <a:srgbClr val="FFFFFF"/>
              </a:bgClr>
            </a:pattFill>
            <a:ln w="9525">
              <a:solidFill>
                <a:srgbClr val="ECD0FC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71" name="Text Box 95"/>
            <p:cNvSpPr/>
            <p:nvPr/>
          </p:nvSpPr>
          <p:spPr>
            <a:xfrm>
              <a:off x="1900800" y="4422960"/>
              <a:ext cx="1558800" cy="51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878700"/>
                  </a:solidFill>
                  <a:latin typeface="Arial"/>
                  <a:ea typeface="Arial"/>
                </a:rPr>
                <a:t>Membrane attack</a:t>
              </a:r>
              <a:endParaRPr lang="pl-PL" sz="1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878700"/>
                  </a:solidFill>
                  <a:latin typeface="Arial"/>
                  <a:ea typeface="Arial"/>
                </a:rPr>
                <a:t>complex</a:t>
              </a:r>
              <a:endParaRPr lang="pl-PL" sz="1400" b="0" strike="noStrike" spc="-1">
                <a:latin typeface="Arial"/>
              </a:endParaRPr>
            </a:p>
          </p:txBody>
        </p:sp>
        <p:sp>
          <p:nvSpPr>
            <p:cNvPr id="772" name="Text Box 96"/>
            <p:cNvSpPr/>
            <p:nvPr/>
          </p:nvSpPr>
          <p:spPr>
            <a:xfrm>
              <a:off x="1442880" y="6476040"/>
              <a:ext cx="143280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1800" b="1" strike="noStrike" spc="-1">
                  <a:solidFill>
                    <a:srgbClr val="000000"/>
                  </a:solidFill>
                  <a:latin typeface="Arial"/>
                  <a:ea typeface="Arial"/>
                </a:rPr>
                <a:t>Koń &gt;królik</a:t>
              </a:r>
              <a:endParaRPr lang="pl-PL" sz="1800" b="0" strike="noStrike" spc="-1">
                <a:latin typeface="Arial"/>
              </a:endParaRPr>
            </a:p>
          </p:txBody>
        </p:sp>
        <p:sp>
          <p:nvSpPr>
            <p:cNvPr id="773" name="Text Box 97"/>
            <p:cNvSpPr/>
            <p:nvPr/>
          </p:nvSpPr>
          <p:spPr>
            <a:xfrm>
              <a:off x="0" y="742680"/>
              <a:ext cx="2492280" cy="759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endParaRPr lang="pl-PL" sz="16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645064"/>
                  </a:solidFill>
                  <a:latin typeface="Arial"/>
                  <a:ea typeface="Arial"/>
                </a:rPr>
                <a:t>Human Complement</a:t>
              </a:r>
              <a:endParaRPr lang="pl-PL" sz="1400" b="0" strike="noStrike" spc="-1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lang="fr-FR" sz="1400" b="0" strike="noStrike" spc="-1">
                  <a:solidFill>
                    <a:srgbClr val="645064"/>
                  </a:solidFill>
                  <a:latin typeface="Arial"/>
                  <a:ea typeface="Arial"/>
                </a:rPr>
                <a:t>(C1q…)</a:t>
              </a:r>
              <a:endParaRPr lang="pl-PL" sz="1400" b="0" strike="noStrike" spc="-1">
                <a:latin typeface="Arial"/>
              </a:endParaRPr>
            </a:p>
          </p:txBody>
        </p:sp>
      </p:grpSp>
      <p:sp>
        <p:nvSpPr>
          <p:cNvPr id="774" name="Text Box 98"/>
          <p:cNvSpPr/>
          <p:nvPr/>
        </p:nvSpPr>
        <p:spPr>
          <a:xfrm>
            <a:off x="8143920" y="6531120"/>
            <a:ext cx="1496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  <a:ea typeface="Arial"/>
              </a:rPr>
              <a:t>Królik &gt; koń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775" name="Freeform 99"/>
          <p:cNvSpPr/>
          <p:nvPr/>
        </p:nvSpPr>
        <p:spPr>
          <a:xfrm flipH="1">
            <a:off x="8579160" y="3800520"/>
            <a:ext cx="1565280" cy="1089000"/>
          </a:xfrm>
          <a:custGeom>
            <a:avLst/>
            <a:gdLst/>
            <a:ahLst/>
            <a:cxnLst/>
            <a:rect l="l" t="t" r="r" b="b"/>
            <a:pathLst>
              <a:path w="950" h="687">
                <a:moveTo>
                  <a:pt x="9" y="296"/>
                </a:moveTo>
                <a:cubicBezTo>
                  <a:pt x="12" y="244"/>
                  <a:pt x="1" y="77"/>
                  <a:pt x="70" y="26"/>
                </a:cubicBezTo>
                <a:cubicBezTo>
                  <a:pt x="84" y="16"/>
                  <a:pt x="129" y="5"/>
                  <a:pt x="148" y="0"/>
                </a:cubicBezTo>
                <a:cubicBezTo>
                  <a:pt x="211" y="13"/>
                  <a:pt x="264" y="24"/>
                  <a:pt x="322" y="52"/>
                </a:cubicBezTo>
                <a:cubicBezTo>
                  <a:pt x="383" y="113"/>
                  <a:pt x="382" y="208"/>
                  <a:pt x="444" y="270"/>
                </a:cubicBezTo>
                <a:cubicBezTo>
                  <a:pt x="467" y="293"/>
                  <a:pt x="502" y="295"/>
                  <a:pt x="531" y="305"/>
                </a:cubicBezTo>
                <a:cubicBezTo>
                  <a:pt x="638" y="294"/>
                  <a:pt x="745" y="286"/>
                  <a:pt x="853" y="279"/>
                </a:cubicBezTo>
                <a:cubicBezTo>
                  <a:pt x="940" y="291"/>
                  <a:pt x="907" y="278"/>
                  <a:pt x="931" y="348"/>
                </a:cubicBezTo>
                <a:cubicBezTo>
                  <a:pt x="936" y="387"/>
                  <a:pt x="950" y="456"/>
                  <a:pt x="931" y="496"/>
                </a:cubicBezTo>
                <a:cubicBezTo>
                  <a:pt x="916" y="528"/>
                  <a:pt x="845" y="582"/>
                  <a:pt x="809" y="600"/>
                </a:cubicBezTo>
                <a:cubicBezTo>
                  <a:pt x="782" y="627"/>
                  <a:pt x="759" y="641"/>
                  <a:pt x="722" y="652"/>
                </a:cubicBezTo>
                <a:cubicBezTo>
                  <a:pt x="696" y="670"/>
                  <a:pt x="674" y="678"/>
                  <a:pt x="644" y="687"/>
                </a:cubicBezTo>
                <a:cubicBezTo>
                  <a:pt x="486" y="681"/>
                  <a:pt x="320" y="682"/>
                  <a:pt x="183" y="592"/>
                </a:cubicBezTo>
                <a:cubicBezTo>
                  <a:pt x="141" y="525"/>
                  <a:pt x="80" y="472"/>
                  <a:pt x="44" y="400"/>
                </a:cubicBezTo>
                <a:cubicBezTo>
                  <a:pt x="26" y="364"/>
                  <a:pt x="0" y="321"/>
                  <a:pt x="0" y="279"/>
                </a:cubicBezTo>
                <a:cubicBezTo>
                  <a:pt x="0" y="273"/>
                  <a:pt x="6" y="290"/>
                  <a:pt x="9" y="296"/>
                </a:cubicBezTo>
                <a:close/>
              </a:path>
            </a:pathLst>
          </a:custGeom>
          <a:solidFill>
            <a:srgbClr val="ECD0FC"/>
          </a:solidFill>
          <a:ln w="9525">
            <a:solidFill>
              <a:srgbClr val="ECD0F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76" name="Oval 100"/>
          <p:cNvSpPr/>
          <p:nvPr/>
        </p:nvSpPr>
        <p:spPr>
          <a:xfrm>
            <a:off x="9139320" y="4335480"/>
            <a:ext cx="501840" cy="493920"/>
          </a:xfrm>
          <a:prstGeom prst="ellipse">
            <a:avLst/>
          </a:prstGeom>
          <a:pattFill prst="openDmnd">
            <a:fgClr>
              <a:srgbClr val="666699"/>
            </a:fgClr>
            <a:bgClr>
              <a:srgbClr val="FFFFFF"/>
            </a:bgClr>
          </a:pattFill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Macrophage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777" name="Rectangle 101"/>
          <p:cNvSpPr/>
          <p:nvPr/>
        </p:nvSpPr>
        <p:spPr>
          <a:xfrm>
            <a:off x="8758080" y="4092480"/>
            <a:ext cx="46080" cy="1368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78" name="Rectangle 102"/>
          <p:cNvSpPr/>
          <p:nvPr/>
        </p:nvSpPr>
        <p:spPr>
          <a:xfrm>
            <a:off x="8867880" y="4097160"/>
            <a:ext cx="46080" cy="136800"/>
          </a:xfrm>
          <a:prstGeom prst="rect">
            <a:avLst/>
          </a:prstGeom>
          <a:solidFill>
            <a:srgbClr val="CCFF99"/>
          </a:solidFill>
          <a:ln w="9525">
            <a:solidFill>
              <a:srgbClr val="CCFF9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79" name="Text Box 103"/>
          <p:cNvSpPr/>
          <p:nvPr/>
        </p:nvSpPr>
        <p:spPr>
          <a:xfrm>
            <a:off x="7775640" y="3778200"/>
            <a:ext cx="782640" cy="139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FFFF00"/>
                </a:solidFill>
                <a:latin typeface="Arial"/>
                <a:ea typeface="Arial"/>
              </a:rPr>
              <a:t>CD14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CCFF99"/>
                </a:solidFill>
                <a:latin typeface="Arial"/>
                <a:ea typeface="Arial"/>
              </a:rPr>
              <a:t>CD36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FF6600"/>
                </a:solidFill>
                <a:latin typeface="Symbol"/>
                <a:ea typeface="Arial"/>
              </a:rPr>
              <a:t>a</a:t>
            </a:r>
            <a:r>
              <a:rPr lang="fr-FR" sz="1400" b="0" strike="noStrike" spc="-1" baseline="-25000">
                <a:solidFill>
                  <a:srgbClr val="FF6600"/>
                </a:solidFill>
                <a:latin typeface="Arial"/>
                <a:ea typeface="Arial"/>
              </a:rPr>
              <a:t>v</a:t>
            </a:r>
            <a:r>
              <a:rPr lang="fr-FR" sz="1400" b="0" strike="noStrike" spc="-1">
                <a:solidFill>
                  <a:srgbClr val="FF6600"/>
                </a:solidFill>
                <a:latin typeface="Symbol"/>
                <a:ea typeface="Arial"/>
              </a:rPr>
              <a:t>b</a:t>
            </a:r>
            <a:r>
              <a:rPr lang="fr-FR" sz="1400" b="0" strike="noStrike" spc="-1">
                <a:solidFill>
                  <a:srgbClr val="FF6600"/>
                </a:solidFill>
                <a:latin typeface="Arial"/>
                <a:ea typeface="Arial"/>
              </a:rPr>
              <a:t>3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FFFF"/>
                </a:solidFill>
                <a:latin typeface="Arial"/>
                <a:ea typeface="Arial"/>
              </a:rPr>
              <a:t>PS-R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89FF89"/>
                </a:solidFill>
                <a:latin typeface="Arial"/>
                <a:ea typeface="Arial"/>
              </a:rPr>
              <a:t>ABC-1</a:t>
            </a:r>
            <a:endParaRPr lang="pl-PL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FFFF00"/>
                </a:solidFill>
                <a:latin typeface="Arial"/>
                <a:ea typeface="Arial"/>
              </a:rPr>
              <a:t>...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780" name="Text Box 104"/>
          <p:cNvSpPr/>
          <p:nvPr/>
        </p:nvSpPr>
        <p:spPr>
          <a:xfrm>
            <a:off x="8810640" y="5065560"/>
            <a:ext cx="12985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Arial"/>
              </a:rPr>
              <a:t>Apoptosis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781" name="AutoShape 105"/>
          <p:cNvSpPr/>
          <p:nvPr/>
        </p:nvSpPr>
        <p:spPr>
          <a:xfrm rot="5400000">
            <a:off x="8753040" y="5678280"/>
            <a:ext cx="392400" cy="150840"/>
          </a:xfrm>
          <a:prstGeom prst="notchedRightArrow">
            <a:avLst>
              <a:gd name="adj1" fmla="val 50000"/>
              <a:gd name="adj2" fmla="val 64583"/>
            </a:avLst>
          </a:prstGeom>
          <a:noFill/>
          <a:ln w="1905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82" name="Text Box 106"/>
          <p:cNvSpPr/>
          <p:nvPr/>
        </p:nvSpPr>
        <p:spPr>
          <a:xfrm>
            <a:off x="8108640" y="6073920"/>
            <a:ext cx="1695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FFCC00"/>
                </a:solidFill>
                <a:latin typeface="Arial"/>
                <a:ea typeface="Arial"/>
              </a:rPr>
              <a:t>Phagocytosis</a:t>
            </a:r>
            <a:endParaRPr lang="pl-PL" sz="2000" b="0" strike="noStrike" spc="-1">
              <a:latin typeface="Arial"/>
            </a:endParaRPr>
          </a:p>
        </p:txBody>
      </p:sp>
      <p:grpSp>
        <p:nvGrpSpPr>
          <p:cNvPr id="783" name="Group 107"/>
          <p:cNvGrpSpPr/>
          <p:nvPr/>
        </p:nvGrpSpPr>
        <p:grpSpPr>
          <a:xfrm>
            <a:off x="7388640" y="2168640"/>
            <a:ext cx="237240" cy="249120"/>
            <a:chOff x="7388640" y="2168640"/>
            <a:chExt cx="237240" cy="249120"/>
          </a:xfrm>
        </p:grpSpPr>
        <p:sp>
          <p:nvSpPr>
            <p:cNvPr id="784" name="Oval 108"/>
            <p:cNvSpPr/>
            <p:nvPr/>
          </p:nvSpPr>
          <p:spPr>
            <a:xfrm rot="11765400">
              <a:off x="7501680" y="2177280"/>
              <a:ext cx="7920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5" name="Line 109"/>
            <p:cNvSpPr/>
            <p:nvPr/>
          </p:nvSpPr>
          <p:spPr>
            <a:xfrm flipH="1" flipV="1">
              <a:off x="7559280" y="2293200"/>
              <a:ext cx="64080" cy="745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6" name="Line 110"/>
            <p:cNvSpPr/>
            <p:nvPr/>
          </p:nvSpPr>
          <p:spPr>
            <a:xfrm>
              <a:off x="7542720" y="2299320"/>
              <a:ext cx="1440" cy="10944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7" name="Oval 111"/>
            <p:cNvSpPr/>
            <p:nvPr/>
          </p:nvSpPr>
          <p:spPr>
            <a:xfrm rot="15114000">
              <a:off x="7568640" y="2349000"/>
              <a:ext cx="2376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8" name="Line 112"/>
            <p:cNvSpPr/>
            <p:nvPr/>
          </p:nvSpPr>
          <p:spPr>
            <a:xfrm flipV="1">
              <a:off x="7408800" y="2270880"/>
              <a:ext cx="94680" cy="309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9" name="Line 113"/>
            <p:cNvSpPr/>
            <p:nvPr/>
          </p:nvSpPr>
          <p:spPr>
            <a:xfrm flipH="1">
              <a:off x="7455240" y="2298600"/>
              <a:ext cx="59400" cy="921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0" name="Oval 114"/>
            <p:cNvSpPr/>
            <p:nvPr/>
          </p:nvSpPr>
          <p:spPr>
            <a:xfrm rot="8416200" flipH="1">
              <a:off x="7413120" y="2304720"/>
              <a:ext cx="2592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791" name="Oval 115"/>
          <p:cNvSpPr/>
          <p:nvPr/>
        </p:nvSpPr>
        <p:spPr>
          <a:xfrm rot="5400000">
            <a:off x="6744960" y="2386080"/>
            <a:ext cx="965520" cy="790560"/>
          </a:xfrm>
          <a:prstGeom prst="ellipse">
            <a:avLst/>
          </a:prstGeom>
          <a:solidFill>
            <a:srgbClr val="CCECFF"/>
          </a:solidFill>
          <a:ln w="9525">
            <a:solidFill>
              <a:srgbClr val="CCEC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92" name="Oval 116"/>
          <p:cNvSpPr/>
          <p:nvPr/>
        </p:nvSpPr>
        <p:spPr>
          <a:xfrm>
            <a:off x="6934320" y="2513160"/>
            <a:ext cx="573120" cy="687600"/>
          </a:xfrm>
          <a:prstGeom prst="ellipse">
            <a:avLst/>
          </a:prstGeom>
          <a:pattFill prst="openDmnd">
            <a:fgClr>
              <a:srgbClr val="666699"/>
            </a:fgClr>
            <a:bgClr>
              <a:srgbClr val="FFFFFF"/>
            </a:bgClr>
          </a:pattFill>
          <a:ln w="9525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Arial"/>
              </a:rPr>
              <a:t>T Cell</a:t>
            </a:r>
            <a:endParaRPr lang="pl-PL" sz="1400" b="0" strike="noStrike" spc="-1">
              <a:latin typeface="Arial"/>
            </a:endParaRPr>
          </a:p>
        </p:txBody>
      </p:sp>
      <p:grpSp>
        <p:nvGrpSpPr>
          <p:cNvPr id="793" name="Group 117"/>
          <p:cNvGrpSpPr/>
          <p:nvPr/>
        </p:nvGrpSpPr>
        <p:grpSpPr>
          <a:xfrm>
            <a:off x="7569720" y="2520000"/>
            <a:ext cx="247320" cy="244440"/>
            <a:chOff x="7569720" y="2520000"/>
            <a:chExt cx="247320" cy="244440"/>
          </a:xfrm>
        </p:grpSpPr>
        <p:sp>
          <p:nvSpPr>
            <p:cNvPr id="794" name="Oval 118"/>
            <p:cNvSpPr/>
            <p:nvPr/>
          </p:nvSpPr>
          <p:spPr>
            <a:xfrm rot="13378800">
              <a:off x="7705440" y="2531160"/>
              <a:ext cx="8136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5" name="Line 119"/>
            <p:cNvSpPr/>
            <p:nvPr/>
          </p:nvSpPr>
          <p:spPr>
            <a:xfrm flipH="1" flipV="1">
              <a:off x="7734960" y="2647080"/>
              <a:ext cx="24840" cy="9684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6" name="Line 120"/>
            <p:cNvSpPr/>
            <p:nvPr/>
          </p:nvSpPr>
          <p:spPr>
            <a:xfrm flipH="1">
              <a:off x="7666920" y="2645280"/>
              <a:ext cx="49320" cy="993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7" name="Oval 121"/>
            <p:cNvSpPr/>
            <p:nvPr/>
          </p:nvSpPr>
          <p:spPr>
            <a:xfrm rot="16728000">
              <a:off x="7702560" y="2702160"/>
              <a:ext cx="2376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8" name="Line 122"/>
            <p:cNvSpPr/>
            <p:nvPr/>
          </p:nvSpPr>
          <p:spPr>
            <a:xfrm>
              <a:off x="7589520" y="2584800"/>
              <a:ext cx="99720" cy="165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99" name="Line 123"/>
            <p:cNvSpPr/>
            <p:nvPr/>
          </p:nvSpPr>
          <p:spPr>
            <a:xfrm flipH="1">
              <a:off x="7596360" y="2628720"/>
              <a:ext cx="95760" cy="5400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0" name="Oval 124"/>
            <p:cNvSpPr/>
            <p:nvPr/>
          </p:nvSpPr>
          <p:spPr>
            <a:xfrm rot="10030200" flipH="1">
              <a:off x="7578720" y="2592720"/>
              <a:ext cx="2592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grpSp>
        <p:nvGrpSpPr>
          <p:cNvPr id="801" name="Group 125"/>
          <p:cNvGrpSpPr/>
          <p:nvPr/>
        </p:nvGrpSpPr>
        <p:grpSpPr>
          <a:xfrm>
            <a:off x="6953400" y="2098080"/>
            <a:ext cx="232920" cy="252720"/>
            <a:chOff x="6953400" y="2098080"/>
            <a:chExt cx="232920" cy="252720"/>
          </a:xfrm>
        </p:grpSpPr>
        <p:sp>
          <p:nvSpPr>
            <p:cNvPr id="802" name="Oval 126"/>
            <p:cNvSpPr/>
            <p:nvPr/>
          </p:nvSpPr>
          <p:spPr>
            <a:xfrm rot="9669600">
              <a:off x="6990480" y="2107440"/>
              <a:ext cx="7956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3" name="Line 127"/>
            <p:cNvSpPr/>
            <p:nvPr/>
          </p:nvSpPr>
          <p:spPr>
            <a:xfrm flipH="1" flipV="1">
              <a:off x="7072200" y="2208600"/>
              <a:ext cx="96840" cy="237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4" name="Line 128"/>
            <p:cNvSpPr/>
            <p:nvPr/>
          </p:nvSpPr>
          <p:spPr>
            <a:xfrm>
              <a:off x="7063920" y="2221920"/>
              <a:ext cx="64080" cy="8928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5" name="Oval 129"/>
            <p:cNvSpPr/>
            <p:nvPr/>
          </p:nvSpPr>
          <p:spPr>
            <a:xfrm rot="13018800">
              <a:off x="7139160" y="2224800"/>
              <a:ext cx="22320" cy="892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6" name="Line 130"/>
            <p:cNvSpPr/>
            <p:nvPr/>
          </p:nvSpPr>
          <p:spPr>
            <a:xfrm flipV="1">
              <a:off x="6953400" y="2224080"/>
              <a:ext cx="61200" cy="813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7" name="Line 131"/>
            <p:cNvSpPr/>
            <p:nvPr/>
          </p:nvSpPr>
          <p:spPr>
            <a:xfrm>
              <a:off x="7041600" y="2233800"/>
              <a:ext cx="720" cy="1105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08" name="Oval 132"/>
            <p:cNvSpPr/>
            <p:nvPr/>
          </p:nvSpPr>
          <p:spPr>
            <a:xfrm rot="6321000" flipH="1">
              <a:off x="6987600" y="2282040"/>
              <a:ext cx="27000" cy="8784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grpSp>
        <p:nvGrpSpPr>
          <p:cNvPr id="809" name="Group 133"/>
          <p:cNvGrpSpPr/>
          <p:nvPr/>
        </p:nvGrpSpPr>
        <p:grpSpPr>
          <a:xfrm>
            <a:off x="6641280" y="2440080"/>
            <a:ext cx="244440" cy="246600"/>
            <a:chOff x="6641280" y="2440080"/>
            <a:chExt cx="244440" cy="246600"/>
          </a:xfrm>
        </p:grpSpPr>
        <p:sp>
          <p:nvSpPr>
            <p:cNvPr id="810" name="Oval 134"/>
            <p:cNvSpPr/>
            <p:nvPr/>
          </p:nvSpPr>
          <p:spPr>
            <a:xfrm rot="8131200">
              <a:off x="6672240" y="2449800"/>
              <a:ext cx="77760" cy="1206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1" name="Line 135"/>
            <p:cNvSpPr/>
            <p:nvPr/>
          </p:nvSpPr>
          <p:spPr>
            <a:xfrm flipH="1">
              <a:off x="6763680" y="2505960"/>
              <a:ext cx="97920" cy="205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2" name="Line 136"/>
            <p:cNvSpPr/>
            <p:nvPr/>
          </p:nvSpPr>
          <p:spPr>
            <a:xfrm>
              <a:off x="6763680" y="2546640"/>
              <a:ext cx="96120" cy="5256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3" name="Oval 137"/>
            <p:cNvSpPr/>
            <p:nvPr/>
          </p:nvSpPr>
          <p:spPr>
            <a:xfrm rot="11479800">
              <a:off x="6853320" y="2506680"/>
              <a:ext cx="23760" cy="892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4" name="Line 138"/>
            <p:cNvSpPr/>
            <p:nvPr/>
          </p:nvSpPr>
          <p:spPr>
            <a:xfrm flipV="1">
              <a:off x="6700680" y="2566080"/>
              <a:ext cx="19800" cy="9972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5" name="Line 139"/>
            <p:cNvSpPr/>
            <p:nvPr/>
          </p:nvSpPr>
          <p:spPr>
            <a:xfrm>
              <a:off x="6747120" y="2566800"/>
              <a:ext cx="49680" cy="100440"/>
            </a:xfrm>
            <a:prstGeom prst="line">
              <a:avLst/>
            </a:prstGeom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16" name="Oval 140"/>
            <p:cNvSpPr/>
            <p:nvPr/>
          </p:nvSpPr>
          <p:spPr>
            <a:xfrm rot="4782000" flipH="1">
              <a:off x="6732720" y="2621880"/>
              <a:ext cx="25920" cy="874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BBE0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817" name="Freeform 141"/>
          <p:cNvSpPr/>
          <p:nvPr/>
        </p:nvSpPr>
        <p:spPr>
          <a:xfrm>
            <a:off x="8580600" y="2927520"/>
            <a:ext cx="909720" cy="790560"/>
          </a:xfrm>
          <a:custGeom>
            <a:avLst/>
            <a:gdLst/>
            <a:ahLst/>
            <a:cxnLst/>
            <a:rect l="l" t="t" r="r" b="b"/>
            <a:pathLst>
              <a:path w="2519" h="2103">
                <a:moveTo>
                  <a:pt x="592" y="96"/>
                </a:moveTo>
                <a:cubicBezTo>
                  <a:pt x="688" y="96"/>
                  <a:pt x="592" y="200"/>
                  <a:pt x="832" y="192"/>
                </a:cubicBezTo>
                <a:cubicBezTo>
                  <a:pt x="1072" y="184"/>
                  <a:pt x="1808" y="0"/>
                  <a:pt x="2032" y="48"/>
                </a:cubicBezTo>
                <a:cubicBezTo>
                  <a:pt x="2256" y="96"/>
                  <a:pt x="2096" y="304"/>
                  <a:pt x="2176" y="480"/>
                </a:cubicBezTo>
                <a:cubicBezTo>
                  <a:pt x="2255" y="655"/>
                  <a:pt x="2519" y="928"/>
                  <a:pt x="2512" y="1104"/>
                </a:cubicBezTo>
                <a:cubicBezTo>
                  <a:pt x="2504" y="1279"/>
                  <a:pt x="2207" y="1384"/>
                  <a:pt x="2128" y="1536"/>
                </a:cubicBezTo>
                <a:cubicBezTo>
                  <a:pt x="2048" y="1687"/>
                  <a:pt x="2272" y="1935"/>
                  <a:pt x="2032" y="2016"/>
                </a:cubicBezTo>
                <a:cubicBezTo>
                  <a:pt x="1791" y="2096"/>
                  <a:pt x="999" y="2103"/>
                  <a:pt x="688" y="2016"/>
                </a:cubicBezTo>
                <a:cubicBezTo>
                  <a:pt x="376" y="1928"/>
                  <a:pt x="271" y="1703"/>
                  <a:pt x="160" y="1488"/>
                </a:cubicBezTo>
                <a:cubicBezTo>
                  <a:pt x="48" y="1272"/>
                  <a:pt x="0" y="935"/>
                  <a:pt x="16" y="720"/>
                </a:cubicBezTo>
                <a:cubicBezTo>
                  <a:pt x="31" y="504"/>
                  <a:pt x="159" y="296"/>
                  <a:pt x="256" y="192"/>
                </a:cubicBezTo>
                <a:cubicBezTo>
                  <a:pt x="352" y="87"/>
                  <a:pt x="496" y="96"/>
                  <a:pt x="592" y="96"/>
                </a:cubicBezTo>
                <a:close/>
              </a:path>
            </a:pathLst>
          </a:custGeom>
          <a:solidFill>
            <a:srgbClr val="CCFFFF"/>
          </a:solidFill>
          <a:ln w="9525">
            <a:solidFill>
              <a:srgbClr val="CC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18" name="Freeform 142"/>
          <p:cNvSpPr/>
          <p:nvPr/>
        </p:nvSpPr>
        <p:spPr>
          <a:xfrm>
            <a:off x="8742240" y="3052800"/>
            <a:ext cx="230400" cy="108000"/>
          </a:xfrm>
          <a:custGeom>
            <a:avLst/>
            <a:gdLst/>
            <a:ahLst/>
            <a:cxnLst/>
            <a:rect l="l" t="t" r="r" b="b"/>
            <a:pathLst>
              <a:path w="179" h="112">
                <a:moveTo>
                  <a:pt x="69" y="4"/>
                </a:moveTo>
                <a:cubicBezTo>
                  <a:pt x="47" y="7"/>
                  <a:pt x="0" y="18"/>
                  <a:pt x="5" y="36"/>
                </a:cubicBezTo>
                <a:cubicBezTo>
                  <a:pt x="9" y="53"/>
                  <a:pt x="67" y="107"/>
                  <a:pt x="95" y="110"/>
                </a:cubicBezTo>
                <a:cubicBezTo>
                  <a:pt x="123" y="112"/>
                  <a:pt x="166" y="67"/>
                  <a:pt x="173" y="52"/>
                </a:cubicBezTo>
                <a:cubicBezTo>
                  <a:pt x="179" y="36"/>
                  <a:pt x="154" y="24"/>
                  <a:pt x="137" y="16"/>
                </a:cubicBezTo>
                <a:cubicBezTo>
                  <a:pt x="119" y="8"/>
                  <a:pt x="90" y="0"/>
                  <a:pt x="69" y="4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19" name="Freeform 143"/>
          <p:cNvSpPr/>
          <p:nvPr/>
        </p:nvSpPr>
        <p:spPr>
          <a:xfrm>
            <a:off x="9142560" y="3135240"/>
            <a:ext cx="189000" cy="135000"/>
          </a:xfrm>
          <a:custGeom>
            <a:avLst/>
            <a:gdLst/>
            <a:ahLst/>
            <a:cxnLst/>
            <a:rect l="l" t="t" r="r" b="b"/>
            <a:pathLst>
              <a:path w="146" h="137">
                <a:moveTo>
                  <a:pt x="60" y="5"/>
                </a:moveTo>
                <a:cubicBezTo>
                  <a:pt x="48" y="10"/>
                  <a:pt x="0" y="18"/>
                  <a:pt x="2" y="39"/>
                </a:cubicBezTo>
                <a:cubicBezTo>
                  <a:pt x="3" y="59"/>
                  <a:pt x="47" y="116"/>
                  <a:pt x="70" y="127"/>
                </a:cubicBezTo>
                <a:cubicBezTo>
                  <a:pt x="92" y="137"/>
                  <a:pt x="125" y="115"/>
                  <a:pt x="136" y="103"/>
                </a:cubicBezTo>
                <a:cubicBezTo>
                  <a:pt x="146" y="90"/>
                  <a:pt x="146" y="68"/>
                  <a:pt x="136" y="53"/>
                </a:cubicBezTo>
                <a:cubicBezTo>
                  <a:pt x="125" y="37"/>
                  <a:pt x="86" y="16"/>
                  <a:pt x="72" y="9"/>
                </a:cubicBezTo>
                <a:cubicBezTo>
                  <a:pt x="57" y="1"/>
                  <a:pt x="71" y="0"/>
                  <a:pt x="60" y="5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0" name="Freeform 144"/>
          <p:cNvSpPr/>
          <p:nvPr/>
        </p:nvSpPr>
        <p:spPr>
          <a:xfrm>
            <a:off x="9269280" y="3282840"/>
            <a:ext cx="123840" cy="181080"/>
          </a:xfrm>
          <a:custGeom>
            <a:avLst/>
            <a:gdLst/>
            <a:ahLst/>
            <a:cxnLst/>
            <a:rect l="l" t="t" r="r" b="b"/>
            <a:pathLst>
              <a:path w="97" h="184">
                <a:moveTo>
                  <a:pt x="93" y="37"/>
                </a:moveTo>
                <a:cubicBezTo>
                  <a:pt x="88" y="11"/>
                  <a:pt x="61" y="0"/>
                  <a:pt x="47" y="7"/>
                </a:cubicBezTo>
                <a:cubicBezTo>
                  <a:pt x="32" y="13"/>
                  <a:pt x="13" y="50"/>
                  <a:pt x="7" y="77"/>
                </a:cubicBezTo>
                <a:cubicBezTo>
                  <a:pt x="1" y="103"/>
                  <a:pt x="0" y="150"/>
                  <a:pt x="11" y="165"/>
                </a:cubicBezTo>
                <a:cubicBezTo>
                  <a:pt x="21" y="179"/>
                  <a:pt x="58" y="184"/>
                  <a:pt x="73" y="163"/>
                </a:cubicBezTo>
                <a:cubicBezTo>
                  <a:pt x="87" y="141"/>
                  <a:pt x="97" y="63"/>
                  <a:pt x="93" y="37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1" name="Freeform 145"/>
          <p:cNvSpPr/>
          <p:nvPr/>
        </p:nvSpPr>
        <p:spPr>
          <a:xfrm>
            <a:off x="9024840" y="3473280"/>
            <a:ext cx="268560" cy="113040"/>
          </a:xfrm>
          <a:custGeom>
            <a:avLst/>
            <a:gdLst/>
            <a:ahLst/>
            <a:cxnLst/>
            <a:rect l="l" t="t" r="r" b="b"/>
            <a:pathLst>
              <a:path w="207" h="115">
                <a:moveTo>
                  <a:pt x="172" y="15"/>
                </a:moveTo>
                <a:cubicBezTo>
                  <a:pt x="156" y="6"/>
                  <a:pt x="120" y="0"/>
                  <a:pt x="94" y="5"/>
                </a:cubicBezTo>
                <a:cubicBezTo>
                  <a:pt x="67" y="9"/>
                  <a:pt x="27" y="26"/>
                  <a:pt x="14" y="39"/>
                </a:cubicBezTo>
                <a:cubicBezTo>
                  <a:pt x="0" y="51"/>
                  <a:pt x="2" y="68"/>
                  <a:pt x="12" y="81"/>
                </a:cubicBezTo>
                <a:cubicBezTo>
                  <a:pt x="21" y="93"/>
                  <a:pt x="38" y="115"/>
                  <a:pt x="68" y="111"/>
                </a:cubicBezTo>
                <a:cubicBezTo>
                  <a:pt x="97" y="106"/>
                  <a:pt x="172" y="71"/>
                  <a:pt x="190" y="55"/>
                </a:cubicBezTo>
                <a:cubicBezTo>
                  <a:pt x="207" y="38"/>
                  <a:pt x="187" y="23"/>
                  <a:pt x="172" y="15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2" name="Freeform 146"/>
          <p:cNvSpPr/>
          <p:nvPr/>
        </p:nvSpPr>
        <p:spPr>
          <a:xfrm>
            <a:off x="8790120" y="3378240"/>
            <a:ext cx="181080" cy="146160"/>
          </a:xfrm>
          <a:custGeom>
            <a:avLst/>
            <a:gdLst/>
            <a:ahLst/>
            <a:cxnLst/>
            <a:rect l="l" t="t" r="r" b="b"/>
            <a:pathLst>
              <a:path w="141" h="151">
                <a:moveTo>
                  <a:pt x="141" y="75"/>
                </a:moveTo>
                <a:cubicBezTo>
                  <a:pt x="140" y="51"/>
                  <a:pt x="120" y="9"/>
                  <a:pt x="99" y="5"/>
                </a:cubicBezTo>
                <a:cubicBezTo>
                  <a:pt x="77" y="0"/>
                  <a:pt x="21" y="27"/>
                  <a:pt x="11" y="47"/>
                </a:cubicBezTo>
                <a:cubicBezTo>
                  <a:pt x="0" y="66"/>
                  <a:pt x="21" y="106"/>
                  <a:pt x="37" y="123"/>
                </a:cubicBezTo>
                <a:cubicBezTo>
                  <a:pt x="52" y="139"/>
                  <a:pt x="84" y="151"/>
                  <a:pt x="103" y="145"/>
                </a:cubicBezTo>
                <a:cubicBezTo>
                  <a:pt x="121" y="138"/>
                  <a:pt x="141" y="98"/>
                  <a:pt x="141" y="75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3" name="Freeform 147"/>
          <p:cNvSpPr/>
          <p:nvPr/>
        </p:nvSpPr>
        <p:spPr>
          <a:xfrm>
            <a:off x="8651880" y="3174840"/>
            <a:ext cx="169920" cy="216000"/>
          </a:xfrm>
          <a:custGeom>
            <a:avLst/>
            <a:gdLst/>
            <a:ahLst/>
            <a:cxnLst/>
            <a:rect l="l" t="t" r="r" b="b"/>
            <a:pathLst>
              <a:path w="133" h="220">
                <a:moveTo>
                  <a:pt x="91" y="12"/>
                </a:moveTo>
                <a:cubicBezTo>
                  <a:pt x="76" y="0"/>
                  <a:pt x="57" y="1"/>
                  <a:pt x="43" y="18"/>
                </a:cubicBezTo>
                <a:cubicBezTo>
                  <a:pt x="28" y="34"/>
                  <a:pt x="5" y="82"/>
                  <a:pt x="3" y="112"/>
                </a:cubicBezTo>
                <a:cubicBezTo>
                  <a:pt x="0" y="142"/>
                  <a:pt x="10" y="183"/>
                  <a:pt x="29" y="198"/>
                </a:cubicBezTo>
                <a:cubicBezTo>
                  <a:pt x="47" y="212"/>
                  <a:pt x="98" y="220"/>
                  <a:pt x="115" y="202"/>
                </a:cubicBezTo>
                <a:cubicBezTo>
                  <a:pt x="131" y="184"/>
                  <a:pt x="133" y="122"/>
                  <a:pt x="129" y="90"/>
                </a:cubicBezTo>
                <a:cubicBezTo>
                  <a:pt x="124" y="57"/>
                  <a:pt x="105" y="24"/>
                  <a:pt x="91" y="12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4" name="Freeform 148"/>
          <p:cNvSpPr/>
          <p:nvPr/>
        </p:nvSpPr>
        <p:spPr>
          <a:xfrm>
            <a:off x="8883720" y="3132000"/>
            <a:ext cx="217800" cy="179640"/>
          </a:xfrm>
          <a:custGeom>
            <a:avLst/>
            <a:gdLst/>
            <a:ahLst/>
            <a:cxnLst/>
            <a:rect l="l" t="t" r="r" b="b"/>
            <a:pathLst>
              <a:path w="97" h="184">
                <a:moveTo>
                  <a:pt x="93" y="37"/>
                </a:moveTo>
                <a:cubicBezTo>
                  <a:pt x="88" y="11"/>
                  <a:pt x="61" y="0"/>
                  <a:pt x="47" y="7"/>
                </a:cubicBezTo>
                <a:cubicBezTo>
                  <a:pt x="32" y="13"/>
                  <a:pt x="13" y="50"/>
                  <a:pt x="7" y="77"/>
                </a:cubicBezTo>
                <a:cubicBezTo>
                  <a:pt x="1" y="103"/>
                  <a:pt x="0" y="150"/>
                  <a:pt x="11" y="165"/>
                </a:cubicBezTo>
                <a:cubicBezTo>
                  <a:pt x="21" y="179"/>
                  <a:pt x="58" y="184"/>
                  <a:pt x="73" y="163"/>
                </a:cubicBezTo>
                <a:cubicBezTo>
                  <a:pt x="87" y="141"/>
                  <a:pt x="97" y="63"/>
                  <a:pt x="93" y="37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5" name="Freeform 149"/>
          <p:cNvSpPr/>
          <p:nvPr/>
        </p:nvSpPr>
        <p:spPr>
          <a:xfrm>
            <a:off x="9077400" y="3267000"/>
            <a:ext cx="182880" cy="192240"/>
          </a:xfrm>
          <a:custGeom>
            <a:avLst/>
            <a:gdLst/>
            <a:ahLst/>
            <a:cxnLst/>
            <a:rect l="l" t="t" r="r" b="b"/>
            <a:pathLst>
              <a:path w="207" h="115">
                <a:moveTo>
                  <a:pt x="172" y="15"/>
                </a:moveTo>
                <a:cubicBezTo>
                  <a:pt x="156" y="6"/>
                  <a:pt x="120" y="0"/>
                  <a:pt x="94" y="5"/>
                </a:cubicBezTo>
                <a:cubicBezTo>
                  <a:pt x="67" y="9"/>
                  <a:pt x="27" y="26"/>
                  <a:pt x="14" y="39"/>
                </a:cubicBezTo>
                <a:cubicBezTo>
                  <a:pt x="0" y="51"/>
                  <a:pt x="2" y="68"/>
                  <a:pt x="12" y="81"/>
                </a:cubicBezTo>
                <a:cubicBezTo>
                  <a:pt x="21" y="93"/>
                  <a:pt x="38" y="115"/>
                  <a:pt x="68" y="111"/>
                </a:cubicBezTo>
                <a:cubicBezTo>
                  <a:pt x="97" y="106"/>
                  <a:pt x="172" y="71"/>
                  <a:pt x="190" y="55"/>
                </a:cubicBezTo>
                <a:cubicBezTo>
                  <a:pt x="207" y="38"/>
                  <a:pt x="187" y="23"/>
                  <a:pt x="172" y="15"/>
                </a:cubicBezTo>
                <a:close/>
              </a:path>
            </a:pathLst>
          </a:custGeom>
          <a:gradFill rotWithShape="0">
            <a:gsLst>
              <a:gs pos="0">
                <a:srgbClr val="430043"/>
              </a:gs>
              <a:gs pos="100000">
                <a:srgbClr val="FF00FF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CC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6" name="Text Box 150"/>
          <p:cNvSpPr/>
          <p:nvPr/>
        </p:nvSpPr>
        <p:spPr>
          <a:xfrm>
            <a:off x="8588520" y="1893960"/>
            <a:ext cx="12985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Arial"/>
              </a:rPr>
              <a:t>Apoptosis</a:t>
            </a:r>
            <a:endParaRPr lang="pl-PL" sz="2000" b="0" strike="noStrike" spc="-1">
              <a:latin typeface="Arial"/>
            </a:endParaRPr>
          </a:p>
        </p:txBody>
      </p:sp>
      <p:sp>
        <p:nvSpPr>
          <p:cNvPr id="827" name="Line 151"/>
          <p:cNvSpPr/>
          <p:nvPr/>
        </p:nvSpPr>
        <p:spPr>
          <a:xfrm flipV="1">
            <a:off x="7889760" y="2366640"/>
            <a:ext cx="358560" cy="123840"/>
          </a:xfrm>
          <a:prstGeom prst="line">
            <a:avLst/>
          </a:prstGeom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8" name="Line 152"/>
          <p:cNvSpPr/>
          <p:nvPr/>
        </p:nvSpPr>
        <p:spPr>
          <a:xfrm>
            <a:off x="7875360" y="3030480"/>
            <a:ext cx="358920" cy="125280"/>
          </a:xfrm>
          <a:prstGeom prst="line">
            <a:avLst/>
          </a:prstGeom>
          <a:ln w="3810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29" name="Oval 153"/>
          <p:cNvSpPr/>
          <p:nvPr/>
        </p:nvSpPr>
        <p:spPr>
          <a:xfrm>
            <a:off x="4303800" y="3051000"/>
            <a:ext cx="10008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0" name="Oval 154"/>
          <p:cNvSpPr/>
          <p:nvPr/>
        </p:nvSpPr>
        <p:spPr>
          <a:xfrm>
            <a:off x="4627440" y="3311640"/>
            <a:ext cx="9864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1" name="Oval 155"/>
          <p:cNvSpPr/>
          <p:nvPr/>
        </p:nvSpPr>
        <p:spPr>
          <a:xfrm>
            <a:off x="4336920" y="2430360"/>
            <a:ext cx="98640" cy="9396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2" name="AutoShape 156"/>
          <p:cNvSpPr/>
          <p:nvPr/>
        </p:nvSpPr>
        <p:spPr>
          <a:xfrm rot="10800000">
            <a:off x="5043600" y="3382920"/>
            <a:ext cx="209520" cy="227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199" y="7817"/>
                  <a:pt x="16199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89FF89"/>
          </a:solidFill>
          <a:ln w="9525">
            <a:solidFill>
              <a:srgbClr val="89FF8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3" name="Rectangle 157"/>
          <p:cNvSpPr/>
          <p:nvPr/>
        </p:nvSpPr>
        <p:spPr>
          <a:xfrm>
            <a:off x="8962920" y="4106880"/>
            <a:ext cx="46080" cy="1368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4" name="Rectangle 158"/>
          <p:cNvSpPr/>
          <p:nvPr/>
        </p:nvSpPr>
        <p:spPr>
          <a:xfrm>
            <a:off x="9066240" y="4118040"/>
            <a:ext cx="46080" cy="136800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5" name="Rectangle 159"/>
          <p:cNvSpPr/>
          <p:nvPr/>
        </p:nvSpPr>
        <p:spPr>
          <a:xfrm>
            <a:off x="9166320" y="4124160"/>
            <a:ext cx="44640" cy="136800"/>
          </a:xfrm>
          <a:prstGeom prst="rect">
            <a:avLst/>
          </a:prstGeom>
          <a:solidFill>
            <a:srgbClr val="89FF89"/>
          </a:solidFill>
          <a:ln w="9525">
            <a:solidFill>
              <a:srgbClr val="89FF8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6" name="Oval 160"/>
          <p:cNvSpPr/>
          <p:nvPr/>
        </p:nvSpPr>
        <p:spPr>
          <a:xfrm>
            <a:off x="8728200" y="3692520"/>
            <a:ext cx="74880" cy="7308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7" name="Oval 161"/>
          <p:cNvSpPr/>
          <p:nvPr/>
        </p:nvSpPr>
        <p:spPr>
          <a:xfrm>
            <a:off x="8845560" y="3718080"/>
            <a:ext cx="76320" cy="73080"/>
          </a:xfrm>
          <a:prstGeom prst="ellipse">
            <a:avLst/>
          </a:prstGeom>
          <a:solidFill>
            <a:srgbClr val="CCFF99"/>
          </a:solidFill>
          <a:ln w="9525">
            <a:solidFill>
              <a:srgbClr val="CCFF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8" name="Oval 162"/>
          <p:cNvSpPr/>
          <p:nvPr/>
        </p:nvSpPr>
        <p:spPr>
          <a:xfrm>
            <a:off x="8961480" y="3718080"/>
            <a:ext cx="76320" cy="7308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39" name="Oval 163"/>
          <p:cNvSpPr/>
          <p:nvPr/>
        </p:nvSpPr>
        <p:spPr>
          <a:xfrm>
            <a:off x="9083520" y="3720960"/>
            <a:ext cx="76320" cy="73080"/>
          </a:xfrm>
          <a:prstGeom prst="ellipse">
            <a:avLst/>
          </a:prstGeom>
          <a:solidFill>
            <a:srgbClr val="00FFFF"/>
          </a:solidFill>
          <a:ln w="9525">
            <a:solidFill>
              <a:srgbClr val="00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40" name="Oval 164"/>
          <p:cNvSpPr/>
          <p:nvPr/>
        </p:nvSpPr>
        <p:spPr>
          <a:xfrm>
            <a:off x="9205920" y="3724200"/>
            <a:ext cx="76320" cy="73080"/>
          </a:xfrm>
          <a:prstGeom prst="ellipse">
            <a:avLst/>
          </a:prstGeom>
          <a:solidFill>
            <a:srgbClr val="89FF89"/>
          </a:solidFill>
          <a:ln w="9525">
            <a:solidFill>
              <a:srgbClr val="89FF8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41" name="Line 165"/>
          <p:cNvSpPr/>
          <p:nvPr/>
        </p:nvSpPr>
        <p:spPr>
          <a:xfrm>
            <a:off x="514080" y="799920"/>
            <a:ext cx="9344160" cy="360"/>
          </a:xfrm>
          <a:prstGeom prst="line">
            <a:avLst/>
          </a:prstGeom>
          <a:ln w="38100" cap="sq">
            <a:solidFill>
              <a:srgbClr val="559DD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Zastosowanie rATG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844" name="Symbol zastępczy zawartości 2"/>
          <p:cNvSpPr/>
          <p:nvPr/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Indukcja- zmniejszenie częstości procesu ostrego odrzucania u chorych wysokiego ryzyka immunologicznego</a:t>
            </a:r>
            <a:endParaRPr lang="pl-PL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Indukcja </a:t>
            </a:r>
            <a:endParaRPr lang="pl-PL" sz="2800" b="0" strike="noStrike" spc="-1">
              <a:latin typeface="Arial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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Ograniczanie GS</a:t>
            </a:r>
            <a:endParaRPr lang="pl-PL" sz="2800" b="0" strike="noStrike" spc="-1">
              <a:latin typeface="Arial"/>
            </a:endParaRP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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Ograniczanie CNI</a:t>
            </a:r>
            <a:endParaRPr lang="pl-PL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Leczenie nasilonego procesu ostrego komórkowego  odrzucania naczyniowego</a:t>
            </a:r>
            <a:endParaRPr lang="pl-PL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Leczenie steroidoopornego odrzucania</a:t>
            </a:r>
            <a:endParaRPr lang="pl-PL" sz="2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/>
              <a:buChar char=""/>
            </a:pPr>
            <a:r>
              <a:rPr lang="pl-PL" sz="2800" b="1" strike="noStrike" spc="-1">
                <a:solidFill>
                  <a:srgbClr val="000000"/>
                </a:solidFill>
                <a:latin typeface="Arial"/>
                <a:ea typeface="Osaka"/>
              </a:rPr>
              <a:t>Indukcja tolerancji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</a:pPr>
            <a:endParaRPr lang="pl-PL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</a:pPr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title"/>
          </p:nvPr>
        </p:nvSpPr>
        <p:spPr>
          <a:xfrm>
            <a:off x="771480" y="152280"/>
            <a:ext cx="8742600" cy="684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C1C55"/>
                </a:solidFill>
                <a:latin typeface="Calibri"/>
                <a:ea typeface="Osaka"/>
              </a:rPr>
              <a:t>INTERAKCJA IL-2 Z RECEPTOREM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847" name="Rectangle 3"/>
          <p:cNvSpPr/>
          <p:nvPr/>
        </p:nvSpPr>
        <p:spPr>
          <a:xfrm>
            <a:off x="428760" y="1295280"/>
            <a:ext cx="4284720" cy="411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W stanie spoczynku receptor dla IL-2 na limfocycie  T  wykazuje ekspresję łańcuchów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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i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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Po aktywacji - następuje natychmiastowa ekspresja łańcucha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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oraz połączenie łańcuchów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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,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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i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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 w kompleks bardzo aktywnie wiążący IL-2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Potencjalne związanie IL-2 z receptorem przekształciłoby  limfocyt T w komórkę efek-torową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Przeciwciało  blokuje połączenie łańcuchów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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,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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i </a:t>
            </a:r>
            <a:r>
              <a:rPr lang="pl-PL" sz="1800" b="1" strike="noStrike" spc="-1">
                <a:solidFill>
                  <a:srgbClr val="000000"/>
                </a:solidFill>
                <a:latin typeface="Symbol"/>
                <a:ea typeface="Arial"/>
              </a:rPr>
              <a:t></a:t>
            </a: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Arial"/>
              </a:rPr>
              <a:t>  receptora , przez co uniemożliwia związanie IL-2 z całym receptorem</a:t>
            </a:r>
            <a:endParaRPr lang="pl-PL" sz="1800" b="0" strike="noStrike" spc="-1">
              <a:latin typeface="Arial"/>
            </a:endParaRPr>
          </a:p>
        </p:txBody>
      </p:sp>
      <p:graphicFrame>
        <p:nvGraphicFramePr>
          <p:cNvPr id="848" name="Object 4"/>
          <p:cNvGraphicFramePr/>
          <p:nvPr/>
        </p:nvGraphicFramePr>
        <p:xfrm>
          <a:off x="5105520" y="1676520"/>
          <a:ext cx="4924440" cy="4073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0" imgH="0" progId="">
                  <p:embed/>
                </p:oleObj>
              </mc:Choice>
              <mc:Fallback>
                <p:oleObj r:id="rId3" imgW="0" imgH="0" progId="">
                  <p:embed/>
                  <p:pic>
                    <p:nvPicPr>
                      <p:cNvPr id="848" name="Object 4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5105520" y="1676520"/>
                        <a:ext cx="4924440" cy="407376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" name="Line 5"/>
          <p:cNvSpPr/>
          <p:nvPr/>
        </p:nvSpPr>
        <p:spPr>
          <a:xfrm>
            <a:off x="514080" y="914400"/>
            <a:ext cx="9344160" cy="360"/>
          </a:xfrm>
          <a:prstGeom prst="line">
            <a:avLst/>
          </a:prstGeom>
          <a:ln w="38100" cap="sq">
            <a:solidFill>
              <a:srgbClr val="559DD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F27585E-C22F-1691-2AD3-BA2422064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588" y="476319"/>
            <a:ext cx="6312822" cy="5571065"/>
          </a:xfrm>
          <a:prstGeom prst="rect">
            <a:avLst/>
          </a:prstGeom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FAFA5BB-8CB5-6FAA-E787-3301E687E7DE}"/>
              </a:ext>
            </a:extLst>
          </p:cNvPr>
          <p:cNvSpPr txBox="1"/>
          <p:nvPr/>
        </p:nvSpPr>
        <p:spPr>
          <a:xfrm>
            <a:off x="4178710" y="6517071"/>
            <a:ext cx="44933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 dirty="0" err="1"/>
              <a:t>Transplantation</a:t>
            </a:r>
            <a:r>
              <a:rPr lang="pl-PL" sz="1200" i="1" dirty="0"/>
              <a:t> 2026;110: e356–e362</a:t>
            </a:r>
          </a:p>
        </p:txBody>
      </p:sp>
    </p:spTree>
    <p:extLst>
      <p:ext uri="{BB962C8B-B14F-4D97-AF65-F5344CB8AC3E}">
        <p14:creationId xmlns:p14="http://schemas.microsoft.com/office/powerpoint/2010/main" val="21103305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127CC98-0F5E-7527-E9FF-E14809959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108" y="927255"/>
            <a:ext cx="7414592" cy="525718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2CAF3FF-7797-C0F5-6320-EB60A6869003}"/>
              </a:ext>
            </a:extLst>
          </p:cNvPr>
          <p:cNvSpPr txBox="1"/>
          <p:nvPr/>
        </p:nvSpPr>
        <p:spPr>
          <a:xfrm>
            <a:off x="4351412" y="332656"/>
            <a:ext cx="222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>
                <a:solidFill>
                  <a:schemeClr val="accent2">
                    <a:lumMod val="75000"/>
                  </a:schemeClr>
                </a:solidFill>
              </a:rPr>
              <a:t>BELATACEPT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49BC33-BD30-F095-10DA-403AB76B8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516" y="6363872"/>
            <a:ext cx="2395983" cy="30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999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1">
            <a:extLst>
              <a:ext uri="{FF2B5EF4-FFF2-40B4-BE49-F238E27FC236}">
                <a16:creationId xmlns:a16="http://schemas.microsoft.com/office/drawing/2014/main" id="{4C039FBE-2BEA-0CCD-0D27-B8DA58EBB99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57480" y="231039"/>
            <a:ext cx="7772040" cy="662760"/>
          </a:xfrm>
          <a:prstGeom prst="rect">
            <a:avLst/>
          </a:prstGeom>
          <a:ln w="0">
            <a:noFill/>
          </a:ln>
        </p:spPr>
      </p:pic>
      <p:pic>
        <p:nvPicPr>
          <p:cNvPr id="5" name="Obraz 2">
            <a:extLst>
              <a:ext uri="{FF2B5EF4-FFF2-40B4-BE49-F238E27FC236}">
                <a16:creationId xmlns:a16="http://schemas.microsoft.com/office/drawing/2014/main" id="{376C2C7F-5904-F68C-2D11-AD8224F6B90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154160" y="2163600"/>
            <a:ext cx="7772040" cy="34880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92511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8ED2201-D5CD-420B-836B-AC9022812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0" y="598336"/>
            <a:ext cx="9722465" cy="535064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D339D2A-B607-7472-E4D8-701E8D86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252" y="6271592"/>
            <a:ext cx="5608419" cy="64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512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E17A9F7-E8B8-0AA5-719F-544E0CF29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597760"/>
            <a:ext cx="7772400" cy="566247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67E13E1-F5F7-E15A-814A-287928B5D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464" y="6294710"/>
            <a:ext cx="3365500" cy="3746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E6F7DBE-0BA8-C21F-755A-61D41E546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308" y="6291864"/>
            <a:ext cx="2395983" cy="305488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9B01F6C-EDB8-AE7D-865C-0EE7D252DBE4}"/>
              </a:ext>
            </a:extLst>
          </p:cNvPr>
          <p:cNvSpPr txBox="1"/>
          <p:nvPr/>
        </p:nvSpPr>
        <p:spPr>
          <a:xfrm>
            <a:off x="3415308" y="360218"/>
            <a:ext cx="1696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>
                <a:solidFill>
                  <a:srgbClr val="002060"/>
                </a:solidFill>
              </a:rPr>
              <a:t>Anty – CD28</a:t>
            </a:r>
          </a:p>
        </p:txBody>
      </p:sp>
    </p:spTree>
    <p:extLst>
      <p:ext uri="{BB962C8B-B14F-4D97-AF65-F5344CB8AC3E}">
        <p14:creationId xmlns:p14="http://schemas.microsoft.com/office/powerpoint/2010/main" val="18010233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D2663232-1C58-AE9A-B3D6-3D7C649E00FF}"/>
              </a:ext>
            </a:extLst>
          </p:cNvPr>
          <p:cNvSpPr/>
          <p:nvPr/>
        </p:nvSpPr>
        <p:spPr>
          <a:xfrm>
            <a:off x="0" y="0"/>
            <a:ext cx="9143640" cy="1066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b" anchorCtr="1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b="1" strike="noStrike" spc="-1">
                <a:solidFill>
                  <a:srgbClr val="141454"/>
                </a:solidFill>
                <a:latin typeface="Times New Roman"/>
                <a:ea typeface="ＭＳ Ｐゴシック"/>
              </a:rPr>
              <a:t>BELATACEPT (</a:t>
            </a:r>
            <a:r>
              <a:rPr lang="en-US" sz="2800" b="1" strike="noStrike" spc="-1">
                <a:solidFill>
                  <a:srgbClr val="141454"/>
                </a:solidFill>
                <a:latin typeface="Times New Roman"/>
                <a:ea typeface="ＭＳ Ｐゴシック"/>
              </a:rPr>
              <a:t>LEA29Y</a:t>
            </a:r>
            <a:r>
              <a:rPr lang="pl-PL" sz="2800" b="1" strike="noStrike" spc="-1">
                <a:solidFill>
                  <a:srgbClr val="141454"/>
                </a:solidFill>
                <a:latin typeface="Times New Roman"/>
                <a:ea typeface="ＭＳ Ｐゴシック"/>
              </a:rPr>
              <a:t>)</a:t>
            </a:r>
            <a:r>
              <a:t/>
            </a:r>
            <a:br/>
            <a:r>
              <a:rPr lang="en-US" sz="2800" b="1" strike="noStrike" spc="-1">
                <a:solidFill>
                  <a:srgbClr val="141454"/>
                </a:solidFill>
                <a:latin typeface="Times New Roman"/>
                <a:ea typeface="ＭＳ Ｐゴシック"/>
              </a:rPr>
              <a:t> Recombinant Fusion Protein</a:t>
            </a:r>
            <a:r>
              <a:rPr lang="en-US" sz="3600" b="0" strike="noStrike" spc="-1">
                <a:solidFill>
                  <a:srgbClr val="141454"/>
                </a:solidFill>
                <a:latin typeface="Times New Roman"/>
                <a:ea typeface="ＭＳ Ｐゴシック"/>
              </a:rPr>
              <a:t> 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5858682D-AB9A-AE7F-55CB-3E05B844EBB6}"/>
              </a:ext>
            </a:extLst>
          </p:cNvPr>
          <p:cNvSpPr/>
          <p:nvPr/>
        </p:nvSpPr>
        <p:spPr>
          <a:xfrm rot="2250600">
            <a:off x="5638680" y="198108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70E49689-E295-461D-4142-0E7750726703}"/>
              </a:ext>
            </a:extLst>
          </p:cNvPr>
          <p:cNvSpPr/>
          <p:nvPr/>
        </p:nvSpPr>
        <p:spPr>
          <a:xfrm rot="2250600">
            <a:off x="6324480" y="25146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E7DEA754-2391-72E4-8679-CB26432C4047}"/>
              </a:ext>
            </a:extLst>
          </p:cNvPr>
          <p:cNvSpPr/>
          <p:nvPr/>
        </p:nvSpPr>
        <p:spPr>
          <a:xfrm rot="19349400" flipH="1">
            <a:off x="7238160" y="25146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" name="CustomShape 5">
            <a:extLst>
              <a:ext uri="{FF2B5EF4-FFF2-40B4-BE49-F238E27FC236}">
                <a16:creationId xmlns:a16="http://schemas.microsoft.com/office/drawing/2014/main" id="{C346F44E-6FE3-F3E2-8DE6-882393B86463}"/>
              </a:ext>
            </a:extLst>
          </p:cNvPr>
          <p:cNvSpPr/>
          <p:nvPr/>
        </p:nvSpPr>
        <p:spPr>
          <a:xfrm rot="19349400" flipH="1">
            <a:off x="7923960" y="198108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7" name="CustomShape 6">
            <a:extLst>
              <a:ext uri="{FF2B5EF4-FFF2-40B4-BE49-F238E27FC236}">
                <a16:creationId xmlns:a16="http://schemas.microsoft.com/office/drawing/2014/main" id="{2DE9345B-D323-829F-58D7-828CF532A80C}"/>
              </a:ext>
            </a:extLst>
          </p:cNvPr>
          <p:cNvSpPr/>
          <p:nvPr/>
        </p:nvSpPr>
        <p:spPr>
          <a:xfrm rot="5384400">
            <a:off x="7048800" y="331416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8" name="CustomShape 7">
            <a:extLst>
              <a:ext uri="{FF2B5EF4-FFF2-40B4-BE49-F238E27FC236}">
                <a16:creationId xmlns:a16="http://schemas.microsoft.com/office/drawing/2014/main" id="{1DEB683C-24D4-E574-F9F2-EBD70143CE70}"/>
              </a:ext>
            </a:extLst>
          </p:cNvPr>
          <p:cNvSpPr/>
          <p:nvPr/>
        </p:nvSpPr>
        <p:spPr>
          <a:xfrm rot="5384400">
            <a:off x="7048800" y="41526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9" name="CustomShape 8">
            <a:extLst>
              <a:ext uri="{FF2B5EF4-FFF2-40B4-BE49-F238E27FC236}">
                <a16:creationId xmlns:a16="http://schemas.microsoft.com/office/drawing/2014/main" id="{BB590D3A-3388-D5C1-9399-07A42E107BFF}"/>
              </a:ext>
            </a:extLst>
          </p:cNvPr>
          <p:cNvSpPr/>
          <p:nvPr/>
        </p:nvSpPr>
        <p:spPr>
          <a:xfrm rot="5384400">
            <a:off x="6515280" y="41526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0" name="CustomShape 9">
            <a:extLst>
              <a:ext uri="{FF2B5EF4-FFF2-40B4-BE49-F238E27FC236}">
                <a16:creationId xmlns:a16="http://schemas.microsoft.com/office/drawing/2014/main" id="{FAD481EC-9AF0-A667-DAFA-445D88CD1D90}"/>
              </a:ext>
            </a:extLst>
          </p:cNvPr>
          <p:cNvSpPr/>
          <p:nvPr/>
        </p:nvSpPr>
        <p:spPr>
          <a:xfrm rot="5384400">
            <a:off x="6515280" y="331416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1" name="CustomShape 10">
            <a:extLst>
              <a:ext uri="{FF2B5EF4-FFF2-40B4-BE49-F238E27FC236}">
                <a16:creationId xmlns:a16="http://schemas.microsoft.com/office/drawing/2014/main" id="{1C4C5296-686E-ED80-3D97-AD3803D46FDB}"/>
              </a:ext>
            </a:extLst>
          </p:cNvPr>
          <p:cNvSpPr/>
          <p:nvPr/>
        </p:nvSpPr>
        <p:spPr>
          <a:xfrm rot="2250600">
            <a:off x="5333760" y="220968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2" name="CustomShape 11">
            <a:extLst>
              <a:ext uri="{FF2B5EF4-FFF2-40B4-BE49-F238E27FC236}">
                <a16:creationId xmlns:a16="http://schemas.microsoft.com/office/drawing/2014/main" id="{F5553310-0859-7C6C-404E-B5CE12C81133}"/>
              </a:ext>
            </a:extLst>
          </p:cNvPr>
          <p:cNvSpPr/>
          <p:nvPr/>
        </p:nvSpPr>
        <p:spPr>
          <a:xfrm rot="2250600">
            <a:off x="6019560" y="27432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3" name="CustomShape 12">
            <a:extLst>
              <a:ext uri="{FF2B5EF4-FFF2-40B4-BE49-F238E27FC236}">
                <a16:creationId xmlns:a16="http://schemas.microsoft.com/office/drawing/2014/main" id="{BEC86022-8D85-4D66-E54D-D14CCB9BB055}"/>
              </a:ext>
            </a:extLst>
          </p:cNvPr>
          <p:cNvSpPr/>
          <p:nvPr/>
        </p:nvSpPr>
        <p:spPr>
          <a:xfrm rot="19349400" flipH="1">
            <a:off x="7543080" y="274320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4" name="CustomShape 13">
            <a:extLst>
              <a:ext uri="{FF2B5EF4-FFF2-40B4-BE49-F238E27FC236}">
                <a16:creationId xmlns:a16="http://schemas.microsoft.com/office/drawing/2014/main" id="{D111CB8B-1935-5446-64DF-EB1F47CBF33B}"/>
              </a:ext>
            </a:extLst>
          </p:cNvPr>
          <p:cNvSpPr/>
          <p:nvPr/>
        </p:nvSpPr>
        <p:spPr>
          <a:xfrm rot="19349400" flipH="1">
            <a:off x="8228880" y="2209680"/>
            <a:ext cx="685440" cy="304560"/>
          </a:xfrm>
          <a:prstGeom prst="rect">
            <a:avLst/>
          </a:prstGeom>
          <a:solidFill>
            <a:schemeClr val="accent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58808C92-78E7-977E-460A-30E7CF609978}"/>
              </a:ext>
            </a:extLst>
          </p:cNvPr>
          <p:cNvSpPr/>
          <p:nvPr/>
        </p:nvSpPr>
        <p:spPr>
          <a:xfrm>
            <a:off x="6858000" y="3809880"/>
            <a:ext cx="0" cy="1522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7BC95CB8-1C91-8203-B14B-44D11ABDD09C}"/>
              </a:ext>
            </a:extLst>
          </p:cNvPr>
          <p:cNvSpPr/>
          <p:nvPr/>
        </p:nvSpPr>
        <p:spPr>
          <a:xfrm>
            <a:off x="7391160" y="3809880"/>
            <a:ext cx="0" cy="1522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7" name="CustomShape 16">
            <a:extLst>
              <a:ext uri="{FF2B5EF4-FFF2-40B4-BE49-F238E27FC236}">
                <a16:creationId xmlns:a16="http://schemas.microsoft.com/office/drawing/2014/main" id="{63BE0DE7-CAA2-3441-1F45-D4F0BFC2C8BE}"/>
              </a:ext>
            </a:extLst>
          </p:cNvPr>
          <p:cNvSpPr/>
          <p:nvPr/>
        </p:nvSpPr>
        <p:spPr>
          <a:xfrm>
            <a:off x="5943600" y="2590920"/>
            <a:ext cx="145800" cy="95040"/>
          </a:xfrm>
          <a:custGeom>
            <a:avLst/>
            <a:gdLst/>
            <a:ahLst/>
            <a:cxnLst/>
            <a:rect l="l" t="t" r="r" b="b"/>
            <a:pathLst>
              <a:path w="92" h="60">
                <a:moveTo>
                  <a:pt x="0" y="0"/>
                </a:moveTo>
                <a:lnTo>
                  <a:pt x="92" y="6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8" name="CustomShape 17">
            <a:extLst>
              <a:ext uri="{FF2B5EF4-FFF2-40B4-BE49-F238E27FC236}">
                <a16:creationId xmlns:a16="http://schemas.microsoft.com/office/drawing/2014/main" id="{FF00DB35-85F3-F50A-72DB-5CC103FAB9A5}"/>
              </a:ext>
            </a:extLst>
          </p:cNvPr>
          <p:cNvSpPr/>
          <p:nvPr/>
        </p:nvSpPr>
        <p:spPr>
          <a:xfrm>
            <a:off x="6248520" y="2362320"/>
            <a:ext cx="145800" cy="95040"/>
          </a:xfrm>
          <a:custGeom>
            <a:avLst/>
            <a:gdLst/>
            <a:ahLst/>
            <a:cxnLst/>
            <a:rect l="l" t="t" r="r" b="b"/>
            <a:pathLst>
              <a:path w="92" h="60">
                <a:moveTo>
                  <a:pt x="0" y="0"/>
                </a:moveTo>
                <a:lnTo>
                  <a:pt x="92" y="6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19" name="CustomShape 18">
            <a:extLst>
              <a:ext uri="{FF2B5EF4-FFF2-40B4-BE49-F238E27FC236}">
                <a16:creationId xmlns:a16="http://schemas.microsoft.com/office/drawing/2014/main" id="{3F954F26-1C20-9678-3509-5311B2E26AC1}"/>
              </a:ext>
            </a:extLst>
          </p:cNvPr>
          <p:cNvSpPr/>
          <p:nvPr/>
        </p:nvSpPr>
        <p:spPr>
          <a:xfrm flipH="1">
            <a:off x="7848000" y="2362320"/>
            <a:ext cx="145800" cy="95040"/>
          </a:xfrm>
          <a:custGeom>
            <a:avLst/>
            <a:gdLst/>
            <a:ahLst/>
            <a:cxnLst/>
            <a:rect l="l" t="t" r="r" b="b"/>
            <a:pathLst>
              <a:path w="92" h="60">
                <a:moveTo>
                  <a:pt x="0" y="0"/>
                </a:moveTo>
                <a:lnTo>
                  <a:pt x="92" y="6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0" name="CustomShape 19">
            <a:extLst>
              <a:ext uri="{FF2B5EF4-FFF2-40B4-BE49-F238E27FC236}">
                <a16:creationId xmlns:a16="http://schemas.microsoft.com/office/drawing/2014/main" id="{6C052AAE-04FD-0E62-E482-2E4416ED9909}"/>
              </a:ext>
            </a:extLst>
          </p:cNvPr>
          <p:cNvSpPr/>
          <p:nvPr/>
        </p:nvSpPr>
        <p:spPr>
          <a:xfrm flipH="1">
            <a:off x="8152560" y="2590920"/>
            <a:ext cx="145800" cy="95040"/>
          </a:xfrm>
          <a:custGeom>
            <a:avLst/>
            <a:gdLst/>
            <a:ahLst/>
            <a:cxnLst/>
            <a:rect l="l" t="t" r="r" b="b"/>
            <a:pathLst>
              <a:path w="92" h="60">
                <a:moveTo>
                  <a:pt x="0" y="0"/>
                </a:moveTo>
                <a:lnTo>
                  <a:pt x="92" y="60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3FDAC2E8-DD89-C127-6942-3EC1E51C5BE3}"/>
              </a:ext>
            </a:extLst>
          </p:cNvPr>
          <p:cNvSpPr/>
          <p:nvPr/>
        </p:nvSpPr>
        <p:spPr>
          <a:xfrm flipH="1">
            <a:off x="6629400" y="3124080"/>
            <a:ext cx="7596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3E4E7438-9867-33BA-0FD4-D6F41D56E0AB}"/>
              </a:ext>
            </a:extLst>
          </p:cNvPr>
          <p:cNvSpPr/>
          <p:nvPr/>
        </p:nvSpPr>
        <p:spPr>
          <a:xfrm>
            <a:off x="6515280" y="2817720"/>
            <a:ext cx="114120" cy="2880"/>
          </a:xfrm>
          <a:custGeom>
            <a:avLst/>
            <a:gdLst/>
            <a:ahLst/>
            <a:cxnLst/>
            <a:rect l="l" t="t" r="r" b="b"/>
            <a:pathLst>
              <a:path w="72" h="2">
                <a:moveTo>
                  <a:pt x="0" y="0"/>
                </a:moveTo>
                <a:lnTo>
                  <a:pt x="72" y="2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3" name="CustomShape 22">
            <a:extLst>
              <a:ext uri="{FF2B5EF4-FFF2-40B4-BE49-F238E27FC236}">
                <a16:creationId xmlns:a16="http://schemas.microsoft.com/office/drawing/2014/main" id="{C3C188DC-5833-A8E5-2C91-6EBD0C94BF99}"/>
              </a:ext>
            </a:extLst>
          </p:cNvPr>
          <p:cNvSpPr/>
          <p:nvPr/>
        </p:nvSpPr>
        <p:spPr>
          <a:xfrm>
            <a:off x="7620120" y="2819520"/>
            <a:ext cx="114120" cy="2880"/>
          </a:xfrm>
          <a:custGeom>
            <a:avLst/>
            <a:gdLst/>
            <a:ahLst/>
            <a:cxnLst/>
            <a:rect l="l" t="t" r="r" b="b"/>
            <a:pathLst>
              <a:path w="72" h="2">
                <a:moveTo>
                  <a:pt x="0" y="0"/>
                </a:moveTo>
                <a:lnTo>
                  <a:pt x="72" y="2"/>
                </a:lnTo>
              </a:path>
            </a:pathLst>
          </a:cu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AFF06702-2EF4-22CC-2D0F-7DBB69F599DC}"/>
              </a:ext>
            </a:extLst>
          </p:cNvPr>
          <p:cNvSpPr/>
          <p:nvPr/>
        </p:nvSpPr>
        <p:spPr>
          <a:xfrm flipH="1">
            <a:off x="7543800" y="3124080"/>
            <a:ext cx="7596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5" name="CustomShape 24">
            <a:extLst>
              <a:ext uri="{FF2B5EF4-FFF2-40B4-BE49-F238E27FC236}">
                <a16:creationId xmlns:a16="http://schemas.microsoft.com/office/drawing/2014/main" id="{3D8641F2-AF9F-E8D9-27CB-4F7522AE1534}"/>
              </a:ext>
            </a:extLst>
          </p:cNvPr>
          <p:cNvSpPr/>
          <p:nvPr/>
        </p:nvSpPr>
        <p:spPr>
          <a:xfrm>
            <a:off x="6782400" y="1715400"/>
            <a:ext cx="69012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3E9E1E"/>
                </a:solidFill>
                <a:latin typeface="Arial"/>
                <a:ea typeface="MS PGothic"/>
              </a:rPr>
              <a:t>IgG1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26" name="CustomShape 25">
            <a:extLst>
              <a:ext uri="{FF2B5EF4-FFF2-40B4-BE49-F238E27FC236}">
                <a16:creationId xmlns:a16="http://schemas.microsoft.com/office/drawing/2014/main" id="{BF17A162-A263-917B-77B5-1ECC6CCC375A}"/>
              </a:ext>
            </a:extLst>
          </p:cNvPr>
          <p:cNvSpPr/>
          <p:nvPr/>
        </p:nvSpPr>
        <p:spPr>
          <a:xfrm>
            <a:off x="6172200" y="3276720"/>
            <a:ext cx="228240" cy="1447560"/>
          </a:xfrm>
          <a:prstGeom prst="leftBrace">
            <a:avLst>
              <a:gd name="adj1" fmla="val 52778"/>
              <a:gd name="adj2" fmla="val 50000"/>
            </a:avLst>
          </a:prstGeom>
          <a:noFill/>
          <a:ln w="1908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12EF79-3E3A-E8BF-B21B-9F7B0D84CFB8}"/>
              </a:ext>
            </a:extLst>
          </p:cNvPr>
          <p:cNvGrpSpPr/>
          <p:nvPr/>
        </p:nvGrpSpPr>
        <p:grpSpPr>
          <a:xfrm>
            <a:off x="4177080" y="3276720"/>
            <a:ext cx="838800" cy="3048120"/>
            <a:chOff x="4177080" y="3276720"/>
            <a:chExt cx="838800" cy="3048120"/>
          </a:xfrm>
        </p:grpSpPr>
        <p:sp>
          <p:nvSpPr>
            <p:cNvPr id="28" name="CustomShape 27">
              <a:extLst>
                <a:ext uri="{FF2B5EF4-FFF2-40B4-BE49-F238E27FC236}">
                  <a16:creationId xmlns:a16="http://schemas.microsoft.com/office/drawing/2014/main" id="{66801199-2BDB-0719-6C4C-66D82236AF47}"/>
                </a:ext>
              </a:extLst>
            </p:cNvPr>
            <p:cNvSpPr/>
            <p:nvPr/>
          </p:nvSpPr>
          <p:spPr>
            <a:xfrm rot="5384400">
              <a:off x="4484880" y="4990680"/>
              <a:ext cx="685440" cy="304560"/>
            </a:xfrm>
            <a:prstGeom prst="rect">
              <a:avLst/>
            </a:prstGeom>
            <a:solidFill>
              <a:schemeClr val="accent2"/>
            </a:solidFill>
            <a:ln w="1908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CustomShape 28">
              <a:extLst>
                <a:ext uri="{FF2B5EF4-FFF2-40B4-BE49-F238E27FC236}">
                  <a16:creationId xmlns:a16="http://schemas.microsoft.com/office/drawing/2014/main" id="{BF34FBB6-547B-1578-8B45-78314A6BD8A5}"/>
                </a:ext>
              </a:extLst>
            </p:cNvPr>
            <p:cNvSpPr/>
            <p:nvPr/>
          </p:nvSpPr>
          <p:spPr>
            <a:xfrm rot="5384400">
              <a:off x="4484880" y="5828760"/>
              <a:ext cx="685440" cy="304560"/>
            </a:xfrm>
            <a:prstGeom prst="rect">
              <a:avLst/>
            </a:prstGeom>
            <a:solidFill>
              <a:schemeClr val="accent2"/>
            </a:solidFill>
            <a:ln w="1908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0" name="CustomShape 29">
              <a:extLst>
                <a:ext uri="{FF2B5EF4-FFF2-40B4-BE49-F238E27FC236}">
                  <a16:creationId xmlns:a16="http://schemas.microsoft.com/office/drawing/2014/main" id="{7A30F899-C62C-1090-4BA5-DFD496C4A723}"/>
                </a:ext>
              </a:extLst>
            </p:cNvPr>
            <p:cNvSpPr/>
            <p:nvPr/>
          </p:nvSpPr>
          <p:spPr>
            <a:xfrm rot="5384400">
              <a:off x="3988080" y="5828760"/>
              <a:ext cx="685440" cy="304560"/>
            </a:xfrm>
            <a:prstGeom prst="rect">
              <a:avLst/>
            </a:prstGeom>
            <a:solidFill>
              <a:schemeClr val="accent2"/>
            </a:solidFill>
            <a:ln w="1908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1" name="CustomShape 30">
              <a:extLst>
                <a:ext uri="{FF2B5EF4-FFF2-40B4-BE49-F238E27FC236}">
                  <a16:creationId xmlns:a16="http://schemas.microsoft.com/office/drawing/2014/main" id="{57367B25-C0B2-C0FF-AA5F-65B6AFF74107}"/>
                </a:ext>
              </a:extLst>
            </p:cNvPr>
            <p:cNvSpPr/>
            <p:nvPr/>
          </p:nvSpPr>
          <p:spPr>
            <a:xfrm rot="5384400">
              <a:off x="3988080" y="4990680"/>
              <a:ext cx="685440" cy="304560"/>
            </a:xfrm>
            <a:prstGeom prst="rect">
              <a:avLst/>
            </a:prstGeom>
            <a:solidFill>
              <a:schemeClr val="accent2"/>
            </a:solidFill>
            <a:ln w="1908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2" name="Line 31">
              <a:extLst>
                <a:ext uri="{FF2B5EF4-FFF2-40B4-BE49-F238E27FC236}">
                  <a16:creationId xmlns:a16="http://schemas.microsoft.com/office/drawing/2014/main" id="{8ABDB448-952A-14E1-C2E8-830847D451C3}"/>
                </a:ext>
              </a:extLst>
            </p:cNvPr>
            <p:cNvSpPr/>
            <p:nvPr/>
          </p:nvSpPr>
          <p:spPr>
            <a:xfrm>
              <a:off x="4330440" y="54864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AF6D0649-82DC-B293-1A01-6D6D08B9BC7A}"/>
                </a:ext>
              </a:extLst>
            </p:cNvPr>
            <p:cNvSpPr/>
            <p:nvPr/>
          </p:nvSpPr>
          <p:spPr>
            <a:xfrm>
              <a:off x="4825800" y="54864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4" name="CustomShape 33">
              <a:extLst>
                <a:ext uri="{FF2B5EF4-FFF2-40B4-BE49-F238E27FC236}">
                  <a16:creationId xmlns:a16="http://schemas.microsoft.com/office/drawing/2014/main" id="{F6830361-7303-6981-A5B5-B7A146E2226A}"/>
                </a:ext>
              </a:extLst>
            </p:cNvPr>
            <p:cNvSpPr/>
            <p:nvPr/>
          </p:nvSpPr>
          <p:spPr>
            <a:xfrm>
              <a:off x="4635360" y="327672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5" name="CustomShape 34">
              <a:extLst>
                <a:ext uri="{FF2B5EF4-FFF2-40B4-BE49-F238E27FC236}">
                  <a16:creationId xmlns:a16="http://schemas.microsoft.com/office/drawing/2014/main" id="{504FBDBA-FEF2-5C76-A105-54A374A47A1A}"/>
                </a:ext>
              </a:extLst>
            </p:cNvPr>
            <p:cNvSpPr/>
            <p:nvPr/>
          </p:nvSpPr>
          <p:spPr>
            <a:xfrm>
              <a:off x="4635360" y="403848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6" name="Line 35">
              <a:extLst>
                <a:ext uri="{FF2B5EF4-FFF2-40B4-BE49-F238E27FC236}">
                  <a16:creationId xmlns:a16="http://schemas.microsoft.com/office/drawing/2014/main" id="{2A470815-D484-7808-997D-946580A4A60C}"/>
                </a:ext>
              </a:extLst>
            </p:cNvPr>
            <p:cNvSpPr/>
            <p:nvPr/>
          </p:nvSpPr>
          <p:spPr>
            <a:xfrm>
              <a:off x="4825800" y="38862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7" name="CustomShape 36">
              <a:extLst>
                <a:ext uri="{FF2B5EF4-FFF2-40B4-BE49-F238E27FC236}">
                  <a16:creationId xmlns:a16="http://schemas.microsoft.com/office/drawing/2014/main" id="{255C4EB7-7A5E-9B36-43EB-5D45BAA35F9A}"/>
                </a:ext>
              </a:extLst>
            </p:cNvPr>
            <p:cNvSpPr/>
            <p:nvPr/>
          </p:nvSpPr>
          <p:spPr>
            <a:xfrm>
              <a:off x="4178160" y="327672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8" name="CustomShape 37">
              <a:extLst>
                <a:ext uri="{FF2B5EF4-FFF2-40B4-BE49-F238E27FC236}">
                  <a16:creationId xmlns:a16="http://schemas.microsoft.com/office/drawing/2014/main" id="{1D5AF30E-17C1-6E11-892B-AE5F5B1D5795}"/>
                </a:ext>
              </a:extLst>
            </p:cNvPr>
            <p:cNvSpPr/>
            <p:nvPr/>
          </p:nvSpPr>
          <p:spPr>
            <a:xfrm>
              <a:off x="4178160" y="403848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6BFBD9FB-7462-156C-4C87-BB837F7E3070}"/>
                </a:ext>
              </a:extLst>
            </p:cNvPr>
            <p:cNvSpPr/>
            <p:nvPr/>
          </p:nvSpPr>
          <p:spPr>
            <a:xfrm>
              <a:off x="4368600" y="38862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0" name="Line 39">
              <a:extLst>
                <a:ext uri="{FF2B5EF4-FFF2-40B4-BE49-F238E27FC236}">
                  <a16:creationId xmlns:a16="http://schemas.microsoft.com/office/drawing/2014/main" id="{4581A0AA-B392-392C-A52D-BCBA16011830}"/>
                </a:ext>
              </a:extLst>
            </p:cNvPr>
            <p:cNvSpPr/>
            <p:nvPr/>
          </p:nvSpPr>
          <p:spPr>
            <a:xfrm>
              <a:off x="4559040" y="4343400"/>
              <a:ext cx="7632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1" name="Line 40">
              <a:extLst>
                <a:ext uri="{FF2B5EF4-FFF2-40B4-BE49-F238E27FC236}">
                  <a16:creationId xmlns:a16="http://schemas.microsoft.com/office/drawing/2014/main" id="{9B7290D8-B7A3-7B50-3E99-8580B4052629}"/>
                </a:ext>
              </a:extLst>
            </p:cNvPr>
            <p:cNvSpPr/>
            <p:nvPr/>
          </p:nvSpPr>
          <p:spPr>
            <a:xfrm flipV="1">
              <a:off x="4330440" y="4647960"/>
              <a:ext cx="0" cy="152640"/>
            </a:xfrm>
            <a:prstGeom prst="line">
              <a:avLst/>
            </a:prstGeom>
            <a:ln w="936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42" name="Line 41">
              <a:extLst>
                <a:ext uri="{FF2B5EF4-FFF2-40B4-BE49-F238E27FC236}">
                  <a16:creationId xmlns:a16="http://schemas.microsoft.com/office/drawing/2014/main" id="{ACFE73B5-6128-CAAC-7466-098C8B536AD9}"/>
                </a:ext>
              </a:extLst>
            </p:cNvPr>
            <p:cNvSpPr/>
            <p:nvPr/>
          </p:nvSpPr>
          <p:spPr>
            <a:xfrm flipV="1">
              <a:off x="4825800" y="4647960"/>
              <a:ext cx="0" cy="152640"/>
            </a:xfrm>
            <a:prstGeom prst="line">
              <a:avLst/>
            </a:prstGeom>
            <a:ln w="936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43" name="CustomShape 42">
            <a:extLst>
              <a:ext uri="{FF2B5EF4-FFF2-40B4-BE49-F238E27FC236}">
                <a16:creationId xmlns:a16="http://schemas.microsoft.com/office/drawing/2014/main" id="{C85E0187-861D-F26B-743B-AA741C4F39B1}"/>
              </a:ext>
            </a:extLst>
          </p:cNvPr>
          <p:cNvSpPr/>
          <p:nvPr/>
        </p:nvSpPr>
        <p:spPr>
          <a:xfrm rot="18658800" flipH="1">
            <a:off x="5334120" y="4495320"/>
            <a:ext cx="685440" cy="38088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22BA12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4" name="CustomShape 43">
            <a:extLst>
              <a:ext uri="{FF2B5EF4-FFF2-40B4-BE49-F238E27FC236}">
                <a16:creationId xmlns:a16="http://schemas.microsoft.com/office/drawing/2014/main" id="{4BB89766-EF7E-C44D-4200-F65F15E4E354}"/>
              </a:ext>
            </a:extLst>
          </p:cNvPr>
          <p:cNvSpPr/>
          <p:nvPr/>
        </p:nvSpPr>
        <p:spPr>
          <a:xfrm>
            <a:off x="3852720" y="2618640"/>
            <a:ext cx="1522080" cy="517320"/>
          </a:xfrm>
          <a:prstGeom prst="rect">
            <a:avLst/>
          </a:prstGeom>
          <a:noFill/>
          <a:ln w="3816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000000"/>
                </a:solidFill>
                <a:latin typeface="Arial"/>
                <a:ea typeface="MS PGothic"/>
              </a:rPr>
              <a:t>LEA29Y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45" name="CustomShape 44">
            <a:extLst>
              <a:ext uri="{FF2B5EF4-FFF2-40B4-BE49-F238E27FC236}">
                <a16:creationId xmlns:a16="http://schemas.microsoft.com/office/drawing/2014/main" id="{709CD6AE-3F33-7195-C007-ABC6060A7CF1}"/>
              </a:ext>
            </a:extLst>
          </p:cNvPr>
          <p:cNvSpPr/>
          <p:nvPr/>
        </p:nvSpPr>
        <p:spPr>
          <a:xfrm>
            <a:off x="2427840" y="3882600"/>
            <a:ext cx="1622880" cy="33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i="1" strike="noStrike" spc="-1">
                <a:solidFill>
                  <a:srgbClr val="000000"/>
                </a:solidFill>
                <a:latin typeface="Arial"/>
                <a:ea typeface="MS PGothic"/>
              </a:rPr>
              <a:t>Cell Membrane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46" name="Line 45">
            <a:extLst>
              <a:ext uri="{FF2B5EF4-FFF2-40B4-BE49-F238E27FC236}">
                <a16:creationId xmlns:a16="http://schemas.microsoft.com/office/drawing/2014/main" id="{0D486B9E-3D7C-8707-49CC-C745EFA29F03}"/>
              </a:ext>
            </a:extLst>
          </p:cNvPr>
          <p:cNvSpPr/>
          <p:nvPr/>
        </p:nvSpPr>
        <p:spPr>
          <a:xfrm>
            <a:off x="1295280" y="3886200"/>
            <a:ext cx="1828800" cy="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7" name="Line 46">
            <a:extLst>
              <a:ext uri="{FF2B5EF4-FFF2-40B4-BE49-F238E27FC236}">
                <a16:creationId xmlns:a16="http://schemas.microsoft.com/office/drawing/2014/main" id="{5999213E-37E7-0DB4-14EB-A0A20075430B}"/>
              </a:ext>
            </a:extLst>
          </p:cNvPr>
          <p:cNvSpPr/>
          <p:nvPr/>
        </p:nvSpPr>
        <p:spPr>
          <a:xfrm>
            <a:off x="2286000" y="2971800"/>
            <a:ext cx="0" cy="1522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8" name="Line 47">
            <a:extLst>
              <a:ext uri="{FF2B5EF4-FFF2-40B4-BE49-F238E27FC236}">
                <a16:creationId xmlns:a16="http://schemas.microsoft.com/office/drawing/2014/main" id="{35996397-5090-7167-19F0-5DDE0C37FB99}"/>
              </a:ext>
            </a:extLst>
          </p:cNvPr>
          <p:cNvSpPr/>
          <p:nvPr/>
        </p:nvSpPr>
        <p:spPr>
          <a:xfrm>
            <a:off x="2286000" y="3733560"/>
            <a:ext cx="0" cy="6098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9" name="Line 48">
            <a:extLst>
              <a:ext uri="{FF2B5EF4-FFF2-40B4-BE49-F238E27FC236}">
                <a16:creationId xmlns:a16="http://schemas.microsoft.com/office/drawing/2014/main" id="{1241547E-D9E1-C7DA-B420-B42E6899D94E}"/>
              </a:ext>
            </a:extLst>
          </p:cNvPr>
          <p:cNvSpPr/>
          <p:nvPr/>
        </p:nvSpPr>
        <p:spPr>
          <a:xfrm>
            <a:off x="1828800" y="2971800"/>
            <a:ext cx="0" cy="15228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0" name="Line 49">
            <a:extLst>
              <a:ext uri="{FF2B5EF4-FFF2-40B4-BE49-F238E27FC236}">
                <a16:creationId xmlns:a16="http://schemas.microsoft.com/office/drawing/2014/main" id="{DFD74D62-7C04-3792-1621-092594933BF9}"/>
              </a:ext>
            </a:extLst>
          </p:cNvPr>
          <p:cNvSpPr/>
          <p:nvPr/>
        </p:nvSpPr>
        <p:spPr>
          <a:xfrm>
            <a:off x="1828800" y="3733560"/>
            <a:ext cx="0" cy="60984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1" name="Line 50">
            <a:extLst>
              <a:ext uri="{FF2B5EF4-FFF2-40B4-BE49-F238E27FC236}">
                <a16:creationId xmlns:a16="http://schemas.microsoft.com/office/drawing/2014/main" id="{AA34CE9D-8DA1-4BFC-88E9-3214442A0325}"/>
              </a:ext>
            </a:extLst>
          </p:cNvPr>
          <p:cNvSpPr/>
          <p:nvPr/>
        </p:nvSpPr>
        <p:spPr>
          <a:xfrm>
            <a:off x="1295280" y="4203360"/>
            <a:ext cx="1828800" cy="0"/>
          </a:xfrm>
          <a:prstGeom prst="line">
            <a:avLst/>
          </a:prstGeom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2" name="CustomShape 51">
            <a:extLst>
              <a:ext uri="{FF2B5EF4-FFF2-40B4-BE49-F238E27FC236}">
                <a16:creationId xmlns:a16="http://schemas.microsoft.com/office/drawing/2014/main" id="{DFB427F0-33C1-274B-8589-8AF7E84A756F}"/>
              </a:ext>
            </a:extLst>
          </p:cNvPr>
          <p:cNvSpPr/>
          <p:nvPr/>
        </p:nvSpPr>
        <p:spPr>
          <a:xfrm>
            <a:off x="2063880" y="2362320"/>
            <a:ext cx="380520" cy="609120"/>
          </a:xfrm>
          <a:prstGeom prst="roundRect">
            <a:avLst>
              <a:gd name="adj" fmla="val 36250"/>
            </a:avLst>
          </a:prstGeom>
          <a:solidFill>
            <a:srgbClr val="EE0218"/>
          </a:solidFill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3" name="CustomShape 52">
            <a:extLst>
              <a:ext uri="{FF2B5EF4-FFF2-40B4-BE49-F238E27FC236}">
                <a16:creationId xmlns:a16="http://schemas.microsoft.com/office/drawing/2014/main" id="{C4DC416D-D51E-4F7A-75AC-CFBA6E1A7934}"/>
              </a:ext>
            </a:extLst>
          </p:cNvPr>
          <p:cNvSpPr/>
          <p:nvPr/>
        </p:nvSpPr>
        <p:spPr>
          <a:xfrm>
            <a:off x="2063880" y="3124080"/>
            <a:ext cx="380520" cy="609120"/>
          </a:xfrm>
          <a:prstGeom prst="roundRect">
            <a:avLst>
              <a:gd name="adj" fmla="val 36250"/>
            </a:avLst>
          </a:prstGeom>
          <a:solidFill>
            <a:srgbClr val="EE0218"/>
          </a:solidFill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4" name="CustomShape 53">
            <a:extLst>
              <a:ext uri="{FF2B5EF4-FFF2-40B4-BE49-F238E27FC236}">
                <a16:creationId xmlns:a16="http://schemas.microsoft.com/office/drawing/2014/main" id="{8E750372-A2BE-015B-6B9D-FCBCCAA9C6FC}"/>
              </a:ext>
            </a:extLst>
          </p:cNvPr>
          <p:cNvSpPr/>
          <p:nvPr/>
        </p:nvSpPr>
        <p:spPr>
          <a:xfrm>
            <a:off x="2133720" y="4343400"/>
            <a:ext cx="304560" cy="609120"/>
          </a:xfrm>
          <a:prstGeom prst="triangle">
            <a:avLst>
              <a:gd name="adj" fmla="val 50000"/>
            </a:avLst>
          </a:prstGeom>
          <a:solidFill>
            <a:srgbClr val="EE0218"/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5" name="CustomShape 54">
            <a:extLst>
              <a:ext uri="{FF2B5EF4-FFF2-40B4-BE49-F238E27FC236}">
                <a16:creationId xmlns:a16="http://schemas.microsoft.com/office/drawing/2014/main" id="{DEC8AC74-9865-81C5-58D9-E61EE7EBB72A}"/>
              </a:ext>
            </a:extLst>
          </p:cNvPr>
          <p:cNvSpPr/>
          <p:nvPr/>
        </p:nvSpPr>
        <p:spPr>
          <a:xfrm>
            <a:off x="1107360" y="1736640"/>
            <a:ext cx="18421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FF6C49"/>
                </a:solidFill>
                <a:latin typeface="Arial"/>
                <a:ea typeface="MS PGothic"/>
              </a:rPr>
              <a:t>CTLA4 (CD152)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CDEC930-B840-6BB1-CC13-16C21FAB1123}"/>
              </a:ext>
            </a:extLst>
          </p:cNvPr>
          <p:cNvSpPr/>
          <p:nvPr/>
        </p:nvSpPr>
        <p:spPr>
          <a:xfrm>
            <a:off x="712800" y="3560040"/>
            <a:ext cx="91404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Arial"/>
                <a:ea typeface="MS PGothic"/>
              </a:rPr>
              <a:t>external</a:t>
            </a:r>
            <a:endParaRPr lang="pl-PL" sz="1500" b="0" strike="noStrike" spc="-1">
              <a:latin typeface="Arial"/>
            </a:endParaRPr>
          </a:p>
        </p:txBody>
      </p:sp>
      <p:sp>
        <p:nvSpPr>
          <p:cNvPr id="57" name="CustomShape 56">
            <a:extLst>
              <a:ext uri="{FF2B5EF4-FFF2-40B4-BE49-F238E27FC236}">
                <a16:creationId xmlns:a16="http://schemas.microsoft.com/office/drawing/2014/main" id="{2E4C8B42-68C9-9EA2-F0F5-67671C8E8297}"/>
              </a:ext>
            </a:extLst>
          </p:cNvPr>
          <p:cNvSpPr/>
          <p:nvPr/>
        </p:nvSpPr>
        <p:spPr>
          <a:xfrm>
            <a:off x="731880" y="4169520"/>
            <a:ext cx="871200" cy="31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b="1" strike="noStrike" spc="-1">
                <a:solidFill>
                  <a:srgbClr val="000000"/>
                </a:solidFill>
                <a:latin typeface="Arial"/>
                <a:ea typeface="MS PGothic"/>
              </a:rPr>
              <a:t>internal</a:t>
            </a:r>
            <a:endParaRPr lang="pl-PL" sz="1500" b="0" strike="noStrike" spc="-1">
              <a:latin typeface="Arial"/>
            </a:endParaRPr>
          </a:p>
        </p:txBody>
      </p:sp>
      <p:sp>
        <p:nvSpPr>
          <p:cNvPr id="58" name="CustomShape 57">
            <a:extLst>
              <a:ext uri="{FF2B5EF4-FFF2-40B4-BE49-F238E27FC236}">
                <a16:creationId xmlns:a16="http://schemas.microsoft.com/office/drawing/2014/main" id="{EE67FFAB-0269-31F7-5046-2854327B5BB3}"/>
              </a:ext>
            </a:extLst>
          </p:cNvPr>
          <p:cNvSpPr/>
          <p:nvPr/>
        </p:nvSpPr>
        <p:spPr>
          <a:xfrm>
            <a:off x="2749680" y="2286000"/>
            <a:ext cx="151920" cy="1523520"/>
          </a:xfrm>
          <a:prstGeom prst="rightBrace">
            <a:avLst>
              <a:gd name="adj1" fmla="val 83333"/>
              <a:gd name="adj2" fmla="val 50000"/>
            </a:avLst>
          </a:prstGeom>
          <a:noFill/>
          <a:ln w="2844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59" name="CustomShape 58">
            <a:extLst>
              <a:ext uri="{FF2B5EF4-FFF2-40B4-BE49-F238E27FC236}">
                <a16:creationId xmlns:a16="http://schemas.microsoft.com/office/drawing/2014/main" id="{7C623D39-55CB-E038-82C1-8EB56290730A}"/>
              </a:ext>
            </a:extLst>
          </p:cNvPr>
          <p:cNvSpPr/>
          <p:nvPr/>
        </p:nvSpPr>
        <p:spPr>
          <a:xfrm>
            <a:off x="1606680" y="2362320"/>
            <a:ext cx="380520" cy="609120"/>
          </a:xfrm>
          <a:prstGeom prst="roundRect">
            <a:avLst>
              <a:gd name="adj" fmla="val 36250"/>
            </a:avLst>
          </a:prstGeom>
          <a:solidFill>
            <a:srgbClr val="EE0218"/>
          </a:solidFill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0" name="CustomShape 59">
            <a:extLst>
              <a:ext uri="{FF2B5EF4-FFF2-40B4-BE49-F238E27FC236}">
                <a16:creationId xmlns:a16="http://schemas.microsoft.com/office/drawing/2014/main" id="{EC1ACBB2-8E1F-A0D4-EA20-9500F81D4F1E}"/>
              </a:ext>
            </a:extLst>
          </p:cNvPr>
          <p:cNvSpPr/>
          <p:nvPr/>
        </p:nvSpPr>
        <p:spPr>
          <a:xfrm>
            <a:off x="1606680" y="3124080"/>
            <a:ext cx="380520" cy="609120"/>
          </a:xfrm>
          <a:prstGeom prst="roundRect">
            <a:avLst>
              <a:gd name="adj" fmla="val 36250"/>
            </a:avLst>
          </a:prstGeom>
          <a:solidFill>
            <a:srgbClr val="EE0218"/>
          </a:solidFill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1" name="CustomShape 60">
            <a:extLst>
              <a:ext uri="{FF2B5EF4-FFF2-40B4-BE49-F238E27FC236}">
                <a16:creationId xmlns:a16="http://schemas.microsoft.com/office/drawing/2014/main" id="{845116A9-4769-659B-7840-F4943646E1E1}"/>
              </a:ext>
            </a:extLst>
          </p:cNvPr>
          <p:cNvSpPr/>
          <p:nvPr/>
        </p:nvSpPr>
        <p:spPr>
          <a:xfrm>
            <a:off x="1676520" y="4343400"/>
            <a:ext cx="304560" cy="609120"/>
          </a:xfrm>
          <a:prstGeom prst="triangle">
            <a:avLst>
              <a:gd name="adj" fmla="val 50000"/>
            </a:avLst>
          </a:prstGeom>
          <a:solidFill>
            <a:srgbClr val="EE0218"/>
          </a:solidFill>
          <a:ln w="1260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2" name="Line 61">
            <a:extLst>
              <a:ext uri="{FF2B5EF4-FFF2-40B4-BE49-F238E27FC236}">
                <a16:creationId xmlns:a16="http://schemas.microsoft.com/office/drawing/2014/main" id="{E94804C7-1CC2-6E37-1F61-D846A48B1A2A}"/>
              </a:ext>
            </a:extLst>
          </p:cNvPr>
          <p:cNvSpPr/>
          <p:nvPr/>
        </p:nvSpPr>
        <p:spPr>
          <a:xfrm>
            <a:off x="1981080" y="3429000"/>
            <a:ext cx="763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F39CC5FF-FAA5-6889-7883-77251F6C8B25}"/>
              </a:ext>
            </a:extLst>
          </p:cNvPr>
          <p:cNvSpPr/>
          <p:nvPr/>
        </p:nvSpPr>
        <p:spPr>
          <a:xfrm rot="2941200">
            <a:off x="3124440" y="3200040"/>
            <a:ext cx="685440" cy="38052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FF0000"/>
          </a:solidFill>
          <a:ln w="1908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64" name="CustomShape 63">
            <a:extLst>
              <a:ext uri="{FF2B5EF4-FFF2-40B4-BE49-F238E27FC236}">
                <a16:creationId xmlns:a16="http://schemas.microsoft.com/office/drawing/2014/main" id="{C20082F6-1111-A273-93A4-1C1C22BD9060}"/>
              </a:ext>
            </a:extLst>
          </p:cNvPr>
          <p:cNvSpPr/>
          <p:nvPr/>
        </p:nvSpPr>
        <p:spPr>
          <a:xfrm>
            <a:off x="515520" y="1374840"/>
            <a:ext cx="34243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FF6C49"/>
                </a:solidFill>
                <a:latin typeface="Arial"/>
                <a:ea typeface="MS PGothic"/>
              </a:rPr>
              <a:t>A human trans-membrane protein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5" name="CustomShape 64">
            <a:extLst>
              <a:ext uri="{FF2B5EF4-FFF2-40B4-BE49-F238E27FC236}">
                <a16:creationId xmlns:a16="http://schemas.microsoft.com/office/drawing/2014/main" id="{042533C2-D158-1A07-BAD2-2241E51300C9}"/>
              </a:ext>
            </a:extLst>
          </p:cNvPr>
          <p:cNvSpPr/>
          <p:nvPr/>
        </p:nvSpPr>
        <p:spPr>
          <a:xfrm>
            <a:off x="3790800" y="6226200"/>
            <a:ext cx="177120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AD8A00"/>
                </a:solidFill>
                <a:latin typeface="Arial"/>
                <a:ea typeface="ＭＳ Ｐゴシック"/>
              </a:rPr>
              <a:t>Fusion</a:t>
            </a:r>
            <a:r>
              <a:rPr lang="en-US" sz="1800" b="1" strike="noStrike" spc="-1">
                <a:solidFill>
                  <a:srgbClr val="FFCC00"/>
                </a:solidFill>
                <a:latin typeface="Arial"/>
                <a:ea typeface="ＭＳ Ｐゴシック"/>
              </a:rPr>
              <a:t> </a:t>
            </a:r>
            <a:r>
              <a:rPr lang="en-US" sz="1800" b="1" strike="noStrike" spc="-1">
                <a:solidFill>
                  <a:srgbClr val="3E9E1E"/>
                </a:solidFill>
                <a:latin typeface="Arial"/>
                <a:ea typeface="ＭＳ Ｐゴシック"/>
              </a:rPr>
              <a:t>protein</a:t>
            </a:r>
            <a:endParaRPr lang="pl-PL" sz="1800" b="0" strike="noStrike" spc="-1">
              <a:latin typeface="Arial"/>
            </a:endParaRPr>
          </a:p>
        </p:txBody>
      </p:sp>
      <p:sp>
        <p:nvSpPr>
          <p:cNvPr id="66" name="CustomShape 65">
            <a:extLst>
              <a:ext uri="{FF2B5EF4-FFF2-40B4-BE49-F238E27FC236}">
                <a16:creationId xmlns:a16="http://schemas.microsoft.com/office/drawing/2014/main" id="{1164947C-4F65-48AC-E67C-746C5F4B42FB}"/>
              </a:ext>
            </a:extLst>
          </p:cNvPr>
          <p:cNvSpPr/>
          <p:nvPr/>
        </p:nvSpPr>
        <p:spPr>
          <a:xfrm>
            <a:off x="6088680" y="1362240"/>
            <a:ext cx="1938240" cy="3337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3E9E1E"/>
                </a:solidFill>
                <a:latin typeface="Arial"/>
                <a:ea typeface="ＭＳ Ｐゴシック"/>
              </a:rPr>
              <a:t>A human antibody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67" name="CustomShape 66">
            <a:extLst>
              <a:ext uri="{FF2B5EF4-FFF2-40B4-BE49-F238E27FC236}">
                <a16:creationId xmlns:a16="http://schemas.microsoft.com/office/drawing/2014/main" id="{8A85AB1C-9780-5D0A-1A44-A9E5D4E54744}"/>
              </a:ext>
            </a:extLst>
          </p:cNvPr>
          <p:cNvSpPr/>
          <p:nvPr/>
        </p:nvSpPr>
        <p:spPr>
          <a:xfrm>
            <a:off x="2427840" y="3882600"/>
            <a:ext cx="1622880" cy="33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i="1" strike="noStrike" spc="-1">
                <a:solidFill>
                  <a:srgbClr val="000000"/>
                </a:solidFill>
                <a:latin typeface="Arial"/>
                <a:ea typeface="MS PGothic"/>
              </a:rPr>
              <a:t>Cell Membrane</a:t>
            </a:r>
            <a:endParaRPr lang="pl-PL" sz="1600" b="0" strike="noStrike" spc="-1">
              <a:latin typeface="Arial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4C80E00-5403-457C-F4ED-B79377DCF704}"/>
              </a:ext>
            </a:extLst>
          </p:cNvPr>
          <p:cNvGrpSpPr/>
          <p:nvPr/>
        </p:nvGrpSpPr>
        <p:grpSpPr>
          <a:xfrm>
            <a:off x="712800" y="1736640"/>
            <a:ext cx="3123000" cy="3215880"/>
            <a:chOff x="712800" y="1736640"/>
            <a:chExt cx="3123000" cy="3215880"/>
          </a:xfrm>
        </p:grpSpPr>
        <p:sp>
          <p:nvSpPr>
            <p:cNvPr id="69" name="Line 68">
              <a:extLst>
                <a:ext uri="{FF2B5EF4-FFF2-40B4-BE49-F238E27FC236}">
                  <a16:creationId xmlns:a16="http://schemas.microsoft.com/office/drawing/2014/main" id="{93A44EF7-7D15-6C86-0B69-2AAE68A20073}"/>
                </a:ext>
              </a:extLst>
            </p:cNvPr>
            <p:cNvSpPr/>
            <p:nvPr/>
          </p:nvSpPr>
          <p:spPr>
            <a:xfrm>
              <a:off x="1295280" y="3886200"/>
              <a:ext cx="1828800" cy="0"/>
            </a:xfrm>
            <a:prstGeom prst="line">
              <a:avLst/>
            </a:prstGeom>
            <a:ln w="3816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0" name="Line 69">
              <a:extLst>
                <a:ext uri="{FF2B5EF4-FFF2-40B4-BE49-F238E27FC236}">
                  <a16:creationId xmlns:a16="http://schemas.microsoft.com/office/drawing/2014/main" id="{1F378078-DAD1-1B39-BB93-4DF994EC58A8}"/>
                </a:ext>
              </a:extLst>
            </p:cNvPr>
            <p:cNvSpPr/>
            <p:nvPr/>
          </p:nvSpPr>
          <p:spPr>
            <a:xfrm>
              <a:off x="2286000" y="29718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1" name="Line 70">
              <a:extLst>
                <a:ext uri="{FF2B5EF4-FFF2-40B4-BE49-F238E27FC236}">
                  <a16:creationId xmlns:a16="http://schemas.microsoft.com/office/drawing/2014/main" id="{05164257-2757-AEF6-E682-15699D32F14B}"/>
                </a:ext>
              </a:extLst>
            </p:cNvPr>
            <p:cNvSpPr/>
            <p:nvPr/>
          </p:nvSpPr>
          <p:spPr>
            <a:xfrm>
              <a:off x="2286000" y="3733560"/>
              <a:ext cx="0" cy="60984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2" name="Line 71">
              <a:extLst>
                <a:ext uri="{FF2B5EF4-FFF2-40B4-BE49-F238E27FC236}">
                  <a16:creationId xmlns:a16="http://schemas.microsoft.com/office/drawing/2014/main" id="{A312826D-E992-EAE5-C729-90AD279412BA}"/>
                </a:ext>
              </a:extLst>
            </p:cNvPr>
            <p:cNvSpPr/>
            <p:nvPr/>
          </p:nvSpPr>
          <p:spPr>
            <a:xfrm>
              <a:off x="1828800" y="2971800"/>
              <a:ext cx="0" cy="15228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3" name="Line 72">
              <a:extLst>
                <a:ext uri="{FF2B5EF4-FFF2-40B4-BE49-F238E27FC236}">
                  <a16:creationId xmlns:a16="http://schemas.microsoft.com/office/drawing/2014/main" id="{C4E5C4EC-41DF-BADE-8998-5B19F3E6C581}"/>
                </a:ext>
              </a:extLst>
            </p:cNvPr>
            <p:cNvSpPr/>
            <p:nvPr/>
          </p:nvSpPr>
          <p:spPr>
            <a:xfrm>
              <a:off x="1828800" y="3733560"/>
              <a:ext cx="0" cy="60984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4" name="Line 73">
              <a:extLst>
                <a:ext uri="{FF2B5EF4-FFF2-40B4-BE49-F238E27FC236}">
                  <a16:creationId xmlns:a16="http://schemas.microsoft.com/office/drawing/2014/main" id="{E5EC37D7-CB6D-5AFD-5982-7B0F72CA90BB}"/>
                </a:ext>
              </a:extLst>
            </p:cNvPr>
            <p:cNvSpPr/>
            <p:nvPr/>
          </p:nvSpPr>
          <p:spPr>
            <a:xfrm>
              <a:off x="1295280" y="4203360"/>
              <a:ext cx="1828800" cy="0"/>
            </a:xfrm>
            <a:prstGeom prst="line">
              <a:avLst/>
            </a:prstGeom>
            <a:ln w="3816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5" name="CustomShape 74">
              <a:extLst>
                <a:ext uri="{FF2B5EF4-FFF2-40B4-BE49-F238E27FC236}">
                  <a16:creationId xmlns:a16="http://schemas.microsoft.com/office/drawing/2014/main" id="{765FB90A-DC29-A3D4-EED3-0659AFBE3BED}"/>
                </a:ext>
              </a:extLst>
            </p:cNvPr>
            <p:cNvSpPr/>
            <p:nvPr/>
          </p:nvSpPr>
          <p:spPr>
            <a:xfrm>
              <a:off x="2063880" y="236232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6" name="CustomShape 75">
              <a:extLst>
                <a:ext uri="{FF2B5EF4-FFF2-40B4-BE49-F238E27FC236}">
                  <a16:creationId xmlns:a16="http://schemas.microsoft.com/office/drawing/2014/main" id="{206CC369-6063-5E90-0A20-448A8FC18B47}"/>
                </a:ext>
              </a:extLst>
            </p:cNvPr>
            <p:cNvSpPr/>
            <p:nvPr/>
          </p:nvSpPr>
          <p:spPr>
            <a:xfrm>
              <a:off x="2063880" y="312408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7" name="CustomShape 76">
              <a:extLst>
                <a:ext uri="{FF2B5EF4-FFF2-40B4-BE49-F238E27FC236}">
                  <a16:creationId xmlns:a16="http://schemas.microsoft.com/office/drawing/2014/main" id="{0886D0B1-7A7F-64FA-CC85-E4A986C8BA2B}"/>
                </a:ext>
              </a:extLst>
            </p:cNvPr>
            <p:cNvSpPr/>
            <p:nvPr/>
          </p:nvSpPr>
          <p:spPr>
            <a:xfrm>
              <a:off x="2133720" y="4343400"/>
              <a:ext cx="304560" cy="609120"/>
            </a:xfrm>
            <a:prstGeom prst="triangle">
              <a:avLst>
                <a:gd name="adj" fmla="val 50000"/>
              </a:avLst>
            </a:prstGeom>
            <a:solidFill>
              <a:srgbClr val="EE0218"/>
            </a:solidFill>
            <a:ln w="1260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78" name="CustomShape 77">
              <a:extLst>
                <a:ext uri="{FF2B5EF4-FFF2-40B4-BE49-F238E27FC236}">
                  <a16:creationId xmlns:a16="http://schemas.microsoft.com/office/drawing/2014/main" id="{17ABB23A-93AE-1BA1-E0C8-C3F85BAB5BE5}"/>
                </a:ext>
              </a:extLst>
            </p:cNvPr>
            <p:cNvSpPr/>
            <p:nvPr/>
          </p:nvSpPr>
          <p:spPr>
            <a:xfrm>
              <a:off x="1107360" y="1736640"/>
              <a:ext cx="184212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 b="1" strike="noStrike" spc="-1">
                  <a:solidFill>
                    <a:srgbClr val="AD8A00"/>
                  </a:solidFill>
                  <a:latin typeface="Arial"/>
                  <a:ea typeface="MS PGothic"/>
                </a:rPr>
                <a:t>CTLA4 (CD152)</a:t>
              </a:r>
              <a:endParaRPr lang="pl-PL" sz="1800" b="0" strike="noStrike" spc="-1">
                <a:latin typeface="Arial"/>
              </a:endParaRPr>
            </a:p>
          </p:txBody>
        </p:sp>
        <p:sp>
          <p:nvSpPr>
            <p:cNvPr id="79" name="CustomShape 78">
              <a:extLst>
                <a:ext uri="{FF2B5EF4-FFF2-40B4-BE49-F238E27FC236}">
                  <a16:creationId xmlns:a16="http://schemas.microsoft.com/office/drawing/2014/main" id="{FF3A7CBD-606F-E01E-BCAF-D8B4400EDC71}"/>
                </a:ext>
              </a:extLst>
            </p:cNvPr>
            <p:cNvSpPr/>
            <p:nvPr/>
          </p:nvSpPr>
          <p:spPr>
            <a:xfrm>
              <a:off x="712800" y="3560040"/>
              <a:ext cx="914040" cy="318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500" b="1" strike="noStrike" spc="-1">
                  <a:solidFill>
                    <a:srgbClr val="000000"/>
                  </a:solidFill>
                  <a:latin typeface="Arial"/>
                  <a:ea typeface="MS PGothic"/>
                </a:rPr>
                <a:t>external</a:t>
              </a:r>
              <a:endParaRPr lang="pl-PL" sz="1500" b="0" strike="noStrike" spc="-1">
                <a:latin typeface="Arial"/>
              </a:endParaRPr>
            </a:p>
          </p:txBody>
        </p:sp>
        <p:sp>
          <p:nvSpPr>
            <p:cNvPr id="80" name="CustomShape 79">
              <a:extLst>
                <a:ext uri="{FF2B5EF4-FFF2-40B4-BE49-F238E27FC236}">
                  <a16:creationId xmlns:a16="http://schemas.microsoft.com/office/drawing/2014/main" id="{DD2F7180-D972-DA37-15A1-85CEF2AB57B0}"/>
                </a:ext>
              </a:extLst>
            </p:cNvPr>
            <p:cNvSpPr/>
            <p:nvPr/>
          </p:nvSpPr>
          <p:spPr>
            <a:xfrm>
              <a:off x="731880" y="4169520"/>
              <a:ext cx="871200" cy="318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500" b="1" strike="noStrike" spc="-1">
                  <a:solidFill>
                    <a:srgbClr val="000000"/>
                  </a:solidFill>
                  <a:latin typeface="Arial"/>
                  <a:ea typeface="MS PGothic"/>
                </a:rPr>
                <a:t>internal</a:t>
              </a:r>
              <a:endParaRPr lang="pl-PL" sz="1500" b="0" strike="noStrike" spc="-1">
                <a:latin typeface="Arial"/>
              </a:endParaRPr>
            </a:p>
          </p:txBody>
        </p:sp>
        <p:sp>
          <p:nvSpPr>
            <p:cNvPr id="81" name="CustomShape 80">
              <a:extLst>
                <a:ext uri="{FF2B5EF4-FFF2-40B4-BE49-F238E27FC236}">
                  <a16:creationId xmlns:a16="http://schemas.microsoft.com/office/drawing/2014/main" id="{7AA5E9DF-CEDA-A577-BFD8-D891837041F3}"/>
                </a:ext>
              </a:extLst>
            </p:cNvPr>
            <p:cNvSpPr/>
            <p:nvPr/>
          </p:nvSpPr>
          <p:spPr>
            <a:xfrm>
              <a:off x="2749680" y="2286000"/>
              <a:ext cx="151920" cy="1523520"/>
            </a:xfrm>
            <a:prstGeom prst="rightBrace">
              <a:avLst>
                <a:gd name="adj1" fmla="val 83333"/>
                <a:gd name="adj2" fmla="val 50000"/>
              </a:avLst>
            </a:prstGeom>
            <a:noFill/>
            <a:ln w="2844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2" name="CustomShape 81">
              <a:extLst>
                <a:ext uri="{FF2B5EF4-FFF2-40B4-BE49-F238E27FC236}">
                  <a16:creationId xmlns:a16="http://schemas.microsoft.com/office/drawing/2014/main" id="{AFAAFBA5-17F4-6A9A-9865-46740AF5C691}"/>
                </a:ext>
              </a:extLst>
            </p:cNvPr>
            <p:cNvSpPr/>
            <p:nvPr/>
          </p:nvSpPr>
          <p:spPr>
            <a:xfrm>
              <a:off x="1606680" y="236232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3" name="CustomShape 82">
              <a:extLst>
                <a:ext uri="{FF2B5EF4-FFF2-40B4-BE49-F238E27FC236}">
                  <a16:creationId xmlns:a16="http://schemas.microsoft.com/office/drawing/2014/main" id="{FC2794BB-DE71-1F8F-F4F1-8CBF3AE5F1F9}"/>
                </a:ext>
              </a:extLst>
            </p:cNvPr>
            <p:cNvSpPr/>
            <p:nvPr/>
          </p:nvSpPr>
          <p:spPr>
            <a:xfrm>
              <a:off x="1606680" y="3124080"/>
              <a:ext cx="380520" cy="609120"/>
            </a:xfrm>
            <a:prstGeom prst="roundRect">
              <a:avLst>
                <a:gd name="adj" fmla="val 36250"/>
              </a:avLst>
            </a:prstGeom>
            <a:solidFill>
              <a:srgbClr val="EE0218"/>
            </a:solidFill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4" name="CustomShape 83">
              <a:extLst>
                <a:ext uri="{FF2B5EF4-FFF2-40B4-BE49-F238E27FC236}">
                  <a16:creationId xmlns:a16="http://schemas.microsoft.com/office/drawing/2014/main" id="{2BA3CAC3-1233-CF49-BF01-8661F6DD7EB1}"/>
                </a:ext>
              </a:extLst>
            </p:cNvPr>
            <p:cNvSpPr/>
            <p:nvPr/>
          </p:nvSpPr>
          <p:spPr>
            <a:xfrm>
              <a:off x="1676520" y="4343400"/>
              <a:ext cx="304560" cy="609120"/>
            </a:xfrm>
            <a:prstGeom prst="triangle">
              <a:avLst>
                <a:gd name="adj" fmla="val 50000"/>
              </a:avLst>
            </a:prstGeom>
            <a:solidFill>
              <a:srgbClr val="EE0218"/>
            </a:solidFill>
            <a:ln w="1260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5" name="Line 84">
              <a:extLst>
                <a:ext uri="{FF2B5EF4-FFF2-40B4-BE49-F238E27FC236}">
                  <a16:creationId xmlns:a16="http://schemas.microsoft.com/office/drawing/2014/main" id="{3B9E65B8-4D74-ACCF-DC63-2BB0373128DE}"/>
                </a:ext>
              </a:extLst>
            </p:cNvPr>
            <p:cNvSpPr/>
            <p:nvPr/>
          </p:nvSpPr>
          <p:spPr>
            <a:xfrm>
              <a:off x="1981080" y="3429000"/>
              <a:ext cx="76320" cy="0"/>
            </a:xfrm>
            <a:prstGeom prst="line">
              <a:avLst/>
            </a:prstGeom>
            <a:ln w="19080">
              <a:solidFill>
                <a:schemeClr val="tx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  <p:sp>
          <p:nvSpPr>
            <p:cNvPr id="86" name="CustomShape 85">
              <a:extLst>
                <a:ext uri="{FF2B5EF4-FFF2-40B4-BE49-F238E27FC236}">
                  <a16:creationId xmlns:a16="http://schemas.microsoft.com/office/drawing/2014/main" id="{C0D678A5-C10C-F8FE-C239-712A851B8DF7}"/>
                </a:ext>
              </a:extLst>
            </p:cNvPr>
            <p:cNvSpPr/>
            <p:nvPr/>
          </p:nvSpPr>
          <p:spPr>
            <a:xfrm rot="2941200">
              <a:off x="3124440" y="3200040"/>
              <a:ext cx="685440" cy="380520"/>
            </a:xfrm>
            <a:prstGeom prst="rightArrow">
              <a:avLst>
                <a:gd name="adj1" fmla="val 50000"/>
                <a:gd name="adj2" fmla="val 45000"/>
              </a:avLst>
            </a:prstGeom>
            <a:solidFill>
              <a:srgbClr val="FF0000"/>
            </a:solidFill>
            <a:ln w="19080">
              <a:solidFill>
                <a:schemeClr val="tx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87" name="CustomShape 86">
            <a:extLst>
              <a:ext uri="{FF2B5EF4-FFF2-40B4-BE49-F238E27FC236}">
                <a16:creationId xmlns:a16="http://schemas.microsoft.com/office/drawing/2014/main" id="{225005B7-C656-BF60-C094-26CF75BECC59}"/>
              </a:ext>
            </a:extLst>
          </p:cNvPr>
          <p:cNvSpPr/>
          <p:nvPr/>
        </p:nvSpPr>
        <p:spPr>
          <a:xfrm>
            <a:off x="515520" y="1374840"/>
            <a:ext cx="34243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AD8A00"/>
                </a:solidFill>
                <a:latin typeface="Arial"/>
                <a:ea typeface="MS PGothic"/>
              </a:rPr>
              <a:t>A human trans-membrane protein</a:t>
            </a:r>
            <a:endParaRPr lang="pl-PL" sz="16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0594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Rectangle 2"/>
          <p:cNvSpPr/>
          <p:nvPr/>
        </p:nvSpPr>
        <p:spPr>
          <a:xfrm>
            <a:off x="436680" y="399600"/>
            <a:ext cx="9414000" cy="51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 anchor="b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800" b="1" strike="noStrike" spc="-1">
                <a:solidFill>
                  <a:srgbClr val="000090"/>
                </a:solidFill>
                <a:latin typeface="Times New Roman"/>
                <a:ea typeface="Arial"/>
              </a:rPr>
              <a:t>Anty-CD20 (RITUXIMAB)</a:t>
            </a:r>
            <a:endParaRPr lang="pl-PL" sz="2800" b="0" strike="noStrike" spc="-1">
              <a:latin typeface="Arial"/>
            </a:endParaRPr>
          </a:p>
        </p:txBody>
      </p:sp>
      <p:sp>
        <p:nvSpPr>
          <p:cNvPr id="906" name="Rectangle 3"/>
          <p:cNvSpPr/>
          <p:nvPr/>
        </p:nvSpPr>
        <p:spPr>
          <a:xfrm>
            <a:off x="228600" y="1523880"/>
            <a:ext cx="9676080" cy="495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4280" rIns="90360" bIns="44280" anchor="t">
            <a:noAutofit/>
          </a:bodyPr>
          <a:lstStyle/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FF2D1B"/>
                </a:solidFill>
                <a:latin typeface="Times New Roman"/>
                <a:ea typeface="Arial"/>
              </a:rPr>
              <a:t>Anty-CD20</a:t>
            </a:r>
            <a:r>
              <a:rPr lang="pl-PL" sz="1600" b="1" i="1" strike="noStrike" spc="-1">
                <a:solidFill>
                  <a:srgbClr val="000000"/>
                </a:solidFill>
                <a:latin typeface="Times New Roman"/>
                <a:ea typeface="Arial"/>
              </a:rPr>
              <a:t> 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– chimera mysio-ludzka przeciwko cząsteczce CD20, obecnej na powierzchni limfocytów B, nieobecna na plazmocytach </a:t>
            </a: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Liza, apoptoza  limfocytów B, wtórnie </a:t>
            </a:r>
            <a:r>
              <a:rPr lang="pl-PL" sz="1600" b="1" strike="noStrike" spc="-1">
                <a:solidFill>
                  <a:srgbClr val="000000"/>
                </a:solidFill>
                <a:latin typeface="Symbol"/>
                <a:ea typeface="Arial"/>
              </a:rPr>
              <a:t>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IgM,  IgG</a:t>
            </a: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BBE0E3"/>
                </a:solidFill>
                <a:latin typeface="Times New Roman"/>
                <a:ea typeface="Arial"/>
              </a:rPr>
              <a:t>Off label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 u chorych po Tx, </a:t>
            </a:r>
            <a:r>
              <a:rPr lang="pl-PL" sz="1600" b="1" strike="noStrike" spc="-1">
                <a:solidFill>
                  <a:srgbClr val="333399"/>
                </a:solidFill>
                <a:latin typeface="Times New Roman"/>
                <a:ea typeface="Arial"/>
              </a:rPr>
              <a:t>PTLD</a:t>
            </a: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Wysokie ryzyko infekcji (11.8%) i zgonu związanego z infekcją</a:t>
            </a:r>
            <a:r>
              <a:rPr lang="pl-PL" sz="1600" b="1" i="1" strike="noStrike" spc="-1">
                <a:solidFill>
                  <a:srgbClr val="CC983B"/>
                </a:solidFill>
                <a:latin typeface="Times New Roman"/>
                <a:ea typeface="Arial"/>
              </a:rPr>
              <a:t> </a:t>
            </a:r>
            <a:r>
              <a:rPr lang="pl-PL" sz="1600" b="1" strike="noStrike" spc="-1">
                <a:solidFill>
                  <a:srgbClr val="000000"/>
                </a:solidFill>
                <a:latin typeface="Times New Roman"/>
                <a:ea typeface="Arial"/>
              </a:rPr>
              <a:t>(9.1%) u chorych leczonych rituksimabem (n=77) vs 1.55% w grupie kontrolnej  (n=902); p= 0.0007 </a:t>
            </a:r>
            <a:r>
              <a:rPr lang="pl-PL" sz="1600" b="1" i="1" strike="noStrike" spc="-1">
                <a:solidFill>
                  <a:srgbClr val="B97B3D"/>
                </a:solidFill>
                <a:latin typeface="Times New Roman"/>
                <a:ea typeface="Arial"/>
              </a:rPr>
              <a:t>(Kamar N, Am J Transplant, 2010, 10, 89-98)</a:t>
            </a:r>
            <a:endParaRPr lang="pl-PL" sz="16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endParaRPr lang="pl-PL" sz="2500" b="0" strike="noStrike" spc="-1">
              <a:latin typeface="Arial"/>
            </a:endParaRPr>
          </a:p>
          <a:p>
            <a:pPr marL="380880" indent="-379440">
              <a:lnSpc>
                <a:spcPct val="110000"/>
              </a:lnSpc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009999"/>
                </a:solidFill>
                <a:latin typeface="Times New Roman"/>
                <a:ea typeface="Arial"/>
              </a:rPr>
              <a:t>LEUKOENCEPHALOPATHIA, RALI(rituximab associated lung injury), late onest of neutropenia, trombocytopenia, zespół uwalniania cytokin, powikłania sercowo-naczyniowe?</a:t>
            </a:r>
            <a:endParaRPr lang="pl-PL" sz="1800" b="0" strike="noStrike" spc="-1">
              <a:latin typeface="Arial"/>
            </a:endParaRPr>
          </a:p>
          <a:p>
            <a:pPr marL="380880" indent="-379440" algn="just">
              <a:lnSpc>
                <a:spcPct val="110000"/>
              </a:lnSpc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</p:txBody>
      </p:sp>
      <p:sp>
        <p:nvSpPr>
          <p:cNvPr id="907" name="Line 4"/>
          <p:cNvSpPr/>
          <p:nvPr/>
        </p:nvSpPr>
        <p:spPr>
          <a:xfrm>
            <a:off x="993600" y="1052280"/>
            <a:ext cx="8377200" cy="1800"/>
          </a:xfrm>
          <a:prstGeom prst="line">
            <a:avLst/>
          </a:prstGeom>
          <a:ln w="58680">
            <a:solidFill>
              <a:srgbClr val="80A7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Obraz 1"/>
          <p:cNvPicPr/>
          <p:nvPr/>
        </p:nvPicPr>
        <p:blipFill>
          <a:blip r:embed="rId2"/>
          <a:stretch/>
        </p:blipFill>
        <p:spPr>
          <a:xfrm>
            <a:off x="228600" y="1219320"/>
            <a:ext cx="8629920" cy="488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" name="Picture 1"/>
          <p:cNvPicPr/>
          <p:nvPr/>
        </p:nvPicPr>
        <p:blipFill>
          <a:blip r:embed="rId2"/>
          <a:stretch/>
        </p:blipFill>
        <p:spPr>
          <a:xfrm>
            <a:off x="-1440" y="1039680"/>
            <a:ext cx="10077480" cy="562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00A3CE2-44FF-5FFE-4DA9-4AC185914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33" y="1367907"/>
            <a:ext cx="9016558" cy="482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693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1">
            <a:extLst>
              <a:ext uri="{FF2B5EF4-FFF2-40B4-BE49-F238E27FC236}">
                <a16:creationId xmlns:a16="http://schemas.microsoft.com/office/drawing/2014/main" id="{E7679B59-B572-E32A-CB8B-A65AFA28821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56350" y="1238480"/>
            <a:ext cx="6767919" cy="507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070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" name="Picture 2"/>
          <p:cNvPicPr/>
          <p:nvPr/>
        </p:nvPicPr>
        <p:blipFill>
          <a:blip r:embed="rId2"/>
          <a:stretch/>
        </p:blipFill>
        <p:spPr>
          <a:xfrm>
            <a:off x="0" y="452520"/>
            <a:ext cx="10077480" cy="6404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3A767A7-9057-90DD-A4FA-292A1D440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70890"/>
            <a:ext cx="8178799" cy="5316219"/>
          </a:xfrm>
          <a:prstGeom prst="rect">
            <a:avLst/>
          </a:prstGeom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6CFC4A8-7A13-6C49-2CFD-50E381F11CC2}"/>
              </a:ext>
            </a:extLst>
          </p:cNvPr>
          <p:cNvSpPr txBox="1"/>
          <p:nvPr/>
        </p:nvSpPr>
        <p:spPr>
          <a:xfrm>
            <a:off x="5927464" y="6368526"/>
            <a:ext cx="3496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G </a:t>
            </a:r>
            <a:r>
              <a:rPr lang="pl-PL" sz="1200" dirty="0" err="1"/>
              <a:t>Ital</a:t>
            </a:r>
            <a:r>
              <a:rPr lang="pl-PL" sz="1200" dirty="0"/>
              <a:t> </a:t>
            </a:r>
            <a:r>
              <a:rPr lang="pl-PL" sz="1200" dirty="0" err="1"/>
              <a:t>Nefrol</a:t>
            </a:r>
            <a:r>
              <a:rPr lang="pl-PL" sz="1200" dirty="0"/>
              <a:t> 2026 - ISSN 1724-5990 </a:t>
            </a:r>
            <a:r>
              <a:rPr lang="pl-PL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4544443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C1C3F91-C35E-53E5-E7B1-6DBEF3EBD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33" y="1097412"/>
            <a:ext cx="9016558" cy="536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948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Tytuł 1"/>
          <p:cNvSpPr/>
          <p:nvPr/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000" b="1" strike="noStrike" spc="-1">
                <a:solidFill>
                  <a:srgbClr val="000090"/>
                </a:solidFill>
                <a:latin typeface="Arial"/>
                <a:ea typeface="Osaka"/>
              </a:rPr>
              <a:t>TDM</a:t>
            </a:r>
            <a:endParaRPr lang="pl-PL" sz="4000" b="0" strike="noStrike" spc="-1">
              <a:latin typeface="Arial"/>
            </a:endParaRPr>
          </a:p>
        </p:txBody>
      </p:sp>
      <p:sp>
        <p:nvSpPr>
          <p:cNvPr id="980" name="Symbol zastępczy zawartości 2"/>
          <p:cNvSpPr/>
          <p:nvPr/>
        </p:nvSpPr>
        <p:spPr>
          <a:xfrm>
            <a:off x="457200" y="1855800"/>
            <a:ext cx="8228160" cy="452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Leki o wąskim oknie terapeutycznym</a:t>
            </a:r>
            <a:endParaRPr lang="pl-PL" sz="20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Cyklosporyna –C0, C2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Takrolimus –C0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Syrolimus, ewerolimus-C0</a:t>
            </a: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1" strike="noStrike" spc="-1">
                <a:solidFill>
                  <a:srgbClr val="000000"/>
                </a:solidFill>
                <a:latin typeface="Arial"/>
                <a:ea typeface="Osaka"/>
              </a:rPr>
              <a:t>MMF, MPS - MPA nie jest oznaczane standardowo, C0 lepiej AUC- skrócone profile 3 punktowe</a:t>
            </a: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5240551-C7E0-F56E-E8D2-66B73165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5549713"/>
            <a:ext cx="3960440" cy="97563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CE0A7B4-F2D5-0D62-E99F-31392C52E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931226"/>
            <a:ext cx="3130944" cy="493033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7408735-CBD7-AACE-6D08-60BBF23D7CD0}"/>
              </a:ext>
            </a:extLst>
          </p:cNvPr>
          <p:cNvSpPr txBox="1"/>
          <p:nvPr/>
        </p:nvSpPr>
        <p:spPr>
          <a:xfrm>
            <a:off x="1043608" y="332656"/>
            <a:ext cx="72728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Wolumetryczne </a:t>
            </a:r>
            <a:r>
              <a:rPr lang="pl-PL" sz="2400" b="1" i="0" u="none" strike="noStrike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mikropróbkowanie</a:t>
            </a:r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absorpcyjne </a:t>
            </a:r>
          </a:p>
          <a:p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pl-PL" sz="2400" b="1" i="0" u="none" strike="noStrike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Volumetric</a:t>
            </a:r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2400" b="1" i="0" u="none" strike="noStrike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Absorptive</a:t>
            </a:r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2400" b="1" i="0" u="none" strike="noStrike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Microsampling</a:t>
            </a:r>
            <a:r>
              <a:rPr lang="pl-PL" sz="2400" b="1" i="0" u="none" strike="noStrik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– VAMS®)</a:t>
            </a:r>
            <a:endParaRPr lang="pl-PL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0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>
            <a:extLst>
              <a:ext uri="{FF2B5EF4-FFF2-40B4-BE49-F238E27FC236}">
                <a16:creationId xmlns:a16="http://schemas.microsoft.com/office/drawing/2014/main" id="{CE5F1C41-64D4-8CD8-F153-5ED612A526D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30678" y="5269509"/>
            <a:ext cx="5881962" cy="800100"/>
          </a:xfrm>
          <a:prstGeom prst="rect">
            <a:avLst/>
          </a:prstGeom>
          <a:ln w="0"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07DA310-789B-F0FF-DD34-BF2E76A90A3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502229" y="727416"/>
            <a:ext cx="6661890" cy="4419629"/>
          </a:xfrm>
          <a:prstGeom prst="rect">
            <a:avLst/>
          </a:prstGeom>
          <a:ln w="0">
            <a:noFill/>
          </a:ln>
        </p:spPr>
      </p:pic>
      <p:pic>
        <p:nvPicPr>
          <p:cNvPr id="7" name="Obraz 5">
            <a:extLst>
              <a:ext uri="{FF2B5EF4-FFF2-40B4-BE49-F238E27FC236}">
                <a16:creationId xmlns:a16="http://schemas.microsoft.com/office/drawing/2014/main" id="{524F4E85-E56E-7CDF-AB61-19163D50E09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804248" y="6139776"/>
            <a:ext cx="1780560" cy="313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7692972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Text Box 3"/>
          <p:cNvSpPr/>
          <p:nvPr/>
        </p:nvSpPr>
        <p:spPr>
          <a:xfrm>
            <a:off x="9368280" y="6835680"/>
            <a:ext cx="22572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00" b="1" i="1" strike="noStrike" spc="-1">
                <a:solidFill>
                  <a:srgbClr val="000000"/>
                </a:solidFill>
                <a:latin typeface="Calibri"/>
                <a:ea typeface="Arial"/>
              </a:rPr>
              <a:t> </a:t>
            </a:r>
            <a:endParaRPr lang="pl-PL" sz="1600" b="0" strike="noStrike" spc="-1">
              <a:latin typeface="Arial"/>
            </a:endParaRPr>
          </a:p>
        </p:txBody>
      </p:sp>
      <p:sp>
        <p:nvSpPr>
          <p:cNvPr id="983" name="Rectangle 4"/>
          <p:cNvSpPr/>
          <p:nvPr/>
        </p:nvSpPr>
        <p:spPr>
          <a:xfrm>
            <a:off x="608040" y="477720"/>
            <a:ext cx="91425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000090"/>
                </a:solidFill>
                <a:latin typeface="Calibri"/>
                <a:ea typeface="Osaka"/>
              </a:rPr>
              <a:t>Toksyczność leków immunosupresyjnych</a:t>
            </a:r>
            <a:endParaRPr lang="pl-PL" sz="3200" b="0" strike="noStrike" spc="-1">
              <a:latin typeface="Arial"/>
            </a:endParaRPr>
          </a:p>
        </p:txBody>
      </p:sp>
      <p:graphicFrame>
        <p:nvGraphicFramePr>
          <p:cNvPr id="984" name="Group 145"/>
          <p:cNvGraphicFramePr/>
          <p:nvPr/>
        </p:nvGraphicFramePr>
        <p:xfrm>
          <a:off x="716040" y="2522520"/>
          <a:ext cx="8665920" cy="3492000"/>
        </p:xfrm>
        <a:graphic>
          <a:graphicData uri="http://schemas.openxmlformats.org/drawingml/2006/table">
            <a:tbl>
              <a:tblPr/>
              <a:tblGrid>
                <a:gridCol w="2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3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7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6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8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Objawy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CsA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Tac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Ster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AZA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SRL/</a:t>
                      </a:r>
                      <a:r>
                        <a:rPr sz="1800"/>
                        <a:t/>
                      </a:r>
                      <a:br>
                        <a:rPr sz="1800"/>
                      </a:b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EVL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MMF</a:t>
                      </a: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/MPS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Nefrotoksyczność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Nadciśnienie tętnicze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t-BR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H</a:t>
                      </a: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</a:t>
                      </a: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perlipid</a:t>
                      </a: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</a:t>
                      </a: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mia 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PTDM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pl-PL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Uszkodzenie szpiku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+</a:t>
                      </a:r>
                      <a:endParaRPr lang="pl-PL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0287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29F42B5-E02B-B248-8979-03B7E6CD5C45}"/>
              </a:ext>
            </a:extLst>
          </p:cNvPr>
          <p:cNvSpPr txBox="1"/>
          <p:nvPr/>
        </p:nvSpPr>
        <p:spPr>
          <a:xfrm>
            <a:off x="469573" y="643467"/>
            <a:ext cx="9459218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Sztuczna inteligencja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B37E658-F65E-C90F-CC36-DD60F4A69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2193117"/>
            <a:ext cx="9201149" cy="33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621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Tytuł 1"/>
          <p:cNvSpPr/>
          <p:nvPr/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Arial"/>
                <a:ea typeface="Osaka"/>
              </a:rPr>
              <a:t>Dobór schematu IS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1004" name="Symbol zastępczy zawartości 2"/>
          <p:cNvSpPr/>
          <p:nvPr/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Decyzja o wyborze konkretnego schematu leczenie immunosupresyjnego  zależy od doświadczenia ośrodka i indywidualnych wskazań/przeciwwskazań pacjenta. W każdym przypadku do proponowanego schematu można dołączyć leczenie indukcyjne uwzględniając indywidualny profil zagrożeń i korzyści biorcy nerki, zwłaszcza ryzyko immunologiczne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Tytuł 1"/>
          <p:cNvSpPr/>
          <p:nvPr/>
        </p:nvSpPr>
        <p:spPr>
          <a:xfrm>
            <a:off x="874800" y="169920"/>
            <a:ext cx="8228160" cy="73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Dobór schematu </a:t>
            </a:r>
            <a:r>
              <a:rPr lang="pl-PL" sz="4400" b="1" strike="noStrike" spc="-1">
                <a:solidFill>
                  <a:srgbClr val="000090"/>
                </a:solidFill>
                <a:latin typeface="Calibri"/>
                <a:ea typeface="Osaka"/>
              </a:rPr>
              <a:t>IS</a:t>
            </a:r>
            <a:endParaRPr lang="pl-PL" sz="4400" b="0" strike="noStrike" spc="-1">
              <a:latin typeface="Arial"/>
            </a:endParaRPr>
          </a:p>
        </p:txBody>
      </p:sp>
      <p:sp>
        <p:nvSpPr>
          <p:cNvPr id="1006" name="Symbol zastępczy zawartości 2"/>
          <p:cNvSpPr/>
          <p:nvPr/>
        </p:nvSpPr>
        <p:spPr>
          <a:xfrm>
            <a:off x="250920" y="1125360"/>
            <a:ext cx="8712360" cy="547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C00000"/>
                </a:solidFill>
                <a:latin typeface="Calibri"/>
                <a:ea typeface="Osaka"/>
              </a:rPr>
              <a:t>Grupa optymalna (biorca,  dawca w przedziale wiekowym 20-50 lat,  krótki czas niedokrwienia, pierwsza transplantacja, dobór HLA: &lt;3 niezgodności HLA, PRA&lt;20%)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CsA/TAC + MMF/MPS + GS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anty‐CD25 + obniżona ekspozycja na CsA/TAC + ewerolimus  +GS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C00000"/>
                </a:solidFill>
                <a:latin typeface="Calibri"/>
                <a:ea typeface="Osaka"/>
              </a:rPr>
              <a:t>Umiarkowane ryzyko (starszy biorca: wiek po 60 roku życia lub  PRA 20% -50%  lub  TIT &gt; 24 h lub  dawca o rozszerzonych kryteriach)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 anty-CD25 + TAC/CsA + MMF/MPS + GS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Biorcy o wysokim ryzyku niepowodzenia: (PRA &gt; 50%, drugi i kolejne przeszczepy od zmarłego dawcy stracone z przyczyn immunologicznych)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Thymoglobulina lub ATG  + TAC + MMF/MPS + GS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Wskazane monitorowanie DSA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ytuł 1"/>
          <p:cNvSpPr/>
          <p:nvPr/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Dobór schematu IS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1008" name="Symbol zastępczy zawartości 2"/>
          <p:cNvSpPr/>
          <p:nvPr/>
        </p:nvSpPr>
        <p:spPr>
          <a:xfrm>
            <a:off x="457200" y="1413000"/>
            <a:ext cx="8228160" cy="4711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Starszy dawca i starszy biorca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anty-CD25 + TAC/CsA + MMF/MPS + niskie  dawki GS.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anty-CD25 + mTORi z redukcją dawek TAC/CsA+ GS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Podwyższone ryzyko sercowo-naczyniowe </a:t>
            </a:r>
            <a:r>
              <a:rPr sz="2400"/>
              <a:t/>
            </a:r>
            <a:br>
              <a:rPr sz="2400"/>
            </a:b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(przebyty zawał, operacje na naczyniach wieńcowych, epizod mózgowy)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anty-CD25 + TAC/CsA + MMF/MPS + GS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anty‐CD25 + CsA/TAC + mTORi +GS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Tytuł 1"/>
          <p:cNvSpPr/>
          <p:nvPr/>
        </p:nvSpPr>
        <p:spPr>
          <a:xfrm>
            <a:off x="457200" y="274680"/>
            <a:ext cx="8228160" cy="63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1" strike="noStrike" spc="-1">
                <a:solidFill>
                  <a:srgbClr val="000090"/>
                </a:solidFill>
                <a:latin typeface="Calibri"/>
                <a:ea typeface="Osaka"/>
              </a:rPr>
              <a:t>Dobór IS</a:t>
            </a:r>
            <a:endParaRPr lang="pl-PL" sz="4400" b="0" strike="noStrike" spc="-1">
              <a:latin typeface="Arial"/>
            </a:endParaRPr>
          </a:p>
        </p:txBody>
      </p:sp>
      <p:sp>
        <p:nvSpPr>
          <p:cNvPr id="1010" name="Symbol zastępczy zawartości 2"/>
          <p:cNvSpPr/>
          <p:nvPr/>
        </p:nvSpPr>
        <p:spPr>
          <a:xfrm>
            <a:off x="457200" y="1125360"/>
            <a:ext cx="8228160" cy="532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otyły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CsA/TAC + MMF/MPS + niskie dawki GS 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z cukrzycą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CsA/TAC  + MMF/MPS + GS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z hiperlipidemią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Wskazanie do stosowania TAC i przeciwwskazanie do inhibitorów mTOR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z nadciśnieniem tętniczym źle kontrolowanym  </a:t>
            </a:r>
            <a:endParaRPr lang="pl-PL" sz="24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strike="noStrike" spc="-1">
                <a:solidFill>
                  <a:srgbClr val="000000"/>
                </a:solidFill>
                <a:latin typeface="Calibri"/>
                <a:ea typeface="Osaka"/>
              </a:rPr>
              <a:t>TAC + MMF/MPS + GS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Tytuł 1"/>
          <p:cNvSpPr/>
          <p:nvPr/>
        </p:nvSpPr>
        <p:spPr>
          <a:xfrm>
            <a:off x="534960" y="115920"/>
            <a:ext cx="8228160" cy="48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1" strike="noStrike" spc="-1">
                <a:solidFill>
                  <a:srgbClr val="000090"/>
                </a:solidFill>
                <a:latin typeface="Calibri"/>
                <a:ea typeface="Osaka"/>
              </a:rPr>
              <a:t>Dobór IS</a:t>
            </a:r>
            <a:endParaRPr lang="pl-PL" sz="4400" b="0" strike="noStrike" spc="-1">
              <a:latin typeface="Arial"/>
            </a:endParaRPr>
          </a:p>
        </p:txBody>
      </p:sp>
      <p:sp>
        <p:nvSpPr>
          <p:cNvPr id="1012" name="Symbol zastępczy zawartości 2"/>
          <p:cNvSpPr/>
          <p:nvPr/>
        </p:nvSpPr>
        <p:spPr>
          <a:xfrm>
            <a:off x="457200" y="836640"/>
            <a:ext cx="8228160" cy="528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z nowotworem w wywiadach lub rozwój nowotworu de novo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Nowotwór w wywiadzie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 CD25 u pacjentów z planowanym odstawianiem CNI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 CsA/TAC + mTORi + GS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CsA/TAC + MMF/MPS + GS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po trzech miesiącach odstawić  CNI  (tylko chorzy niskiego ryzyka immunologicznego) i starać się zostawić chorego na mTORi lub MMF/MPS + GS  ewentualnie mTORi + MMF/PPS + GS 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Rozwój nowotworu de novo: 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zwykle pacjent w chwili rozpoznania nowotworu  otrzymuje MMF/MPS + CNI + GS                    późna konwersja MMF/MPS lub CNI na mTORi -  próba pozostawienia chorego na mTORi+GS, lub mTORi + MMF/MPS + GS (u chorych niskiego ryzyka immunologicznego)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en-GB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z tuberous sclerosis complex/lymphangioleiomyomatosis/angiomyolipoma  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anty‐CD25 + CsA/TAC + mTORi +GS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lub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anty-CD25 +TAC/CsA+ MMF/MPS+ GS  następnie wczesna konwersja  MMF/MPS na mTORi -dotyczy chorych z niskim ryzykiem immunologicznym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Tytuł 1"/>
          <p:cNvSpPr/>
          <p:nvPr/>
        </p:nvSpPr>
        <p:spPr>
          <a:xfrm>
            <a:off x="801720" y="115920"/>
            <a:ext cx="8228160" cy="70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Dobór IS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1014" name="Symbol zastępczy zawartości 2"/>
          <p:cNvSpPr/>
          <p:nvPr/>
        </p:nvSpPr>
        <p:spPr>
          <a:xfrm>
            <a:off x="457200" y="620640"/>
            <a:ext cx="8228160" cy="623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Zakażenie CMV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CsA/TAC+MMF/MPS+GS – wskazana profilaktyka anty-CMV.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anty‐CD 25+ CsA/TAC + mTORi +GS, schemat wskazany u biorców CMV-seronegatywnych otrzymujących narząd od CMV-seropozytywnego dawcy,  u biorców CMV-seropozytywnych otrzymujących mTORi można rozważyć niestosowanie profilaktyki anty-CMV.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Thymoglobulina/ATG  - wskazana profilaktyka anty-CMV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HCV  (+)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CsA/TAC+MMF/MPS+GS (niska dawka)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 Thymoglobulina/ATG-  nie zalecane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HBV (+)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CsA/TAC+MMF+GS 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lub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Thymoglobulina/ATG -  nie zalecane</a:t>
            </a:r>
            <a:endParaRPr lang="pl-PL" sz="16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lang="pl-PL" sz="1600" b="1" strike="noStrike" spc="-1">
                <a:solidFill>
                  <a:srgbClr val="000000"/>
                </a:solidFill>
                <a:latin typeface="Calibri"/>
                <a:ea typeface="Osaka"/>
              </a:rPr>
              <a:t>Jak najszybciej odstawić GS, lamiwudyna/entekawir/ tenofowir od dnia transplantacji przewlekle</a:t>
            </a:r>
            <a:endParaRPr lang="pl-PL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Tytuł 1"/>
          <p:cNvSpPr/>
          <p:nvPr/>
        </p:nvSpPr>
        <p:spPr>
          <a:xfrm>
            <a:off x="457200" y="274680"/>
            <a:ext cx="8228160" cy="70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600" b="1" strike="noStrike" spc="-1">
                <a:solidFill>
                  <a:srgbClr val="000090"/>
                </a:solidFill>
                <a:latin typeface="Calibri"/>
                <a:ea typeface="Osaka"/>
              </a:rPr>
              <a:t>Dobór IS</a:t>
            </a:r>
            <a:endParaRPr lang="pl-PL" sz="3600" b="0" strike="noStrike" spc="-1">
              <a:latin typeface="Arial"/>
            </a:endParaRPr>
          </a:p>
        </p:txBody>
      </p:sp>
      <p:sp>
        <p:nvSpPr>
          <p:cNvPr id="1016" name="Symbol zastępczy zawartości 2"/>
          <p:cNvSpPr/>
          <p:nvPr/>
        </p:nvSpPr>
        <p:spPr>
          <a:xfrm>
            <a:off x="457200" y="1197000"/>
            <a:ext cx="8434440" cy="492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C00000"/>
                </a:solidFill>
                <a:latin typeface="Calibri"/>
                <a:ea typeface="Osaka"/>
              </a:rPr>
              <a:t>Biorca  HIV (+) 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 CD25+CsA/TAK+MMF+GS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Thymoglobulina/ATG-  nie zalecane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Należy stosować jednocześnie z immunosupresją terapię antyretrowirusową, dawki leków immunosupresyjnych powinny być modyfikowane w zależności od  rodzaju terapii antyretrowirusowej. 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strike="noStrike" spc="-1">
                <a:solidFill>
                  <a:srgbClr val="C00000"/>
                </a:solidFill>
                <a:latin typeface="Calibri"/>
                <a:ea typeface="Osaka"/>
              </a:rPr>
              <a:t>Zakażenie  BKV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Thymoglobulina/ATG  - zwiększa ryzyko zakażenia BKV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Przeciwciało anty-CD25- nie zwiększa ryzyka zakażenia BKV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CsA+mTORi+GS- optymalny schemat, najmniejsze ryzyko zakażenia BKV i nefropatii BK.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strike="noStrike" spc="-1">
                <a:solidFill>
                  <a:srgbClr val="000000"/>
                </a:solidFill>
                <a:latin typeface="Calibri"/>
                <a:ea typeface="Osaka"/>
              </a:rPr>
              <a:t>Tak+MMF+GS –zwiększone ryzyko zakażenia BKV i nefropatii BK.</a:t>
            </a:r>
            <a:endParaRPr lang="pl-PL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Picture 2"/>
          <p:cNvPicPr/>
          <p:nvPr/>
        </p:nvPicPr>
        <p:blipFill>
          <a:blip r:embed="rId2"/>
          <a:stretch/>
        </p:blipFill>
        <p:spPr>
          <a:xfrm>
            <a:off x="1752480" y="1752480"/>
            <a:ext cx="6330960" cy="4883400"/>
          </a:xfrm>
          <a:prstGeom prst="rect">
            <a:avLst/>
          </a:prstGeom>
          <a:ln w="0">
            <a:noFill/>
          </a:ln>
        </p:spPr>
      </p:pic>
      <p:sp>
        <p:nvSpPr>
          <p:cNvPr id="987" name="Rectangle 2"/>
          <p:cNvSpPr/>
          <p:nvPr/>
        </p:nvSpPr>
        <p:spPr>
          <a:xfrm>
            <a:off x="771480" y="228600"/>
            <a:ext cx="8742600" cy="11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3200" b="1" strike="noStrike" spc="-1">
                <a:solidFill>
                  <a:srgbClr val="1C1C55"/>
                </a:solidFill>
                <a:latin typeface="Times New Roman"/>
                <a:ea typeface="Osaka"/>
              </a:rPr>
              <a:t>P</a:t>
            </a:r>
            <a:r>
              <a:rPr lang="en-GB" sz="3200" b="1" strike="noStrike" spc="-1">
                <a:solidFill>
                  <a:srgbClr val="1C1C55"/>
                </a:solidFill>
                <a:latin typeface="Times New Roman"/>
                <a:ea typeface="Osaka"/>
              </a:rPr>
              <a:t>owikłania po transplantac</a:t>
            </a:r>
            <a:r>
              <a:rPr lang="pl-PL" sz="3200" b="1" strike="noStrike" spc="-1">
                <a:solidFill>
                  <a:srgbClr val="1C1C55"/>
                </a:solidFill>
                <a:latin typeface="Times New Roman"/>
                <a:ea typeface="Osaka"/>
              </a:rPr>
              <a:t>j</a:t>
            </a:r>
            <a:r>
              <a:rPr lang="en-GB" sz="3200" b="1" strike="noStrike" spc="-1">
                <a:solidFill>
                  <a:srgbClr val="1C1C55"/>
                </a:solidFill>
                <a:latin typeface="Times New Roman"/>
                <a:ea typeface="Osaka"/>
              </a:rPr>
              <a:t>i</a:t>
            </a:r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A44077F7-B788-DE66-04C1-704217CA606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1440" y="450216"/>
            <a:ext cx="10078560" cy="50097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65269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3624</Words>
  <Application>Microsoft Office PowerPoint</Application>
  <PresentationFormat>Slajdy 35 mm</PresentationFormat>
  <Paragraphs>784</Paragraphs>
  <Slides>86</Slides>
  <Notes>8</Notes>
  <HiddenSlides>0</HiddenSlides>
  <MMClips>0</MMClips>
  <ScaleCrop>false</ScaleCrop>
  <HeadingPairs>
    <vt:vector size="8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4</vt:i4>
      </vt:variant>
      <vt:variant>
        <vt:lpstr>Osadzone serwery OLE</vt:lpstr>
      </vt:variant>
      <vt:variant>
        <vt:i4>0</vt:i4>
      </vt:variant>
      <vt:variant>
        <vt:lpstr>Tytuły slajdów</vt:lpstr>
      </vt:variant>
      <vt:variant>
        <vt:i4>86</vt:i4>
      </vt:variant>
    </vt:vector>
  </HeadingPairs>
  <TitlesOfParts>
    <vt:vector size="101" baseType="lpstr">
      <vt:lpstr>MS PGothic</vt:lpstr>
      <vt:lpstr>MS PGothic</vt:lpstr>
      <vt:lpstr>arial</vt:lpstr>
      <vt:lpstr>arial</vt:lpstr>
      <vt:lpstr>Calibri</vt:lpstr>
      <vt:lpstr>DejaVu Sans</vt:lpstr>
      <vt:lpstr>Monotype Sorts</vt:lpstr>
      <vt:lpstr>Osaka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Leki i protokoły immunosupresyjne  u chorych po przeszczepieniu narządów</vt:lpstr>
      <vt:lpstr>Prezentacja programu PowerPoint</vt:lpstr>
      <vt:lpstr>Prezentacja programu PowerPoint</vt:lpstr>
      <vt:lpstr>Prezentacja programu PowerPoint</vt:lpstr>
      <vt:lpstr>Prezentacja programu PowerPoint</vt:lpstr>
      <vt:lpstr>Leki immunosupresyjne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Cyklosporyna A (CsA)</vt:lpstr>
      <vt:lpstr>Prezentacja programu PowerPoint</vt:lpstr>
      <vt:lpstr>Takrolimus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Sirolimus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Rodzaje  przeciwciał</vt:lpstr>
      <vt:lpstr>Prezentacja programu PowerPoint</vt:lpstr>
      <vt:lpstr>Zastosowanie rATG</vt:lpstr>
      <vt:lpstr>INTERAKCJA IL-2 Z RECEPTOREM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Leki i protokoły immunosupresyjne  u chorych po przeszczepieniu narządów</dc:title>
  <dc:subject/>
  <dc:creator>23265</dc:creator>
  <dc:description/>
  <cp:lastModifiedBy>Teresa Bączkowska</cp:lastModifiedBy>
  <cp:revision>48</cp:revision>
  <dcterms:created xsi:type="dcterms:W3CDTF">2020-05-01T14:53:24Z</dcterms:created>
  <dcterms:modified xsi:type="dcterms:W3CDTF">2026-10-06T06:36:28Z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67</vt:i4>
  </property>
  <property fmtid="{D5CDD505-2E9C-101B-9397-08002B2CF9AE}" pid="3" name="Notes">
    <vt:i4>11</vt:i4>
  </property>
  <property fmtid="{D5CDD505-2E9C-101B-9397-08002B2CF9AE}" pid="4" name="PresentationFormat">
    <vt:lpwstr>Slajdy 35 mm</vt:lpwstr>
  </property>
  <property fmtid="{D5CDD505-2E9C-101B-9397-08002B2CF9AE}" pid="5" name="Slides">
    <vt:i4>93</vt:i4>
  </property>
</Properties>
</file>