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301" r:id="rId4"/>
    <p:sldId id="273" r:id="rId5"/>
    <p:sldId id="257" r:id="rId6"/>
    <p:sldId id="277" r:id="rId7"/>
    <p:sldId id="297" r:id="rId8"/>
    <p:sldId id="270" r:id="rId9"/>
    <p:sldId id="276" r:id="rId10"/>
    <p:sldId id="269" r:id="rId11"/>
    <p:sldId id="303" r:id="rId12"/>
    <p:sldId id="258" r:id="rId13"/>
    <p:sldId id="262" r:id="rId14"/>
    <p:sldId id="281" r:id="rId15"/>
    <p:sldId id="280" r:id="rId16"/>
    <p:sldId id="299" r:id="rId17"/>
    <p:sldId id="259" r:id="rId18"/>
    <p:sldId id="304" r:id="rId19"/>
    <p:sldId id="298" r:id="rId20"/>
    <p:sldId id="283" r:id="rId21"/>
    <p:sldId id="282" r:id="rId22"/>
    <p:sldId id="292" r:id="rId23"/>
    <p:sldId id="293" r:id="rId24"/>
    <p:sldId id="287" r:id="rId25"/>
    <p:sldId id="306" r:id="rId26"/>
    <p:sldId id="260" r:id="rId27"/>
    <p:sldId id="264" r:id="rId28"/>
    <p:sldId id="265" r:id="rId29"/>
    <p:sldId id="272" r:id="rId30"/>
    <p:sldId id="261" r:id="rId31"/>
    <p:sldId id="284" r:id="rId32"/>
    <p:sldId id="267" r:id="rId33"/>
    <p:sldId id="268" r:id="rId34"/>
    <p:sldId id="275" r:id="rId35"/>
    <p:sldId id="279" r:id="rId36"/>
    <p:sldId id="307" r:id="rId37"/>
    <p:sldId id="308" r:id="rId38"/>
    <p:sldId id="300" r:id="rId3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37" autoAdjust="0"/>
  </p:normalViewPr>
  <p:slideViewPr>
    <p:cSldViewPr>
      <p:cViewPr varScale="1">
        <p:scale>
          <a:sx n="79" d="100"/>
          <a:sy n="79" d="100"/>
        </p:scale>
        <p:origin x="1598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36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BF505-A553-4ADA-8D78-DBD62AB4F428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52831-6C2C-4818-9359-0D14BDF021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9895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52831-6C2C-4818-9359-0D14BDF021A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693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52831-6C2C-4818-9359-0D14BDF021A3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4059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2867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3731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3711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1599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701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1135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14023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02358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23463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679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9273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CDE75-89FD-47D4-96B5-7D53BD2E92D4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A5AC4-3A2F-408A-9624-BC89CA67297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B0520-B322-4BC1-9819-2A19A85FF0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499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Kwalifikacja do przeszczepienia wątroby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Ewa Nowacka-Cieciura</a:t>
            </a:r>
          </a:p>
          <a:p>
            <a:r>
              <a:rPr lang="pl-PL" dirty="0"/>
              <a:t>Klinika Medycyny Transplantacyjnej    i Nefrologii WUM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16F471-8A93-4409-8A00-DECD3B9C2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O czym będzie mowa?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BE893F-0790-4A2B-BED6-E46BF4D76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Jakie są wskazania i przeciwwskazania do transplantacji wątroby?</a:t>
            </a:r>
          </a:p>
          <a:p>
            <a:endParaRPr lang="pl-PL" dirty="0"/>
          </a:p>
          <a:p>
            <a:r>
              <a:rPr lang="pl-PL" dirty="0"/>
              <a:t>Jakie są zasady alokacji tego narządu?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8270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Przeszczepienie wątroby (</a:t>
            </a:r>
            <a:r>
              <a:rPr lang="pl-PL" dirty="0" err="1"/>
              <a:t>LTx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Początek 1963-67 (</a:t>
            </a:r>
            <a:r>
              <a:rPr lang="pl-PL" dirty="0" err="1"/>
              <a:t>Starzl</a:t>
            </a:r>
            <a:r>
              <a:rPr lang="pl-PL" dirty="0"/>
              <a:t>)</a:t>
            </a:r>
          </a:p>
          <a:p>
            <a:r>
              <a:rPr lang="pl-PL" dirty="0"/>
              <a:t>Przeżycia 10-letnie sięgają 60-70%</a:t>
            </a:r>
          </a:p>
          <a:p>
            <a:r>
              <a:rPr lang="pl-PL" dirty="0"/>
              <a:t>Główne czynniki wpływające na przeżycie:</a:t>
            </a:r>
          </a:p>
          <a:p>
            <a:pPr lvl="1"/>
            <a:r>
              <a:rPr lang="pl-PL" dirty="0"/>
              <a:t>Stan przeszczepianej wątroby (dawca)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Choroba podstawowa biorcy </a:t>
            </a:r>
            <a:r>
              <a:rPr lang="pl-PL" dirty="0"/>
              <a:t>(HCC, HCV, ONW) i </a:t>
            </a:r>
            <a:r>
              <a:rPr lang="pl-PL" dirty="0">
                <a:solidFill>
                  <a:srgbClr val="FF0000"/>
                </a:solidFill>
              </a:rPr>
              <a:t>choroby współistniejące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Powikłania po </a:t>
            </a:r>
            <a:r>
              <a:rPr lang="pl-PL" dirty="0" err="1">
                <a:solidFill>
                  <a:srgbClr val="FF0000"/>
                </a:solidFill>
              </a:rPr>
              <a:t>LTx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/>
              <a:t>(naczyniowe, żółciowe, zakażenia, nowotwory, odrzucanie)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Leki immunosupresyjne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Współpraca z chorym, wsparcie bliskich</a:t>
            </a:r>
          </a:p>
          <a:p>
            <a:pPr lvl="1"/>
            <a:r>
              <a:rPr lang="pl-PL" dirty="0"/>
              <a:t>Kolejne przeszczepienie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Wskazania do </a:t>
            </a:r>
            <a:r>
              <a:rPr lang="pl-PL" dirty="0" err="1"/>
              <a:t>LTx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 fontScale="77500" lnSpcReduction="20000"/>
          </a:bodyPr>
          <a:lstStyle/>
          <a:p>
            <a:r>
              <a:rPr lang="pl-PL" dirty="0" err="1"/>
              <a:t>Zdekompensowana</a:t>
            </a:r>
            <a:r>
              <a:rPr lang="pl-PL" dirty="0"/>
              <a:t> </a:t>
            </a:r>
            <a:r>
              <a:rPr lang="pl-PL" b="1" dirty="0"/>
              <a:t>marskość wątroby</a:t>
            </a:r>
            <a:r>
              <a:rPr lang="pl-PL" dirty="0"/>
              <a:t> </a:t>
            </a:r>
            <a:r>
              <a:rPr lang="pl-PL" dirty="0">
                <a:solidFill>
                  <a:srgbClr val="FF0000"/>
                </a:solidFill>
              </a:rPr>
              <a:t>(ALD, MASLD, HCV, HBV, AIH)</a:t>
            </a:r>
            <a:r>
              <a:rPr lang="pl-PL" b="1" dirty="0">
                <a:solidFill>
                  <a:srgbClr val="FF0000"/>
                </a:solidFill>
              </a:rPr>
              <a:t>:</a:t>
            </a:r>
          </a:p>
          <a:p>
            <a:pPr lvl="1"/>
            <a:r>
              <a:rPr lang="pl-PL" dirty="0"/>
              <a:t>wodobrzusze, żylaki przełyku, encefalopatia,  SBP</a:t>
            </a:r>
          </a:p>
          <a:p>
            <a:pPr lvl="1"/>
            <a:r>
              <a:rPr lang="pl-PL" dirty="0"/>
              <a:t>objawy dysfunkcji </a:t>
            </a:r>
            <a:r>
              <a:rPr lang="pl-PL" dirty="0" err="1"/>
              <a:t>hepatocyta</a:t>
            </a:r>
            <a:endParaRPr lang="pl-PL" dirty="0"/>
          </a:p>
          <a:p>
            <a:pPr lvl="1"/>
            <a:r>
              <a:rPr lang="pl-PL" dirty="0"/>
              <a:t>zespół wątrobowo-nerkowy</a:t>
            </a:r>
          </a:p>
          <a:p>
            <a:pPr lvl="1"/>
            <a:r>
              <a:rPr lang="pl-PL" dirty="0"/>
              <a:t>zespół wątrobowo-płucny</a:t>
            </a:r>
          </a:p>
          <a:p>
            <a:pPr lvl="1"/>
            <a:r>
              <a:rPr lang="pl-PL" dirty="0"/>
              <a:t>nadciśnienie wrotno-płucne</a:t>
            </a:r>
          </a:p>
          <a:p>
            <a:pPr lvl="1"/>
            <a:r>
              <a:rPr lang="pl-PL" dirty="0"/>
              <a:t>wyniszczenie białkowo-kaloryczne</a:t>
            </a:r>
          </a:p>
          <a:p>
            <a:r>
              <a:rPr lang="pl-PL" dirty="0"/>
              <a:t>Pierwotny nowotwór  wątroby </a:t>
            </a:r>
            <a:r>
              <a:rPr lang="pl-PL" dirty="0">
                <a:solidFill>
                  <a:srgbClr val="FF0000"/>
                </a:solidFill>
              </a:rPr>
              <a:t>(HCC)</a:t>
            </a:r>
          </a:p>
          <a:p>
            <a:r>
              <a:rPr lang="pl-PL" dirty="0" err="1"/>
              <a:t>Cholestatyczne</a:t>
            </a:r>
            <a:r>
              <a:rPr lang="pl-PL" dirty="0"/>
              <a:t> choroby wątroby (pierwotne zapalenie dróg żółciowych - </a:t>
            </a:r>
            <a:r>
              <a:rPr lang="pl-PL" dirty="0">
                <a:solidFill>
                  <a:srgbClr val="FF0000"/>
                </a:solidFill>
              </a:rPr>
              <a:t>PBC,</a:t>
            </a:r>
            <a:r>
              <a:rPr lang="pl-PL" dirty="0"/>
              <a:t> pierwotne </a:t>
            </a:r>
            <a:r>
              <a:rPr lang="pl-PL" dirty="0" err="1"/>
              <a:t>sklerotyzujące</a:t>
            </a:r>
            <a:r>
              <a:rPr lang="pl-PL" dirty="0"/>
              <a:t> zapalenie dróg żółciowych – </a:t>
            </a:r>
            <a:r>
              <a:rPr lang="pl-PL" dirty="0">
                <a:solidFill>
                  <a:srgbClr val="FF0000"/>
                </a:solidFill>
              </a:rPr>
              <a:t>PSC</a:t>
            </a:r>
            <a:r>
              <a:rPr lang="pl-PL" dirty="0"/>
              <a:t>, wrodzone </a:t>
            </a:r>
            <a:r>
              <a:rPr lang="pl-PL" dirty="0" err="1"/>
              <a:t>cholestazy</a:t>
            </a:r>
            <a:r>
              <a:rPr lang="pl-PL" dirty="0"/>
              <a:t>)</a:t>
            </a:r>
          </a:p>
          <a:p>
            <a:r>
              <a:rPr lang="pl-PL" dirty="0"/>
              <a:t>Ostra niewydolność wątroby </a:t>
            </a:r>
          </a:p>
          <a:p>
            <a:r>
              <a:rPr lang="pl-PL" dirty="0"/>
              <a:t>Metaboliczne choroby wątroby (choroba Wilsona, </a:t>
            </a:r>
            <a:r>
              <a:rPr lang="pl-PL" dirty="0" err="1"/>
              <a:t>mukowiscydoza</a:t>
            </a:r>
            <a:r>
              <a:rPr lang="pl-PL" dirty="0"/>
              <a:t>, wrodzona hemochromatoza, niedobór alfa1-antytrypsyny)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Wskazania do </a:t>
            </a:r>
            <a:r>
              <a:rPr lang="pl-PL" dirty="0" err="1"/>
              <a:t>LTx</a:t>
            </a:r>
            <a:r>
              <a:rPr lang="pl-PL" dirty="0"/>
              <a:t> u dzieci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 fontScale="70000" lnSpcReduction="20000"/>
          </a:bodyPr>
          <a:lstStyle/>
          <a:p>
            <a:r>
              <a:rPr lang="pl-PL" dirty="0"/>
              <a:t>Marskość wątroby na tle </a:t>
            </a:r>
            <a:r>
              <a:rPr lang="pl-PL" dirty="0">
                <a:solidFill>
                  <a:srgbClr val="FF0000"/>
                </a:solidFill>
              </a:rPr>
              <a:t>atrezji dróg żółciowych</a:t>
            </a:r>
          </a:p>
          <a:p>
            <a:r>
              <a:rPr lang="pl-PL" dirty="0"/>
              <a:t>Marskość wątroby na tle </a:t>
            </a:r>
            <a:r>
              <a:rPr lang="pl-PL" dirty="0">
                <a:solidFill>
                  <a:srgbClr val="FF0000"/>
                </a:solidFill>
              </a:rPr>
              <a:t>rodzinnych </a:t>
            </a:r>
            <a:r>
              <a:rPr lang="pl-PL" dirty="0" err="1">
                <a:solidFill>
                  <a:srgbClr val="FF0000"/>
                </a:solidFill>
              </a:rPr>
              <a:t>cholestaz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/>
              <a:t>(PFIC typ 1, 2, 3, zespół </a:t>
            </a:r>
            <a:r>
              <a:rPr lang="pl-PL" dirty="0" err="1"/>
              <a:t>Allagille’a</a:t>
            </a:r>
            <a:r>
              <a:rPr lang="pl-PL" dirty="0"/>
              <a:t>)</a:t>
            </a:r>
          </a:p>
          <a:p>
            <a:r>
              <a:rPr lang="pl-PL" dirty="0"/>
              <a:t>Marskość wątroby lub HCC we wrodzonych chorobach metabolicznych: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Niedobór alfa – 1 – antytrypsyny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Choroba Wilsona</a:t>
            </a:r>
          </a:p>
          <a:p>
            <a:pPr lvl="1"/>
            <a:r>
              <a:rPr lang="pl-PL" dirty="0" err="1">
                <a:solidFill>
                  <a:srgbClr val="FF0000"/>
                </a:solidFill>
              </a:rPr>
              <a:t>Mukowiscydoza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>
                <a:solidFill>
                  <a:srgbClr val="FF0000"/>
                </a:solidFill>
              </a:rPr>
              <a:t>Wrodzona hemochromatoza</a:t>
            </a:r>
          </a:p>
          <a:p>
            <a:pPr lvl="1"/>
            <a:r>
              <a:rPr lang="pl-PL" dirty="0" err="1"/>
              <a:t>Tyrozynemia</a:t>
            </a:r>
            <a:r>
              <a:rPr lang="pl-PL" dirty="0"/>
              <a:t> typu I</a:t>
            </a:r>
          </a:p>
          <a:p>
            <a:pPr lvl="1"/>
            <a:r>
              <a:rPr lang="pl-PL" dirty="0" err="1"/>
              <a:t>Glikogenoza</a:t>
            </a:r>
            <a:r>
              <a:rPr lang="pl-PL" dirty="0"/>
              <a:t> typu I (von </a:t>
            </a:r>
            <a:r>
              <a:rPr lang="pl-PL" dirty="0" err="1"/>
              <a:t>Gierke</a:t>
            </a:r>
            <a:r>
              <a:rPr lang="pl-PL" dirty="0"/>
              <a:t>) i IV (Andersena)</a:t>
            </a:r>
          </a:p>
          <a:p>
            <a:pPr lvl="1"/>
            <a:r>
              <a:rPr lang="pl-PL" dirty="0"/>
              <a:t>Galaktozemia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Defekty cyklu mocznikowego</a:t>
            </a:r>
          </a:p>
          <a:p>
            <a:pPr lvl="1"/>
            <a:r>
              <a:rPr lang="pl-PL" dirty="0" err="1"/>
              <a:t>Hepatopatie</a:t>
            </a:r>
            <a:r>
              <a:rPr lang="pl-PL" dirty="0"/>
              <a:t> mitochondrialne</a:t>
            </a:r>
          </a:p>
          <a:p>
            <a:pPr lvl="1"/>
            <a:r>
              <a:rPr lang="pl-PL" dirty="0"/>
              <a:t>Wrodzona </a:t>
            </a:r>
            <a:r>
              <a:rPr lang="pl-PL"/>
              <a:t>kwasica organiczna</a:t>
            </a:r>
            <a:endParaRPr lang="pl-PL" dirty="0"/>
          </a:p>
          <a:p>
            <a:pPr lvl="1"/>
            <a:r>
              <a:rPr lang="pl-PL" dirty="0" err="1"/>
              <a:t>Porfirie</a:t>
            </a:r>
            <a:r>
              <a:rPr lang="pl-PL" dirty="0"/>
              <a:t>: ostra porfiria przerywana (AIP), </a:t>
            </a:r>
            <a:r>
              <a:rPr lang="pl-PL" dirty="0" err="1"/>
              <a:t>protoporfiria</a:t>
            </a:r>
            <a:r>
              <a:rPr lang="pl-PL" dirty="0"/>
              <a:t> </a:t>
            </a:r>
            <a:r>
              <a:rPr lang="pl-PL" dirty="0" err="1"/>
              <a:t>erytropoetyczna</a:t>
            </a:r>
            <a:r>
              <a:rPr lang="pl-PL" dirty="0"/>
              <a:t>  (EPP, wówczas </a:t>
            </a:r>
            <a:r>
              <a:rPr lang="pl-PL" dirty="0" err="1"/>
              <a:t>LTx</a:t>
            </a:r>
            <a:r>
              <a:rPr lang="pl-PL" dirty="0"/>
              <a:t> + </a:t>
            </a:r>
            <a:r>
              <a:rPr lang="pl-PL" dirty="0" err="1"/>
              <a:t>BMTx</a:t>
            </a:r>
            <a:r>
              <a:rPr lang="pl-PL" dirty="0"/>
              <a:t>) </a:t>
            </a:r>
          </a:p>
          <a:p>
            <a:pPr lvl="1"/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KWALIFIKACJA DO </a:t>
            </a:r>
            <a:r>
              <a:rPr lang="pl-PL" dirty="0" err="1"/>
              <a:t>LTx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KORZYŚCI</a:t>
            </a:r>
          </a:p>
          <a:p>
            <a:r>
              <a:rPr lang="pl-PL" dirty="0"/>
              <a:t>Poprawa przeżycia</a:t>
            </a:r>
          </a:p>
          <a:p>
            <a:r>
              <a:rPr lang="pl-PL" dirty="0"/>
              <a:t>Zapobieganie odległym powikłaniom choroby wątroby</a:t>
            </a:r>
          </a:p>
          <a:p>
            <a:r>
              <a:rPr lang="pl-PL" dirty="0"/>
              <a:t>Poprawa jakości życia</a:t>
            </a:r>
          </a:p>
          <a:p>
            <a:endParaRPr lang="pl-PL" dirty="0"/>
          </a:p>
          <a:p>
            <a:r>
              <a:rPr lang="pl-PL" dirty="0">
                <a:solidFill>
                  <a:srgbClr val="FF0000"/>
                </a:solidFill>
                <a:sym typeface="Wingdings" pitchFamily="2" charset="2"/>
              </a:rPr>
              <a:t> ocenić zaawansowanie choroby (skala C-P, MELD, kryteria </a:t>
            </a:r>
            <a:r>
              <a:rPr lang="pl-PL" dirty="0" err="1">
                <a:solidFill>
                  <a:srgbClr val="FF0000"/>
                </a:solidFill>
                <a:sym typeface="Wingdings" pitchFamily="2" charset="2"/>
              </a:rPr>
              <a:t>King’s</a:t>
            </a:r>
            <a:r>
              <a:rPr lang="pl-PL" dirty="0">
                <a:solidFill>
                  <a:srgbClr val="FF0000"/>
                </a:solidFill>
                <a:sym typeface="Wingdings" pitchFamily="2" charset="2"/>
              </a:rPr>
              <a:t> College, Clichy)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RYZYKO</a:t>
            </a:r>
          </a:p>
          <a:p>
            <a:r>
              <a:rPr lang="pl-PL" dirty="0"/>
              <a:t>Powikłania okołooperacyjne</a:t>
            </a:r>
          </a:p>
          <a:p>
            <a:r>
              <a:rPr lang="pl-PL" dirty="0"/>
              <a:t>Skutki immunosupresji</a:t>
            </a:r>
          </a:p>
          <a:p>
            <a:r>
              <a:rPr lang="pl-PL" dirty="0"/>
              <a:t>Możliwość nawrotu choroby podstawowej</a:t>
            </a:r>
          </a:p>
          <a:p>
            <a:endParaRPr lang="pl-PL" dirty="0"/>
          </a:p>
          <a:p>
            <a:r>
              <a:rPr lang="pl-PL" dirty="0">
                <a:solidFill>
                  <a:srgbClr val="FF0000"/>
                </a:solidFill>
                <a:sym typeface="Wingdings" pitchFamily="2" charset="2"/>
              </a:rPr>
              <a:t> wykluczyć przeciwwskazania</a:t>
            </a:r>
            <a:endParaRPr lang="pl-PL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SKALA CHILDA - PUGHA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802021"/>
              </p:ext>
            </p:extLst>
          </p:nvPr>
        </p:nvGraphicFramePr>
        <p:xfrm>
          <a:off x="457200" y="1600200"/>
          <a:ext cx="8229600" cy="5128706"/>
        </p:xfrm>
        <a:graphic>
          <a:graphicData uri="http://schemas.openxmlformats.org/drawingml/2006/table">
            <a:tbl>
              <a:tblPr/>
              <a:tblGrid>
                <a:gridCol w="2386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8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LICZBA PUNKTÓW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BILIRUBINA (mg/dl)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&gt;3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ALBUMINY (g/dl)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&gt;3,5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2,8-3,5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&lt;2,8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INR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&lt;1,7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1,7-2,25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&gt;2,25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ENCEFALOPATIA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BRAK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I-II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III-IV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WODOBRZUSZE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BRAK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</a:t>
                      </a: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RZEJŚCIOWE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pl-PL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OPORNE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3125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GRUPA            </a:t>
                      </a: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A:   5-6 </a:t>
                      </a:r>
                      <a:r>
                        <a:rPr kumimoji="0" lang="pl-PL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pkt</a:t>
                      </a: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   </a:t>
                      </a: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B:   7-9 </a:t>
                      </a:r>
                      <a:r>
                        <a:rPr kumimoji="0" lang="pl-PL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pkt</a:t>
                      </a: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 C:   10-15 </a:t>
                      </a:r>
                      <a:r>
                        <a:rPr kumimoji="0" lang="pl-PL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pkt</a:t>
                      </a:r>
                      <a:endParaRPr kumimoji="0" lang="pl-PL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pl-PL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MELD (MELD-Na, MELD 3.0) model of end-</a:t>
            </a:r>
            <a:r>
              <a:rPr lang="pl-PL" b="1" dirty="0" err="1">
                <a:solidFill>
                  <a:srgbClr val="FF0000"/>
                </a:solidFill>
              </a:rPr>
              <a:t>stage</a:t>
            </a:r>
            <a:r>
              <a:rPr lang="pl-PL" b="1" dirty="0">
                <a:solidFill>
                  <a:srgbClr val="FF0000"/>
                </a:solidFill>
              </a:rPr>
              <a:t> </a:t>
            </a:r>
            <a:r>
              <a:rPr lang="pl-PL" b="1" dirty="0" err="1">
                <a:solidFill>
                  <a:srgbClr val="FF0000"/>
                </a:solidFill>
              </a:rPr>
              <a:t>liver</a:t>
            </a:r>
            <a:r>
              <a:rPr lang="pl-PL" b="1" dirty="0">
                <a:solidFill>
                  <a:srgbClr val="FF0000"/>
                </a:solidFill>
              </a:rPr>
              <a:t> </a:t>
            </a:r>
            <a:r>
              <a:rPr lang="pl-PL" b="1" dirty="0" err="1">
                <a:solidFill>
                  <a:srgbClr val="FF0000"/>
                </a:solidFill>
              </a:rPr>
              <a:t>disease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47500" lnSpcReduction="20000"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MELD:</a:t>
            </a:r>
          </a:p>
          <a:p>
            <a:r>
              <a:rPr lang="pl-PL" dirty="0"/>
              <a:t>Kreatynina</a:t>
            </a:r>
          </a:p>
          <a:p>
            <a:r>
              <a:rPr lang="pl-PL" dirty="0"/>
              <a:t>INR</a:t>
            </a:r>
          </a:p>
          <a:p>
            <a:r>
              <a:rPr lang="pl-PL" dirty="0"/>
              <a:t>Bilirubina</a:t>
            </a:r>
          </a:p>
          <a:p>
            <a:r>
              <a:rPr lang="pl-PL" dirty="0"/>
              <a:t>HD w czasie ostatniego tygodnia: 2x lub CVVHD </a:t>
            </a:r>
            <a:r>
              <a:rPr lang="en-US" dirty="0"/>
              <a:t>≥</a:t>
            </a:r>
            <a:r>
              <a:rPr lang="pl-PL" dirty="0"/>
              <a:t>24h</a:t>
            </a:r>
          </a:p>
          <a:p>
            <a:endParaRPr lang="pl-PL" dirty="0"/>
          </a:p>
          <a:p>
            <a:r>
              <a:rPr lang="pl-PL" dirty="0"/>
              <a:t>Jeśli znamy  Na  </a:t>
            </a:r>
            <a:r>
              <a:rPr lang="pl-PL" dirty="0">
                <a:sym typeface="Wingdings" pitchFamily="2" charset="2"/>
              </a:rPr>
              <a:t> </a:t>
            </a:r>
            <a:r>
              <a:rPr lang="pl-PL" b="1" dirty="0">
                <a:solidFill>
                  <a:srgbClr val="FF0000"/>
                </a:solidFill>
                <a:sym typeface="Wingdings" pitchFamily="2" charset="2"/>
              </a:rPr>
              <a:t>MELD-Na </a:t>
            </a:r>
          </a:p>
          <a:p>
            <a:r>
              <a:rPr lang="en-US" dirty="0"/>
              <a:t>MELD</a:t>
            </a:r>
            <a:r>
              <a:rPr lang="pl-PL" dirty="0"/>
              <a:t>:</a:t>
            </a:r>
            <a:r>
              <a:rPr lang="en-US" dirty="0"/>
              <a:t> 12, </a:t>
            </a:r>
            <a:r>
              <a:rPr lang="pl-PL" dirty="0"/>
              <a:t>ale jeśli Na w surowicy </a:t>
            </a:r>
            <a:r>
              <a:rPr lang="en-US" dirty="0"/>
              <a:t>125 </a:t>
            </a:r>
            <a:r>
              <a:rPr lang="en-US" dirty="0" err="1"/>
              <a:t>mmol</a:t>
            </a:r>
            <a:r>
              <a:rPr lang="en-US" dirty="0"/>
              <a:t>/L</a:t>
            </a:r>
            <a:r>
              <a:rPr lang="pl-PL" dirty="0"/>
              <a:t> </a:t>
            </a:r>
            <a:r>
              <a:rPr lang="pl-PL" dirty="0">
                <a:sym typeface="Wingdings" pitchFamily="2" charset="2"/>
              </a:rPr>
              <a:t> </a:t>
            </a:r>
            <a:r>
              <a:rPr lang="en-US" dirty="0"/>
              <a:t>MELD-Na 23 </a:t>
            </a:r>
            <a:endParaRPr lang="pl-PL" dirty="0"/>
          </a:p>
          <a:p>
            <a:endParaRPr lang="pl-PL" dirty="0"/>
          </a:p>
          <a:p>
            <a:r>
              <a:rPr lang="pl-PL" b="1" dirty="0">
                <a:solidFill>
                  <a:srgbClr val="FF0000"/>
                </a:solidFill>
              </a:rPr>
              <a:t>MELD 3.0 </a:t>
            </a:r>
            <a:r>
              <a:rPr lang="pl-PL" dirty="0"/>
              <a:t>: </a:t>
            </a:r>
            <a:r>
              <a:rPr lang="pl-PL" dirty="0">
                <a:solidFill>
                  <a:srgbClr val="FF0000"/>
                </a:solidFill>
              </a:rPr>
              <a:t>płeć,</a:t>
            </a:r>
            <a:r>
              <a:rPr lang="pl-PL" dirty="0"/>
              <a:t> kreatynina, INR, bilirubina, </a:t>
            </a:r>
            <a:r>
              <a:rPr lang="pl-PL" dirty="0">
                <a:solidFill>
                  <a:srgbClr val="FF0000"/>
                </a:solidFill>
              </a:rPr>
              <a:t>albumina,</a:t>
            </a:r>
            <a:r>
              <a:rPr lang="pl-PL" dirty="0"/>
              <a:t> Na</a:t>
            </a:r>
          </a:p>
          <a:p>
            <a:endParaRPr lang="pl-PL" dirty="0"/>
          </a:p>
          <a:p>
            <a:r>
              <a:rPr lang="pl-PL" dirty="0"/>
              <a:t>Kierowanie do ośrodka transplantacyjnego gdy:</a:t>
            </a:r>
          </a:p>
          <a:p>
            <a:r>
              <a:rPr lang="pl-PL" dirty="0"/>
              <a:t> 	</a:t>
            </a:r>
            <a:r>
              <a:rPr lang="pl-PL" dirty="0" err="1"/>
              <a:t>C-P</a:t>
            </a:r>
            <a:r>
              <a:rPr lang="pl-PL" dirty="0"/>
              <a:t>: B i C</a:t>
            </a:r>
          </a:p>
          <a:p>
            <a:r>
              <a:rPr lang="pl-PL" dirty="0"/>
              <a:t> 	MELD</a:t>
            </a:r>
            <a:r>
              <a:rPr lang="en-US" dirty="0"/>
              <a:t> </a:t>
            </a:r>
            <a:r>
              <a:rPr lang="pl-PL" dirty="0"/>
              <a:t>&gt;</a:t>
            </a:r>
            <a:r>
              <a:rPr lang="en-US" dirty="0"/>
              <a:t> </a:t>
            </a:r>
            <a:r>
              <a:rPr lang="pl-PL" dirty="0"/>
              <a:t>10pkt.</a:t>
            </a:r>
          </a:p>
          <a:p>
            <a:endParaRPr lang="pl-PL" dirty="0"/>
          </a:p>
          <a:p>
            <a:r>
              <a:rPr lang="pl-PL" dirty="0"/>
              <a:t>Przeszczep wątroby:</a:t>
            </a:r>
          </a:p>
          <a:p>
            <a:r>
              <a:rPr lang="pl-PL" dirty="0"/>
              <a:t>MELD</a:t>
            </a:r>
            <a:r>
              <a:rPr lang="en-US" dirty="0"/>
              <a:t> ≥ </a:t>
            </a:r>
            <a:r>
              <a:rPr lang="pl-PL" dirty="0"/>
              <a:t>15 pkt.</a:t>
            </a:r>
          </a:p>
          <a:p>
            <a:r>
              <a:rPr lang="pl-PL" dirty="0"/>
              <a:t>przyspieszony: MELD</a:t>
            </a:r>
            <a:r>
              <a:rPr lang="en-US" dirty="0"/>
              <a:t> ≥ </a:t>
            </a:r>
            <a:r>
              <a:rPr lang="pl-PL" dirty="0"/>
              <a:t>25pkt. </a:t>
            </a:r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Rokowanie bez przeszczepu wątroby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Skala </a:t>
            </a:r>
            <a:r>
              <a:rPr lang="pl-PL" b="1" dirty="0" err="1">
                <a:solidFill>
                  <a:srgbClr val="FF0000"/>
                </a:solidFill>
              </a:rPr>
              <a:t>Childa-Pugha</a:t>
            </a:r>
            <a:endParaRPr lang="pl-PL" b="1" dirty="0">
              <a:solidFill>
                <a:srgbClr val="FF0000"/>
              </a:solidFill>
            </a:endParaRPr>
          </a:p>
          <a:p>
            <a:r>
              <a:rPr lang="pl-PL" dirty="0"/>
              <a:t>Roczne przeżycie chorych:</a:t>
            </a:r>
          </a:p>
          <a:p>
            <a:r>
              <a:rPr lang="pl-PL" dirty="0"/>
              <a:t>C (</a:t>
            </a:r>
            <a:r>
              <a:rPr lang="en-US" dirty="0"/>
              <a:t> ≥</a:t>
            </a:r>
            <a:r>
              <a:rPr lang="pl-PL" dirty="0"/>
              <a:t> 10pkt.)– 45%</a:t>
            </a:r>
          </a:p>
          <a:p>
            <a:r>
              <a:rPr lang="pl-PL" dirty="0"/>
              <a:t>B (7-9pkt.)– 80%</a:t>
            </a:r>
          </a:p>
          <a:p>
            <a:r>
              <a:rPr lang="pl-PL" dirty="0"/>
              <a:t>A (5-6pkt.)– 100%</a:t>
            </a:r>
          </a:p>
          <a:p>
            <a:r>
              <a:rPr lang="pl-PL" b="1" dirty="0">
                <a:solidFill>
                  <a:srgbClr val="FF0000"/>
                </a:solidFill>
              </a:rPr>
              <a:t>MELD </a:t>
            </a:r>
          </a:p>
          <a:p>
            <a:r>
              <a:rPr lang="pl-PL" dirty="0"/>
              <a:t>Ryzyko zgonu w czasie 90 dni:</a:t>
            </a:r>
          </a:p>
          <a:p>
            <a:r>
              <a:rPr lang="pl-PL" dirty="0"/>
              <a:t>10-19 pkt. – 6%</a:t>
            </a:r>
          </a:p>
          <a:p>
            <a:r>
              <a:rPr lang="pl-PL" dirty="0"/>
              <a:t>20-29 pkt. – 20%</a:t>
            </a:r>
          </a:p>
          <a:p>
            <a:r>
              <a:rPr lang="pl-PL" dirty="0"/>
              <a:t>30-39 pkt. – 52% 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9F1B3C-908C-440E-810C-AAE8501B3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Jakie badania laboratoryjne należy zlecić celem ustalenia zaawansowania marskości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A07C299-1545-41BE-8153-BBFDA29D28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Wg skali </a:t>
            </a:r>
            <a:r>
              <a:rPr lang="pl-PL" dirty="0" err="1"/>
              <a:t>Childa-Pugha</a:t>
            </a:r>
            <a:r>
              <a:rPr lang="pl-PL" dirty="0"/>
              <a:t>?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221C64E-D48F-40C7-8FD1-CAFDF22972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Bilirubina</a:t>
            </a:r>
          </a:p>
          <a:p>
            <a:r>
              <a:rPr lang="pl-PL" dirty="0">
                <a:solidFill>
                  <a:srgbClr val="FF0000"/>
                </a:solidFill>
              </a:rPr>
              <a:t>Albuminy</a:t>
            </a:r>
          </a:p>
          <a:p>
            <a:r>
              <a:rPr lang="pl-PL" dirty="0"/>
              <a:t>INR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E811F1A3-8AFA-48C4-8940-2FADBE06AE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Wg MELD-Na?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ADA0FE99-4396-4E4B-8CD0-DCDCDF35C1D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dirty="0"/>
              <a:t>Bilirubina</a:t>
            </a:r>
          </a:p>
          <a:p>
            <a:r>
              <a:rPr lang="pl-PL" dirty="0">
                <a:solidFill>
                  <a:srgbClr val="FF0000"/>
                </a:solidFill>
              </a:rPr>
              <a:t>Kreatynina</a:t>
            </a:r>
          </a:p>
          <a:p>
            <a:r>
              <a:rPr lang="pl-PL" dirty="0"/>
              <a:t>INR</a:t>
            </a:r>
          </a:p>
          <a:p>
            <a:r>
              <a:rPr lang="pl-PL" dirty="0">
                <a:solidFill>
                  <a:srgbClr val="FF0000"/>
                </a:solidFill>
              </a:rPr>
              <a:t>Na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b="1" dirty="0"/>
              <a:t>Wg MELD 3.0?</a:t>
            </a:r>
          </a:p>
          <a:p>
            <a:r>
              <a:rPr lang="pl-PL" dirty="0">
                <a:solidFill>
                  <a:srgbClr val="FF0000"/>
                </a:solidFill>
              </a:rPr>
              <a:t>Dodatkowo albumina</a:t>
            </a:r>
          </a:p>
        </p:txBody>
      </p:sp>
    </p:spTree>
    <p:extLst>
      <p:ext uri="{BB962C8B-B14F-4D97-AF65-F5344CB8AC3E}">
        <p14:creationId xmlns:p14="http://schemas.microsoft.com/office/powerpoint/2010/main" val="3136063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b="1" dirty="0"/>
              <a:t>Kliniczne sytuacje przyspieszające </a:t>
            </a:r>
            <a:r>
              <a:rPr lang="pl-PL" sz="3600" b="1" dirty="0" err="1"/>
              <a:t>LTx</a:t>
            </a:r>
            <a:endParaRPr lang="pl-PL" sz="36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47500" lnSpcReduction="20000"/>
          </a:bodyPr>
          <a:lstStyle/>
          <a:p>
            <a:r>
              <a:rPr lang="pl-PL" sz="4600" dirty="0"/>
              <a:t>Rak wątrobowo-komórkowy (HCC)</a:t>
            </a:r>
          </a:p>
          <a:p>
            <a:r>
              <a:rPr lang="pl-PL" sz="4600" dirty="0"/>
              <a:t>Zespół wątrobowo-płucny</a:t>
            </a:r>
          </a:p>
          <a:p>
            <a:r>
              <a:rPr lang="pl-PL" sz="4600" dirty="0"/>
              <a:t>Nadciśnienie wrotno-płucne</a:t>
            </a:r>
          </a:p>
          <a:p>
            <a:r>
              <a:rPr lang="pl-PL" sz="4600" dirty="0"/>
              <a:t>Rodzinna amyloidowa polineuropatia  ATTR (mutacja genu dla </a:t>
            </a:r>
            <a:r>
              <a:rPr lang="pl-PL" sz="4600" dirty="0" err="1"/>
              <a:t>transtyretyny</a:t>
            </a:r>
            <a:r>
              <a:rPr lang="pl-PL" sz="4600" dirty="0"/>
              <a:t>)* </a:t>
            </a:r>
            <a:r>
              <a:rPr lang="pl-PL" sz="4600" dirty="0" err="1"/>
              <a:t>LTx</a:t>
            </a:r>
            <a:r>
              <a:rPr lang="pl-PL" sz="4600" dirty="0"/>
              <a:t> + </a:t>
            </a:r>
            <a:r>
              <a:rPr lang="pl-PL" sz="4600" dirty="0" err="1"/>
              <a:t>HTx</a:t>
            </a:r>
            <a:endParaRPr lang="pl-PL" sz="4600" dirty="0"/>
          </a:p>
          <a:p>
            <a:r>
              <a:rPr lang="pl-PL" sz="4600" dirty="0"/>
              <a:t>Pierwotna hiperoksaluria typu 1 (niedobór AGT) **-  </a:t>
            </a:r>
            <a:r>
              <a:rPr lang="pl-PL" sz="4600" dirty="0" err="1"/>
              <a:t>LTx</a:t>
            </a:r>
            <a:r>
              <a:rPr lang="pl-PL" sz="4600" dirty="0"/>
              <a:t> + KTx</a:t>
            </a:r>
          </a:p>
          <a:p>
            <a:r>
              <a:rPr lang="pl-PL" sz="4600" dirty="0"/>
              <a:t>Mukowiscydoza ***, jeśli FEV1 &lt; 30-40 % </a:t>
            </a:r>
            <a:r>
              <a:rPr lang="pl-PL" sz="4600" dirty="0">
                <a:sym typeface="Wingdings" panose="05000000000000000000" pitchFamily="2" charset="2"/>
              </a:rPr>
              <a:t> </a:t>
            </a:r>
            <a:r>
              <a:rPr lang="pl-PL" sz="4600" dirty="0" err="1">
                <a:sym typeface="Wingdings" panose="05000000000000000000" pitchFamily="2" charset="2"/>
              </a:rPr>
              <a:t>LTx</a:t>
            </a:r>
            <a:r>
              <a:rPr lang="pl-PL" sz="4600" dirty="0">
                <a:sym typeface="Wingdings" panose="05000000000000000000" pitchFamily="2" charset="2"/>
              </a:rPr>
              <a:t> + </a:t>
            </a:r>
            <a:r>
              <a:rPr lang="pl-PL" sz="4600" dirty="0" err="1">
                <a:sym typeface="Wingdings" panose="05000000000000000000" pitchFamily="2" charset="2"/>
              </a:rPr>
              <a:t>LungTx</a:t>
            </a:r>
            <a:endParaRPr lang="pl-PL" sz="4600" dirty="0"/>
          </a:p>
          <a:p>
            <a:r>
              <a:rPr lang="pl-PL" sz="4600" dirty="0" err="1"/>
              <a:t>Nieresekcyjny</a:t>
            </a:r>
            <a:r>
              <a:rPr lang="pl-PL" sz="4600" dirty="0"/>
              <a:t> rak </a:t>
            </a:r>
            <a:r>
              <a:rPr lang="pl-PL" sz="4600" dirty="0" err="1"/>
              <a:t>zewnątrzwątrobowych</a:t>
            </a:r>
            <a:r>
              <a:rPr lang="pl-PL" sz="4600" dirty="0"/>
              <a:t> dróg żółciowych (guz &lt; 3 cm, bez przerzutów, po </a:t>
            </a:r>
            <a:r>
              <a:rPr lang="pl-PL" sz="4600" dirty="0" err="1"/>
              <a:t>neoadjuwantowej</a:t>
            </a:r>
            <a:r>
              <a:rPr lang="pl-PL" sz="4600" dirty="0"/>
              <a:t> </a:t>
            </a:r>
            <a:r>
              <a:rPr lang="pl-PL" sz="4600" dirty="0" err="1"/>
              <a:t>ChTx</a:t>
            </a:r>
            <a:r>
              <a:rPr lang="pl-PL" sz="4600" dirty="0"/>
              <a:t>)</a:t>
            </a:r>
          </a:p>
          <a:p>
            <a:r>
              <a:rPr lang="pl-PL" sz="4600" dirty="0" err="1"/>
              <a:t>Hemangioendotelioma</a:t>
            </a:r>
            <a:endParaRPr lang="pl-PL" sz="4600" dirty="0"/>
          </a:p>
          <a:p>
            <a:r>
              <a:rPr lang="pl-PL" sz="4600" dirty="0" err="1"/>
              <a:t>Hepatoblastoma</a:t>
            </a:r>
            <a:endParaRPr lang="pl-PL" sz="4600" dirty="0"/>
          </a:p>
          <a:p>
            <a:endParaRPr lang="pl-PL" sz="4600" dirty="0"/>
          </a:p>
          <a:p>
            <a:r>
              <a:rPr lang="pl-PL" sz="4600" b="1" dirty="0"/>
              <a:t>leczenie przed transplantacją: </a:t>
            </a:r>
          </a:p>
          <a:p>
            <a:r>
              <a:rPr lang="pl-PL" sz="4600" dirty="0"/>
              <a:t>* tafamidis, </a:t>
            </a:r>
            <a:r>
              <a:rPr lang="pl-PL" sz="4600" dirty="0" err="1"/>
              <a:t>acoramidis</a:t>
            </a:r>
            <a:r>
              <a:rPr lang="pl-PL" sz="4600" dirty="0"/>
              <a:t>, </a:t>
            </a:r>
            <a:r>
              <a:rPr lang="pl-PL" sz="4600" dirty="0" err="1"/>
              <a:t>patisiran</a:t>
            </a:r>
            <a:r>
              <a:rPr lang="pl-PL" sz="4600" dirty="0"/>
              <a:t>, </a:t>
            </a:r>
            <a:r>
              <a:rPr lang="pl-PL" sz="4600" dirty="0" err="1"/>
              <a:t>inotersen</a:t>
            </a:r>
            <a:endParaRPr lang="pl-PL" sz="4600" dirty="0"/>
          </a:p>
          <a:p>
            <a:r>
              <a:rPr lang="pl-PL" sz="4600" dirty="0"/>
              <a:t>** </a:t>
            </a:r>
            <a:r>
              <a:rPr lang="pl-PL" sz="4600" dirty="0" err="1"/>
              <a:t>lumazyran</a:t>
            </a:r>
            <a:endParaRPr lang="pl-PL" sz="4600" dirty="0"/>
          </a:p>
          <a:p>
            <a:r>
              <a:rPr lang="pl-PL" sz="4600" dirty="0"/>
              <a:t>*** modulatory CFTR (</a:t>
            </a:r>
            <a:r>
              <a:rPr lang="pl-PL" sz="4600" dirty="0" err="1"/>
              <a:t>Kaftrio</a:t>
            </a:r>
            <a:r>
              <a:rPr lang="pl-PL" sz="4600" dirty="0"/>
              <a:t>: </a:t>
            </a:r>
            <a:r>
              <a:rPr lang="pl-PL" sz="4600" dirty="0" err="1"/>
              <a:t>elexacaftor</a:t>
            </a:r>
            <a:r>
              <a:rPr lang="pl-PL" sz="4600" dirty="0"/>
              <a:t> + </a:t>
            </a:r>
            <a:r>
              <a:rPr lang="pl-PL" sz="4600" dirty="0" err="1"/>
              <a:t>ivacaftor</a:t>
            </a:r>
            <a:r>
              <a:rPr lang="pl-PL" sz="4600" dirty="0"/>
              <a:t> + </a:t>
            </a:r>
            <a:r>
              <a:rPr lang="pl-PL" sz="4600" dirty="0" err="1"/>
              <a:t>tezacaftor</a:t>
            </a:r>
            <a:r>
              <a:rPr lang="pl-PL" sz="4600" dirty="0"/>
              <a:t>) </a:t>
            </a: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pl-PL" dirty="0"/>
              <a:t>Rak wątrobowo-komórkowy (HCC)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rmAutofit fontScale="70000" lnSpcReduction="2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Obecnie 2. co do częstości wskazanie do przeszczepienia wątroby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b="1" dirty="0">
                <a:solidFill>
                  <a:srgbClr val="FF0000"/>
                </a:solidFill>
              </a:rPr>
              <a:t>Kryteria mediolańskie</a:t>
            </a:r>
            <a:r>
              <a:rPr lang="pl-PL" dirty="0"/>
              <a:t>: 1 ognisko nie większe niż 5cm, maks.3: nie większe niż 3cm, bez </a:t>
            </a:r>
            <a:r>
              <a:rPr lang="pl-PL" dirty="0" err="1"/>
              <a:t>angioinwazji</a:t>
            </a:r>
            <a:r>
              <a:rPr lang="pl-PL" dirty="0"/>
              <a:t> i przerzutów</a:t>
            </a:r>
          </a:p>
          <a:p>
            <a:r>
              <a:rPr lang="pl-PL" dirty="0"/>
              <a:t>Kryteria San Francisco 1:6,5cm, </a:t>
            </a:r>
            <a:r>
              <a:rPr lang="pl-PL" dirty="0" err="1"/>
              <a:t>maks</a:t>
            </a:r>
            <a:r>
              <a:rPr lang="pl-PL" dirty="0"/>
              <a:t> 3: </a:t>
            </a:r>
            <a:r>
              <a:rPr lang="pl-PL" dirty="0" err="1"/>
              <a:t>maks</a:t>
            </a:r>
            <a:r>
              <a:rPr lang="pl-PL" dirty="0"/>
              <a:t> 4,5cm, suma średnic do 8cm, niska AFP</a:t>
            </a:r>
          </a:p>
          <a:p>
            <a:r>
              <a:rPr lang="pl-PL" b="1" dirty="0">
                <a:solidFill>
                  <a:srgbClr val="FF0000"/>
                </a:solidFill>
              </a:rPr>
              <a:t>Model AFP</a:t>
            </a:r>
            <a:r>
              <a:rPr lang="pl-PL" dirty="0"/>
              <a:t>: rozmiar największego guzka, liczba guzków, AFP (0-9 pkt)</a:t>
            </a:r>
          </a:p>
          <a:p>
            <a:r>
              <a:rPr lang="pl-PL" i="1" dirty="0" err="1"/>
              <a:t>up</a:t>
            </a:r>
            <a:r>
              <a:rPr lang="pl-PL" i="1" dirty="0"/>
              <a:t> to </a:t>
            </a:r>
            <a:r>
              <a:rPr lang="pl-PL" i="1" dirty="0" err="1"/>
              <a:t>seven</a:t>
            </a:r>
            <a:endParaRPr lang="pl-PL" i="1" dirty="0"/>
          </a:p>
          <a:p>
            <a:r>
              <a:rPr lang="pl-PL" dirty="0"/>
              <a:t>Priorytet na liście oczekujących (MELD </a:t>
            </a:r>
            <a:r>
              <a:rPr lang="pl-PL" dirty="0" err="1"/>
              <a:t>Exception</a:t>
            </a:r>
            <a:r>
              <a:rPr lang="pl-PL" dirty="0"/>
              <a:t>):</a:t>
            </a:r>
          </a:p>
          <a:p>
            <a:pPr lvl="1"/>
            <a:r>
              <a:rPr lang="pl-PL" dirty="0"/>
              <a:t>Pacjenci spełniający kryteria maja podobne rokowanie po </a:t>
            </a:r>
            <a:r>
              <a:rPr lang="pl-PL" dirty="0" err="1"/>
              <a:t>LTx</a:t>
            </a:r>
            <a:r>
              <a:rPr lang="pl-PL" dirty="0"/>
              <a:t> jak pacjenci bez HCC (5 lat – 75-80%)</a:t>
            </a:r>
          </a:p>
          <a:p>
            <a:pPr lvl="1"/>
            <a:r>
              <a:rPr lang="pl-PL" dirty="0"/>
              <a:t>Upośledzenie funkcji wątroby u pacjenta z HCC może nie być zaawansowane</a:t>
            </a:r>
          </a:p>
          <a:p>
            <a:r>
              <a:rPr lang="pl-PL" dirty="0"/>
              <a:t>Przed </a:t>
            </a:r>
            <a:r>
              <a:rPr lang="pl-PL" dirty="0" err="1"/>
              <a:t>LTx</a:t>
            </a:r>
            <a:r>
              <a:rPr lang="pl-PL" dirty="0"/>
              <a:t> możliwa redukcja guza: </a:t>
            </a:r>
            <a:r>
              <a:rPr lang="pl-PL" dirty="0" err="1"/>
              <a:t>chemoembolizacja</a:t>
            </a:r>
            <a:r>
              <a:rPr lang="pl-PL" dirty="0"/>
              <a:t> przeztętnicza (TACE), </a:t>
            </a:r>
            <a:r>
              <a:rPr lang="pl-PL" dirty="0" err="1"/>
              <a:t>termoablacja</a:t>
            </a:r>
            <a:r>
              <a:rPr lang="pl-PL" dirty="0"/>
              <a:t> (RFA), po udanym zabiegu </a:t>
            </a:r>
            <a:r>
              <a:rPr lang="pl-PL" dirty="0">
                <a:sym typeface="Wingdings" panose="05000000000000000000" pitchFamily="2" charset="2"/>
              </a:rPr>
              <a:t> Lista</a:t>
            </a:r>
            <a:endParaRPr lang="pl-PL" dirty="0"/>
          </a:p>
          <a:p>
            <a:r>
              <a:rPr lang="pl-PL" dirty="0"/>
              <a:t>Przed </a:t>
            </a:r>
            <a:r>
              <a:rPr lang="pl-PL" dirty="0" err="1"/>
              <a:t>LTx</a:t>
            </a:r>
            <a:r>
              <a:rPr lang="pl-PL" dirty="0"/>
              <a:t> – TK, PET-TK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Zespół wątrobowo-płucny (HPS)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44616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pl-PL" dirty="0"/>
              <a:t>Częstość: 5-30% kandydatów do LTx (częściej jeśli pajączki)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pl-PL" dirty="0"/>
              <a:t>Rozszerzenie naczyń </a:t>
            </a:r>
            <a:r>
              <a:rPr lang="pl-PL" dirty="0" err="1"/>
              <a:t>wewnątrzpłucnych</a:t>
            </a:r>
            <a:r>
              <a:rPr lang="pl-PL" dirty="0"/>
              <a:t> w marskości wątroby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pl-PL" dirty="0"/>
              <a:t>Hipoksemia, </a:t>
            </a:r>
          </a:p>
          <a:p>
            <a:r>
              <a:rPr lang="pl-PL" dirty="0" err="1">
                <a:solidFill>
                  <a:srgbClr val="FF0000"/>
                </a:solidFill>
              </a:rPr>
              <a:t>Pulsoksymetria</a:t>
            </a:r>
            <a:r>
              <a:rPr lang="pl-PL" dirty="0">
                <a:solidFill>
                  <a:srgbClr val="FF0000"/>
                </a:solidFill>
              </a:rPr>
              <a:t>: pomiar w pozycji leżącej - SAT&lt;96% , pionizacja nasila hipoksemię (</a:t>
            </a:r>
            <a:r>
              <a:rPr lang="pl-PL" dirty="0" err="1">
                <a:solidFill>
                  <a:srgbClr val="FF0000"/>
                </a:solidFill>
              </a:rPr>
              <a:t>ortodeoksja</a:t>
            </a:r>
            <a:r>
              <a:rPr lang="pl-PL" dirty="0">
                <a:solidFill>
                  <a:srgbClr val="FF0000"/>
                </a:solidFill>
              </a:rPr>
              <a:t>), po pionizacji: duszność pionowa (</a:t>
            </a:r>
            <a:r>
              <a:rPr lang="pl-PL" dirty="0" err="1">
                <a:solidFill>
                  <a:srgbClr val="FF0000"/>
                </a:solidFill>
              </a:rPr>
              <a:t>platypnea</a:t>
            </a:r>
            <a:r>
              <a:rPr lang="pl-PL" dirty="0">
                <a:solidFill>
                  <a:srgbClr val="FF0000"/>
                </a:solidFill>
              </a:rPr>
              <a:t>), </a:t>
            </a:r>
          </a:p>
          <a:p>
            <a:r>
              <a:rPr lang="pl-PL" dirty="0">
                <a:solidFill>
                  <a:srgbClr val="FF0000"/>
                </a:solidFill>
              </a:rPr>
              <a:t>Gazometria: PaO2&lt;70mmHg</a:t>
            </a:r>
          </a:p>
          <a:p>
            <a:r>
              <a:rPr lang="pl-PL" dirty="0">
                <a:solidFill>
                  <a:srgbClr val="FF0000"/>
                </a:solidFill>
              </a:rPr>
              <a:t>Gradient pęcherzykowo-włośniczkowy &gt; lub = 15 mmHg</a:t>
            </a:r>
          </a:p>
          <a:p>
            <a:r>
              <a:rPr lang="pl-PL" dirty="0"/>
              <a:t>ECHO serca z kontrastem (po RTG </a:t>
            </a:r>
            <a:r>
              <a:rPr lang="pl-PL" dirty="0" err="1"/>
              <a:t>klp</a:t>
            </a:r>
            <a:r>
              <a:rPr lang="pl-PL" dirty="0"/>
              <a:t>, CT, ewent. testach czynnościowych), scyntygrafia płuc</a:t>
            </a:r>
          </a:p>
          <a:p>
            <a:r>
              <a:rPr lang="pl-PL" dirty="0"/>
              <a:t>5-letnie przeżycie:</a:t>
            </a:r>
          </a:p>
          <a:p>
            <a:pPr lvl="1"/>
            <a:r>
              <a:rPr lang="pl-PL" dirty="0" err="1"/>
              <a:t>LTx</a:t>
            </a:r>
            <a:r>
              <a:rPr lang="pl-PL" dirty="0"/>
              <a:t> – 76%</a:t>
            </a:r>
          </a:p>
          <a:p>
            <a:pPr lvl="1"/>
            <a:r>
              <a:rPr lang="pl-PL" dirty="0"/>
              <a:t>Bez </a:t>
            </a:r>
            <a:r>
              <a:rPr lang="pl-PL" dirty="0" err="1"/>
              <a:t>LTx</a:t>
            </a:r>
            <a:r>
              <a:rPr lang="pl-PL" dirty="0"/>
              <a:t> – 23%</a:t>
            </a:r>
          </a:p>
          <a:p>
            <a:r>
              <a:rPr lang="pl-PL" dirty="0"/>
              <a:t>Dodatkowe punkty do indeksu MELD</a:t>
            </a:r>
          </a:p>
          <a:p>
            <a:r>
              <a:rPr lang="pl-PL" dirty="0"/>
              <a:t> PaO2&lt;50mmHg – skrajnie ciężki HPS, skrajnie wysokie ryzyko operacji</a:t>
            </a:r>
          </a:p>
          <a:p>
            <a:r>
              <a:rPr lang="pl-PL" dirty="0"/>
              <a:t>Po </a:t>
            </a:r>
            <a:r>
              <a:rPr lang="pl-PL" dirty="0" err="1"/>
              <a:t>LTx</a:t>
            </a:r>
            <a:r>
              <a:rPr lang="pl-PL" dirty="0"/>
              <a:t>: dłuższa tlenoterapia i rekonwalescencja po </a:t>
            </a:r>
            <a:r>
              <a:rPr lang="pl-PL" dirty="0" err="1"/>
              <a:t>LTx</a:t>
            </a:r>
            <a:r>
              <a:rPr lang="pl-PL" dirty="0"/>
              <a:t>, ale ustępuje całkowicie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Nadciśnienie płucne (wrotno-płucne)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pl-PL" dirty="0"/>
              <a:t>Częstość: 4-8% kandydatów do </a:t>
            </a:r>
            <a:r>
              <a:rPr lang="pl-PL" dirty="0" err="1"/>
              <a:t>LTx</a:t>
            </a:r>
            <a:endParaRPr lang="pl-PL" dirty="0"/>
          </a:p>
          <a:p>
            <a:r>
              <a:rPr lang="pl-PL" dirty="0">
                <a:solidFill>
                  <a:srgbClr val="FF0000"/>
                </a:solidFill>
              </a:rPr>
              <a:t>Średnie ciśnienie w tętnicy płucnej (</a:t>
            </a:r>
            <a:r>
              <a:rPr lang="pl-PL" dirty="0" err="1">
                <a:solidFill>
                  <a:srgbClr val="FF0000"/>
                </a:solidFill>
              </a:rPr>
              <a:t>mPAP</a:t>
            </a:r>
            <a:r>
              <a:rPr lang="pl-PL" dirty="0">
                <a:solidFill>
                  <a:srgbClr val="FF0000"/>
                </a:solidFill>
              </a:rPr>
              <a:t>) </a:t>
            </a:r>
            <a:r>
              <a:rPr lang="pl-PL" b="1" dirty="0">
                <a:solidFill>
                  <a:srgbClr val="FF0000"/>
                </a:solidFill>
              </a:rPr>
              <a:t>&gt; 20mmHg </a:t>
            </a:r>
            <a:r>
              <a:rPr lang="pl-PL" dirty="0"/>
              <a:t>(N: 12-18 mmHg)</a:t>
            </a:r>
          </a:p>
          <a:p>
            <a:r>
              <a:rPr lang="pl-PL" dirty="0"/>
              <a:t>Zawsze wtórne do nadciśnienia wrotnego</a:t>
            </a:r>
          </a:p>
          <a:p>
            <a:r>
              <a:rPr lang="pl-PL" dirty="0"/>
              <a:t>Duszność, </a:t>
            </a:r>
            <a:r>
              <a:rPr lang="pl-PL" dirty="0" err="1"/>
              <a:t>niespecyf</a:t>
            </a:r>
            <a:r>
              <a:rPr lang="pl-PL" dirty="0"/>
              <a:t>. ból w </a:t>
            </a:r>
            <a:r>
              <a:rPr lang="pl-PL" dirty="0" err="1"/>
              <a:t>klp</a:t>
            </a:r>
            <a:r>
              <a:rPr lang="pl-PL" dirty="0"/>
              <a:t>, wypełnienie żył szyjnych, obrzęki</a:t>
            </a:r>
          </a:p>
          <a:p>
            <a:r>
              <a:rPr lang="pl-PL" dirty="0"/>
              <a:t>Śmiertelność rośnie wraz ze wzrostem </a:t>
            </a:r>
            <a:r>
              <a:rPr lang="pl-PL" dirty="0" err="1"/>
              <a:t>mPAP</a:t>
            </a:r>
            <a:r>
              <a:rPr lang="pl-PL" dirty="0"/>
              <a:t>, &gt;</a:t>
            </a:r>
            <a:r>
              <a:rPr lang="pl-PL" dirty="0">
                <a:sym typeface="Wingdings" pitchFamily="2" charset="2"/>
              </a:rPr>
              <a:t>50mmHg  100%</a:t>
            </a:r>
          </a:p>
          <a:p>
            <a:r>
              <a:rPr lang="pl-PL" dirty="0">
                <a:sym typeface="Wingdings" pitchFamily="2" charset="2"/>
              </a:rPr>
              <a:t>ECHO serca: RVSP &gt;45mmHg  cewnikowanie prawego serca</a:t>
            </a:r>
          </a:p>
          <a:p>
            <a:r>
              <a:rPr lang="pl-PL" dirty="0">
                <a:sym typeface="Wingdings" pitchFamily="2" charset="2"/>
              </a:rPr>
              <a:t>Jeśli po lekach rozszerzających naczynia(</a:t>
            </a:r>
            <a:r>
              <a:rPr lang="pl-PL" dirty="0" err="1">
                <a:sym typeface="Wingdings" pitchFamily="2" charset="2"/>
              </a:rPr>
              <a:t>epoprostenol</a:t>
            </a:r>
            <a:r>
              <a:rPr lang="pl-PL" dirty="0">
                <a:sym typeface="Wingdings" pitchFamily="2" charset="2"/>
              </a:rPr>
              <a:t>, </a:t>
            </a:r>
            <a:r>
              <a:rPr lang="pl-PL" dirty="0" err="1">
                <a:sym typeface="Wingdings" pitchFamily="2" charset="2"/>
              </a:rPr>
              <a:t>treprostinil</a:t>
            </a:r>
            <a:r>
              <a:rPr lang="pl-PL" dirty="0">
                <a:sym typeface="Wingdings" pitchFamily="2" charset="2"/>
              </a:rPr>
              <a:t>, </a:t>
            </a:r>
            <a:r>
              <a:rPr lang="pl-PL" dirty="0" err="1">
                <a:sym typeface="Wingdings" pitchFamily="2" charset="2"/>
              </a:rPr>
              <a:t>tadalafil</a:t>
            </a:r>
            <a:r>
              <a:rPr lang="pl-PL" dirty="0">
                <a:sym typeface="Wingdings" pitchFamily="2" charset="2"/>
              </a:rPr>
              <a:t>) MPAP&lt;35mmHg  LTx</a:t>
            </a:r>
          </a:p>
          <a:p>
            <a:r>
              <a:rPr lang="pl-PL" dirty="0">
                <a:sym typeface="Wingdings" pitchFamily="2" charset="2"/>
              </a:rPr>
              <a:t>Jeśli MPAP &gt; 45 </a:t>
            </a:r>
            <a:r>
              <a:rPr lang="pl-PL" dirty="0" err="1">
                <a:sym typeface="Wingdings" pitchFamily="2" charset="2"/>
              </a:rPr>
              <a:t>mmHg</a:t>
            </a:r>
            <a:r>
              <a:rPr lang="pl-PL" dirty="0">
                <a:sym typeface="Wingdings" pitchFamily="2" charset="2"/>
              </a:rPr>
              <a:t> przeciwwskazane </a:t>
            </a:r>
            <a:r>
              <a:rPr lang="pl-PL" dirty="0" err="1">
                <a:sym typeface="Wingdings" pitchFamily="2" charset="2"/>
              </a:rPr>
              <a:t>LTx</a:t>
            </a:r>
            <a:endParaRPr lang="pl-PL" dirty="0">
              <a:sym typeface="Wingdings" pitchFamily="2" charset="2"/>
            </a:endParaRPr>
          </a:p>
          <a:p>
            <a:r>
              <a:rPr lang="pl-PL" dirty="0">
                <a:sym typeface="Wingdings" pitchFamily="2" charset="2"/>
              </a:rPr>
              <a:t>Po </a:t>
            </a:r>
            <a:r>
              <a:rPr lang="pl-PL" dirty="0" err="1">
                <a:sym typeface="Wingdings" pitchFamily="2" charset="2"/>
              </a:rPr>
              <a:t>LTx</a:t>
            </a:r>
            <a:r>
              <a:rPr lang="pl-PL" dirty="0">
                <a:sym typeface="Wingdings" pitchFamily="2" charset="2"/>
              </a:rPr>
              <a:t> – ustępuje w 50%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/>
              <a:t>Inne kliniczne sytuacje przyspieszające </a:t>
            </a:r>
            <a:r>
              <a:rPr lang="pl-PL" sz="3600" b="1" dirty="0" err="1"/>
              <a:t>LTx</a:t>
            </a:r>
            <a:endParaRPr lang="pl-PL" sz="36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Nawracające </a:t>
            </a:r>
            <a:r>
              <a:rPr lang="pl-PL" dirty="0" err="1"/>
              <a:t>żółciopochodne</a:t>
            </a:r>
            <a:r>
              <a:rPr lang="pl-PL" dirty="0"/>
              <a:t> posocznice (częste w PSC)</a:t>
            </a:r>
          </a:p>
          <a:p>
            <a:r>
              <a:rPr lang="pl-PL" dirty="0"/>
              <a:t>Ciężki, niepoddający się farmakoterapii, </a:t>
            </a:r>
            <a:r>
              <a:rPr lang="pl-PL" dirty="0" err="1"/>
              <a:t>endoterapii</a:t>
            </a:r>
            <a:r>
              <a:rPr lang="pl-PL" dirty="0"/>
              <a:t>, PF  świąd skóry (częsty w PBC)</a:t>
            </a:r>
          </a:p>
          <a:p>
            <a:r>
              <a:rPr lang="pl-PL" dirty="0"/>
              <a:t>Ciężkie nawracające wodobrzusze lub encefalopatia lub krwawienie z przewodu pokarmowego, wymagające stałej hospitalizacji</a:t>
            </a:r>
          </a:p>
          <a:p>
            <a:r>
              <a:rPr lang="pl-PL" dirty="0" err="1"/>
              <a:t>Gastropatia</a:t>
            </a:r>
            <a:r>
              <a:rPr lang="pl-PL" dirty="0"/>
              <a:t> wrotna powodująca przewlekłe krwawienie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wskazania do </a:t>
            </a:r>
            <a:r>
              <a:rPr lang="pl-PL" dirty="0" err="1"/>
              <a:t>LTx</a:t>
            </a:r>
            <a:r>
              <a:rPr lang="pl-PL" dirty="0"/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Zespół Budda-</a:t>
            </a:r>
            <a:r>
              <a:rPr lang="pl-PL" dirty="0" err="1"/>
              <a:t>Chiariego</a:t>
            </a:r>
            <a:endParaRPr lang="pl-PL" dirty="0"/>
          </a:p>
          <a:p>
            <a:r>
              <a:rPr lang="pl-PL" dirty="0" err="1"/>
              <a:t>Nieresekcyjna</a:t>
            </a:r>
            <a:r>
              <a:rPr lang="pl-PL" dirty="0"/>
              <a:t> torbiel bąblowca</a:t>
            </a:r>
          </a:p>
          <a:p>
            <a:r>
              <a:rPr lang="pl-PL" dirty="0"/>
              <a:t>Porfiria z uporczywymi nawrotami bólu</a:t>
            </a:r>
          </a:p>
          <a:p>
            <a:r>
              <a:rPr lang="pl-PL" dirty="0"/>
              <a:t>Wielotorbielowatość wątroby gdy:</a:t>
            </a:r>
          </a:p>
          <a:p>
            <a:pPr lvl="1"/>
            <a:r>
              <a:rPr lang="pl-PL" dirty="0"/>
              <a:t>Wyniszczenie lub</a:t>
            </a:r>
          </a:p>
          <a:p>
            <a:pPr lvl="1"/>
            <a:r>
              <a:rPr lang="pl-PL" dirty="0"/>
              <a:t>Wodobrzusze lub</a:t>
            </a:r>
          </a:p>
          <a:p>
            <a:pPr lvl="1"/>
            <a:r>
              <a:rPr lang="pl-PL" dirty="0"/>
              <a:t>Krwawienie z żylaków przełyku/żołądka lub</a:t>
            </a:r>
          </a:p>
          <a:p>
            <a:pPr lvl="1"/>
            <a:r>
              <a:rPr lang="pl-PL" dirty="0"/>
              <a:t>Z. Budda-</a:t>
            </a:r>
            <a:r>
              <a:rPr lang="pl-PL" dirty="0" err="1"/>
              <a:t>Chiariego</a:t>
            </a:r>
            <a:r>
              <a:rPr lang="pl-PL" dirty="0"/>
              <a:t> związany z uciskiem przez torbiele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3E0530-9835-88AF-4652-B613E2610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pl-PL" dirty="0" err="1"/>
              <a:t>LTx</a:t>
            </a:r>
            <a:r>
              <a:rPr lang="pl-PL" dirty="0"/>
              <a:t> w przerzutach do wątroby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BFB4A0-1D9E-38E0-81E7-7CEC5CB92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r>
              <a:rPr lang="pl-PL" dirty="0" err="1">
                <a:solidFill>
                  <a:srgbClr val="FF0000"/>
                </a:solidFill>
              </a:rPr>
              <a:t>Nieresekcyjne</a:t>
            </a:r>
            <a:r>
              <a:rPr lang="pl-PL" dirty="0">
                <a:solidFill>
                  <a:srgbClr val="FF0000"/>
                </a:solidFill>
              </a:rPr>
              <a:t> przerzuty raka jelita grubego:</a:t>
            </a:r>
          </a:p>
          <a:p>
            <a:pPr lvl="1"/>
            <a:r>
              <a:rPr lang="pl-PL" dirty="0"/>
              <a:t>po resekcji radykalnej guza pierwotnego </a:t>
            </a:r>
          </a:p>
          <a:p>
            <a:pPr lvl="1"/>
            <a:r>
              <a:rPr lang="pl-PL" dirty="0"/>
              <a:t>guz pierwotny nie bardziej zaawansowany niż T4a, N1c</a:t>
            </a:r>
          </a:p>
          <a:p>
            <a:pPr lvl="1"/>
            <a:r>
              <a:rPr lang="pl-PL" dirty="0"/>
              <a:t>bez przerzutów poza wątrobą, CEA &lt; 80 </a:t>
            </a:r>
            <a:r>
              <a:rPr lang="pl-PL" dirty="0" err="1"/>
              <a:t>ug</a:t>
            </a:r>
            <a:r>
              <a:rPr lang="pl-PL" dirty="0"/>
              <a:t>/l</a:t>
            </a:r>
          </a:p>
          <a:p>
            <a:pPr lvl="1"/>
            <a:r>
              <a:rPr lang="pl-PL" dirty="0"/>
              <a:t>dobra odpowiedź na chemioterapię: zazwyczaj minimum 6–12 miesięcy leczenia bez progresji </a:t>
            </a:r>
          </a:p>
          <a:p>
            <a:pPr lvl="1"/>
            <a:r>
              <a:rPr lang="pl-PL" dirty="0"/>
              <a:t>profil genetyczny (np. bez mutacji KRAS, BRAF) </a:t>
            </a:r>
          </a:p>
          <a:p>
            <a:pPr marL="457200" lvl="1" indent="0">
              <a:buNone/>
            </a:pPr>
            <a:r>
              <a:rPr lang="pl-PL" dirty="0"/>
              <a:t>5-letnie przeżycie ponad 70%, w porównaniu do 10–15% przy stosowaniu samej chemioterapii</a:t>
            </a:r>
          </a:p>
          <a:p>
            <a:r>
              <a:rPr lang="pl-PL" dirty="0" err="1">
                <a:solidFill>
                  <a:srgbClr val="FF0000"/>
                </a:solidFill>
              </a:rPr>
              <a:t>Nieresekcyjne</a:t>
            </a:r>
            <a:r>
              <a:rPr lang="pl-PL" dirty="0">
                <a:solidFill>
                  <a:srgbClr val="FF0000"/>
                </a:solidFill>
              </a:rPr>
              <a:t> przerzuty guzów neuroendokrynnych (NET):</a:t>
            </a:r>
          </a:p>
          <a:p>
            <a:pPr lvl="1"/>
            <a:r>
              <a:rPr lang="pl-PL" dirty="0"/>
              <a:t>stabilna choroba przez min. 6 mies. po usunięciu guza pierwotnego</a:t>
            </a:r>
          </a:p>
          <a:p>
            <a:pPr lvl="1"/>
            <a:r>
              <a:rPr lang="pl-PL" dirty="0"/>
              <a:t>bez innych przerzutów</a:t>
            </a:r>
          </a:p>
        </p:txBody>
      </p:sp>
    </p:spTree>
    <p:extLst>
      <p:ext uri="{BB962C8B-B14F-4D97-AF65-F5344CB8AC3E}">
        <p14:creationId xmlns:p14="http://schemas.microsoft.com/office/powerpoint/2010/main" val="3897024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Zespół wątrobowo-nerkowy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20000"/>
          </a:bodyPr>
          <a:lstStyle/>
          <a:p>
            <a:r>
              <a:rPr lang="pl-PL" dirty="0"/>
              <a:t>Patogeneza: rozszerzenie naczyń tętniczych w krążeniu trzewnym, związane z nadciśnieniem wrotnym (m.in.NO), upośledzenie perfuzji nerek u pacjentów z wodobrzuszem</a:t>
            </a:r>
          </a:p>
          <a:p>
            <a:r>
              <a:rPr lang="pl-PL" dirty="0"/>
              <a:t>Rozpoznanie: </a:t>
            </a:r>
          </a:p>
          <a:p>
            <a:pPr lvl="1"/>
            <a:r>
              <a:rPr lang="pl-PL" dirty="0"/>
              <a:t>Wzrost stężenia kreatyniny spełniający kryteria AKI</a:t>
            </a:r>
          </a:p>
          <a:p>
            <a:pPr lvl="1"/>
            <a:r>
              <a:rPr lang="pl-PL" dirty="0"/>
              <a:t>Prawidłowy osad moczu, białkomocz &lt;0,5g/dobę</a:t>
            </a:r>
          </a:p>
          <a:p>
            <a:pPr lvl="1"/>
            <a:r>
              <a:rPr lang="pl-PL" dirty="0"/>
              <a:t>Stężenie sodu w moczu &lt; 10mEq/L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Wykluczenie innych przyczyn AKI</a:t>
            </a:r>
          </a:p>
          <a:p>
            <a:pPr lvl="1"/>
            <a:r>
              <a:rPr lang="pl-PL" dirty="0"/>
              <a:t>Brak poprawy po nawodnieniu i przetoczeniu albumin 1g/kg oraz odstawieniu </a:t>
            </a:r>
            <a:r>
              <a:rPr lang="pl-PL" dirty="0" err="1"/>
              <a:t>diuretyków</a:t>
            </a:r>
            <a:endParaRPr lang="pl-PL" dirty="0"/>
          </a:p>
          <a:p>
            <a:pPr lvl="1">
              <a:buNone/>
            </a:pPr>
            <a:r>
              <a:rPr lang="pl-PL" dirty="0"/>
              <a:t>Leczenie przed </a:t>
            </a:r>
            <a:r>
              <a:rPr lang="pl-PL" dirty="0" err="1"/>
              <a:t>LTx</a:t>
            </a:r>
            <a:r>
              <a:rPr lang="pl-PL" dirty="0"/>
              <a:t>: NA, albuminy, wazopresyna, </a:t>
            </a:r>
            <a:r>
              <a:rPr lang="pl-PL" dirty="0" err="1"/>
              <a:t>terlipresyna</a:t>
            </a:r>
            <a:endParaRPr lang="pl-PL" dirty="0"/>
          </a:p>
          <a:p>
            <a:pPr lvl="1">
              <a:buNone/>
            </a:pPr>
            <a:r>
              <a:rPr lang="pl-PL" dirty="0"/>
              <a:t>Rokowanie: bez poprawy funkcji wątroby lub </a:t>
            </a:r>
            <a:r>
              <a:rPr lang="pl-PL" dirty="0" err="1"/>
              <a:t>LTx</a:t>
            </a:r>
            <a:r>
              <a:rPr lang="pl-PL" dirty="0"/>
              <a:t> - zgon </a:t>
            </a:r>
          </a:p>
          <a:p>
            <a:pPr lvl="1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Kwalifikacja do jednoczasowego przeszczepienia wątroby i nerki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PChN</a:t>
            </a:r>
            <a:r>
              <a:rPr lang="pl-PL" dirty="0"/>
              <a:t> i GFR&lt;30 ml/min, nieodwracalne uszkodzenie i/lub w biopsji nerki &gt; 30% stwardniałych kłębuszków</a:t>
            </a:r>
          </a:p>
          <a:p>
            <a:r>
              <a:rPr lang="pl-PL" dirty="0"/>
              <a:t>Zespół wątrobowo-nerkowy z koniecznością HD lub HF ponad 8 tygodni</a:t>
            </a:r>
          </a:p>
          <a:p>
            <a:r>
              <a:rPr lang="pl-PL" dirty="0"/>
              <a:t>Pierwotna hiperoksaluria</a:t>
            </a:r>
          </a:p>
          <a:p>
            <a:r>
              <a:rPr lang="pl-PL" dirty="0"/>
              <a:t>Autosomalna recesywna torbielowatość nerek i włóknienie wątroby</a:t>
            </a:r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Szczególni biorcy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WZW: </a:t>
            </a:r>
            <a:r>
              <a:rPr lang="pl-PL" dirty="0">
                <a:solidFill>
                  <a:srgbClr val="FF0000"/>
                </a:solidFill>
              </a:rPr>
              <a:t>optymalnie – bez replikacji wirusa przed </a:t>
            </a:r>
            <a:r>
              <a:rPr lang="pl-PL" dirty="0" err="1">
                <a:solidFill>
                  <a:srgbClr val="FF0000"/>
                </a:solidFill>
              </a:rPr>
              <a:t>LTx</a:t>
            </a:r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  <a:p>
            <a:pPr lvl="1"/>
            <a:r>
              <a:rPr lang="pl-PL" dirty="0"/>
              <a:t>HCV – DAA</a:t>
            </a:r>
          </a:p>
          <a:p>
            <a:pPr lvl="1"/>
            <a:endParaRPr lang="pl-PL" dirty="0"/>
          </a:p>
          <a:p>
            <a:pPr lvl="1"/>
            <a:r>
              <a:rPr lang="pl-PL" dirty="0"/>
              <a:t>HBV – NA</a:t>
            </a:r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Biorca HCV (+)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14602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pl-PL" b="1" dirty="0">
                <a:solidFill>
                  <a:srgbClr val="FF0000"/>
                </a:solidFill>
              </a:rPr>
              <a:t>Leczenie HCV przed  </a:t>
            </a:r>
            <a:r>
              <a:rPr lang="pl-PL" b="1" dirty="0" err="1">
                <a:solidFill>
                  <a:srgbClr val="FF0000"/>
                </a:solidFill>
              </a:rPr>
              <a:t>LTx</a:t>
            </a:r>
            <a:r>
              <a:rPr lang="pl-PL" b="1" dirty="0">
                <a:solidFill>
                  <a:srgbClr val="FF0000"/>
                </a:solidFill>
              </a:rPr>
              <a:t>:</a:t>
            </a:r>
            <a:endParaRPr lang="pl-PL" dirty="0"/>
          </a:p>
          <a:p>
            <a:pPr lvl="1"/>
            <a:r>
              <a:rPr lang="pl-PL" dirty="0"/>
              <a:t>P/wskazane inhibitory proteazy NS3 (</a:t>
            </a:r>
            <a:r>
              <a:rPr lang="pl-PL" dirty="0" err="1"/>
              <a:t>glekaprewir</a:t>
            </a:r>
            <a:r>
              <a:rPr lang="pl-PL" dirty="0"/>
              <a:t>, </a:t>
            </a:r>
            <a:r>
              <a:rPr lang="pl-PL" dirty="0" err="1"/>
              <a:t>grazoprewir</a:t>
            </a:r>
            <a:r>
              <a:rPr lang="pl-PL" dirty="0"/>
              <a:t>, </a:t>
            </a:r>
            <a:r>
              <a:rPr lang="pl-PL" dirty="0" err="1"/>
              <a:t>woksilaprewir</a:t>
            </a:r>
            <a:r>
              <a:rPr lang="pl-PL" dirty="0"/>
              <a:t>)</a:t>
            </a:r>
          </a:p>
          <a:p>
            <a:pPr lvl="1"/>
            <a:r>
              <a:rPr lang="pl-PL" b="1" dirty="0" err="1">
                <a:solidFill>
                  <a:srgbClr val="FF0000"/>
                </a:solidFill>
              </a:rPr>
              <a:t>sofozbuwir</a:t>
            </a:r>
            <a:r>
              <a:rPr lang="pl-PL" b="1" dirty="0">
                <a:solidFill>
                  <a:srgbClr val="FF0000"/>
                </a:solidFill>
              </a:rPr>
              <a:t> + </a:t>
            </a:r>
            <a:r>
              <a:rPr lang="pl-PL" b="1" dirty="0" err="1">
                <a:solidFill>
                  <a:srgbClr val="FF0000"/>
                </a:solidFill>
              </a:rPr>
              <a:t>welpatazwir</a:t>
            </a:r>
            <a:r>
              <a:rPr lang="pl-PL" b="1" dirty="0">
                <a:solidFill>
                  <a:srgbClr val="FF0000"/>
                </a:solidFill>
              </a:rPr>
              <a:t> (SOV/VEL):</a:t>
            </a:r>
          </a:p>
          <a:p>
            <a:pPr lvl="2"/>
            <a:r>
              <a:rPr lang="pl-PL" dirty="0"/>
              <a:t>terapia </a:t>
            </a:r>
            <a:r>
              <a:rPr lang="pl-PL" dirty="0" err="1"/>
              <a:t>pangenotypowa</a:t>
            </a:r>
            <a:endParaRPr lang="pl-PL" dirty="0"/>
          </a:p>
          <a:p>
            <a:pPr lvl="2"/>
            <a:r>
              <a:rPr lang="pl-PL" dirty="0"/>
              <a:t>bezpieczne w marskości wątroby i niewydolności nerek</a:t>
            </a:r>
          </a:p>
          <a:p>
            <a:pPr lvl="1"/>
            <a:r>
              <a:rPr lang="pl-PL" dirty="0"/>
              <a:t>poprawa funkcji wątroby i MELD, zmniejszenie nadciśnienia wrotnego, poprawa przeżycia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>
                <a:solidFill>
                  <a:srgbClr val="FF0000"/>
                </a:solidFill>
              </a:rPr>
              <a:t>wycofanie z listy oczekujących</a:t>
            </a:r>
          </a:p>
          <a:p>
            <a:pPr marL="457200" lvl="1" indent="0">
              <a:buNone/>
            </a:pPr>
            <a:r>
              <a:rPr lang="pl-PL" b="1" dirty="0">
                <a:solidFill>
                  <a:srgbClr val="FF0000"/>
                </a:solidFill>
              </a:rPr>
              <a:t>Leczenie HCV bezpośrednio po </a:t>
            </a:r>
            <a:r>
              <a:rPr lang="pl-PL" b="1" dirty="0" err="1">
                <a:solidFill>
                  <a:srgbClr val="FF0000"/>
                </a:solidFill>
              </a:rPr>
              <a:t>LTx</a:t>
            </a:r>
            <a:r>
              <a:rPr lang="pl-PL" b="1" dirty="0">
                <a:solidFill>
                  <a:srgbClr val="FF0000"/>
                </a:solidFill>
              </a:rPr>
              <a:t>:</a:t>
            </a:r>
          </a:p>
          <a:p>
            <a:pPr marL="457200" lvl="1" indent="0">
              <a:buNone/>
            </a:pPr>
            <a:r>
              <a:rPr lang="pl-PL" dirty="0"/>
              <a:t>Jeśli duże ryzyko dekompensacji wątroby przed </a:t>
            </a:r>
            <a:r>
              <a:rPr lang="pl-PL" dirty="0" err="1"/>
              <a:t>LTx</a:t>
            </a:r>
            <a:endParaRPr lang="pl-PL" dirty="0"/>
          </a:p>
          <a:p>
            <a:pPr marL="457200" lvl="1" indent="0">
              <a:buNone/>
            </a:pPr>
            <a:r>
              <a:rPr lang="pl-PL" dirty="0"/>
              <a:t>SOF/VEL</a:t>
            </a:r>
          </a:p>
          <a:p>
            <a:pPr marL="457200" lvl="1" indent="0">
              <a:buNone/>
            </a:pPr>
            <a:r>
              <a:rPr lang="pl-PL" dirty="0"/>
              <a:t>GLE/PIB (</a:t>
            </a:r>
            <a:r>
              <a:rPr lang="pl-PL" dirty="0" err="1"/>
              <a:t>glekaprewir</a:t>
            </a:r>
            <a:r>
              <a:rPr lang="pl-PL" dirty="0"/>
              <a:t> + </a:t>
            </a:r>
            <a:r>
              <a:rPr lang="pl-PL" dirty="0" err="1"/>
              <a:t>pibrentazwir</a:t>
            </a:r>
            <a:r>
              <a:rPr lang="pl-PL" dirty="0"/>
              <a:t>)</a:t>
            </a:r>
          </a:p>
          <a:p>
            <a:pPr lvl="1"/>
            <a:endParaRPr lang="pl-PL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l-PL" dirty="0"/>
              <a:t>Profilaktyka nawrotu HBV przed </a:t>
            </a:r>
            <a:r>
              <a:rPr lang="pl-PL" dirty="0" err="1"/>
              <a:t>LTx</a:t>
            </a:r>
            <a:r>
              <a:rPr lang="pl-PL" dirty="0"/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endParaRPr lang="pl-PL" dirty="0"/>
          </a:p>
          <a:p>
            <a:pPr>
              <a:defRPr/>
            </a:pPr>
            <a:r>
              <a:rPr lang="pl-PL" dirty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Analogi nukleozydowe (Lam, ETV, </a:t>
            </a:r>
            <a:r>
              <a:rPr lang="pl-PL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LdT</a:t>
            </a:r>
            <a:r>
              <a:rPr lang="pl-PL" dirty="0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) i nukleotydowe (TDF, ADV)</a:t>
            </a:r>
            <a:endParaRPr lang="pl-PL" dirty="0"/>
          </a:p>
          <a:p>
            <a:pPr>
              <a:defRPr/>
            </a:pPr>
            <a:r>
              <a:rPr lang="pl-PL" dirty="0"/>
              <a:t>U dotychczas nieleczonych – </a:t>
            </a:r>
            <a:r>
              <a:rPr lang="pl-PL" dirty="0" err="1"/>
              <a:t>entekawir</a:t>
            </a:r>
            <a:r>
              <a:rPr lang="pl-PL" dirty="0"/>
              <a:t> (ETV)</a:t>
            </a:r>
          </a:p>
          <a:p>
            <a:pPr>
              <a:defRPr/>
            </a:pPr>
            <a:r>
              <a:rPr lang="pl-PL" dirty="0"/>
              <a:t>W oporności na </a:t>
            </a:r>
            <a:r>
              <a:rPr lang="pl-PL" dirty="0" err="1"/>
              <a:t>lamiwudynę</a:t>
            </a:r>
            <a:r>
              <a:rPr lang="pl-PL" dirty="0"/>
              <a:t> (Lam) – </a:t>
            </a:r>
            <a:r>
              <a:rPr lang="pl-PL" dirty="0" err="1"/>
              <a:t>tenofowir</a:t>
            </a:r>
            <a:r>
              <a:rPr lang="pl-PL" dirty="0"/>
              <a:t> (TDF)</a:t>
            </a:r>
          </a:p>
          <a:p>
            <a:pPr>
              <a:defRPr/>
            </a:pPr>
            <a:r>
              <a:rPr lang="pl-PL" dirty="0"/>
              <a:t>Monitorowanie wiremii!!!</a:t>
            </a:r>
          </a:p>
          <a:p>
            <a:pPr>
              <a:defRPr/>
            </a:pPr>
            <a:endParaRPr lang="pl-PL" dirty="0"/>
          </a:p>
          <a:p>
            <a:pPr>
              <a:defRPr/>
            </a:pPr>
            <a:r>
              <a:rPr lang="pl-PL" dirty="0"/>
              <a:t>KONTYNUACJA </a:t>
            </a:r>
            <a:r>
              <a:rPr lang="pl-PL" dirty="0" err="1"/>
              <a:t>entekawiru</a:t>
            </a:r>
            <a:r>
              <a:rPr lang="pl-PL" dirty="0"/>
              <a:t> lub </a:t>
            </a:r>
            <a:r>
              <a:rPr lang="pl-PL" dirty="0" err="1"/>
              <a:t>tenofowiru</a:t>
            </a:r>
            <a:r>
              <a:rPr lang="pl-PL" dirty="0"/>
              <a:t> po </a:t>
            </a:r>
            <a:r>
              <a:rPr lang="pl-PL" dirty="0" err="1"/>
              <a:t>LTx</a:t>
            </a:r>
            <a:r>
              <a:rPr lang="pl-PL" dirty="0"/>
              <a:t> </a:t>
            </a:r>
          </a:p>
          <a:p>
            <a:pPr>
              <a:defRPr/>
            </a:pPr>
            <a:endParaRPr lang="pl-PL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Szczególni biorcy - </a:t>
            </a:r>
            <a:r>
              <a:rPr lang="pl-PL" dirty="0" err="1"/>
              <a:t>cd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 fontScale="92500" lnSpcReduction="2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PSC </a:t>
            </a:r>
            <a:r>
              <a:rPr lang="pl-PL" dirty="0"/>
              <a:t>–  IBD u 60-80%, ryzyko raka jelita , CCC (</a:t>
            </a:r>
            <a:r>
              <a:rPr lang="pl-PL" dirty="0" err="1"/>
              <a:t>kolonoskopia</a:t>
            </a:r>
            <a:r>
              <a:rPr lang="pl-PL" dirty="0"/>
              <a:t>, </a:t>
            </a:r>
            <a:r>
              <a:rPr lang="pl-PL" dirty="0" err="1"/>
              <a:t>cholangio-NMR</a:t>
            </a:r>
            <a:r>
              <a:rPr lang="pl-PL" dirty="0"/>
              <a:t>, Ca 19-9, biopsja szczoteczkowa przy ECPW)</a:t>
            </a:r>
          </a:p>
          <a:p>
            <a:r>
              <a:rPr lang="pl-PL" dirty="0">
                <a:solidFill>
                  <a:srgbClr val="FF0000"/>
                </a:solidFill>
              </a:rPr>
              <a:t>Choroba Wilsona</a:t>
            </a:r>
            <a:r>
              <a:rPr lang="pl-PL" dirty="0"/>
              <a:t>:</a:t>
            </a:r>
          </a:p>
          <a:p>
            <a:pPr lvl="1"/>
            <a:r>
              <a:rPr lang="pl-PL" dirty="0"/>
              <a:t>objawy neuropsychiatryczne</a:t>
            </a:r>
          </a:p>
          <a:p>
            <a:pPr lvl="1"/>
            <a:r>
              <a:rPr lang="pl-PL" dirty="0"/>
              <a:t>niedokrwistość hemolityczna</a:t>
            </a:r>
          </a:p>
          <a:p>
            <a:pPr lvl="1"/>
            <a:r>
              <a:rPr lang="pl-PL" dirty="0" err="1"/>
              <a:t>kardiomiopatia</a:t>
            </a:r>
            <a:endParaRPr lang="pl-PL" dirty="0"/>
          </a:p>
          <a:p>
            <a:pPr lvl="1"/>
            <a:r>
              <a:rPr lang="pl-PL" dirty="0"/>
              <a:t>niedoczynność tarczycy, przytarczyc</a:t>
            </a:r>
          </a:p>
          <a:p>
            <a:r>
              <a:rPr lang="pl-PL" dirty="0">
                <a:solidFill>
                  <a:srgbClr val="FF0000"/>
                </a:solidFill>
              </a:rPr>
              <a:t>MASLD</a:t>
            </a:r>
            <a:r>
              <a:rPr lang="pl-PL" dirty="0"/>
              <a:t> (10% LTx) – ryzyko s-n, </a:t>
            </a:r>
            <a:r>
              <a:rPr lang="pl-PL" dirty="0" err="1"/>
              <a:t>PChN</a:t>
            </a:r>
            <a:r>
              <a:rPr lang="pl-PL" dirty="0"/>
              <a:t> </a:t>
            </a:r>
          </a:p>
          <a:p>
            <a:r>
              <a:rPr lang="pl-PL" dirty="0"/>
              <a:t>Hemochromatoza, niedobór alfa-1-antytrypsyny, </a:t>
            </a:r>
            <a:r>
              <a:rPr lang="pl-PL" dirty="0" err="1"/>
              <a:t>tyrozynemia</a:t>
            </a:r>
            <a:r>
              <a:rPr lang="pl-PL" dirty="0"/>
              <a:t>, porfiria – większe ryzyko HCC</a:t>
            </a:r>
          </a:p>
          <a:p>
            <a:r>
              <a:rPr lang="pl-PL" dirty="0">
                <a:solidFill>
                  <a:srgbClr val="FF0000"/>
                </a:solidFill>
              </a:rPr>
              <a:t>Choroby z dużą </a:t>
            </a:r>
            <a:r>
              <a:rPr lang="pl-PL" dirty="0" err="1">
                <a:solidFill>
                  <a:srgbClr val="FF0000"/>
                </a:solidFill>
              </a:rPr>
              <a:t>cholestazą</a:t>
            </a:r>
            <a:r>
              <a:rPr lang="pl-PL" dirty="0">
                <a:solidFill>
                  <a:srgbClr val="FF0000"/>
                </a:solidFill>
              </a:rPr>
              <a:t> - osteoporoza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4371BC-3F7C-A912-A30F-EFE793F63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Biorca z ALD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1F0478-8732-024C-3EFC-3D84AE2CB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91682"/>
          </a:xfrm>
        </p:spPr>
        <p:txBody>
          <a:bodyPr>
            <a:normAutofit lnSpcReduction="10000"/>
          </a:bodyPr>
          <a:lstStyle/>
          <a:p>
            <a:r>
              <a:rPr lang="pl-PL" dirty="0"/>
              <a:t>Wymagana jest co najmniej </a:t>
            </a:r>
            <a:r>
              <a:rPr lang="pl-PL" dirty="0">
                <a:solidFill>
                  <a:srgbClr val="FF0000"/>
                </a:solidFill>
              </a:rPr>
              <a:t>6-miesięczna udokumentowana abstynencja</a:t>
            </a:r>
          </a:p>
          <a:p>
            <a:r>
              <a:rPr lang="pl-PL" dirty="0"/>
              <a:t>Ocena indywidualna: </a:t>
            </a:r>
            <a:r>
              <a:rPr lang="pl-PL" dirty="0">
                <a:solidFill>
                  <a:srgbClr val="FF0000"/>
                </a:solidFill>
              </a:rPr>
              <a:t>niskie ryzyko nawrotu ustalone na podstawie:</a:t>
            </a:r>
          </a:p>
          <a:p>
            <a:pPr lvl="1"/>
            <a:r>
              <a:rPr lang="pl-PL" dirty="0"/>
              <a:t>Losowego badania </a:t>
            </a:r>
            <a:r>
              <a:rPr lang="pl-PL" dirty="0" err="1"/>
              <a:t>biomarkerów</a:t>
            </a:r>
            <a:r>
              <a:rPr lang="pl-PL" dirty="0"/>
              <a:t>: </a:t>
            </a:r>
            <a:r>
              <a:rPr lang="pl-PL" dirty="0" err="1"/>
              <a:t>etyloglukuronid</a:t>
            </a:r>
            <a:r>
              <a:rPr lang="pl-PL" dirty="0"/>
              <a:t>/siarczan (</a:t>
            </a:r>
            <a:r>
              <a:rPr lang="pl-PL" dirty="0" err="1"/>
              <a:t>EtG</a:t>
            </a:r>
            <a:r>
              <a:rPr lang="pl-PL" dirty="0"/>
              <a:t>/</a:t>
            </a:r>
            <a:r>
              <a:rPr lang="pl-PL" dirty="0" err="1"/>
              <a:t>EtS</a:t>
            </a:r>
            <a:r>
              <a:rPr lang="pl-PL" dirty="0"/>
              <a:t>) we krwi lub moczu, </a:t>
            </a:r>
            <a:r>
              <a:rPr lang="pl-PL" dirty="0" err="1"/>
              <a:t>fosfatydyloetanol</a:t>
            </a:r>
            <a:r>
              <a:rPr lang="pl-PL" dirty="0"/>
              <a:t> (</a:t>
            </a:r>
            <a:r>
              <a:rPr lang="pl-PL" dirty="0" err="1"/>
              <a:t>Pth</a:t>
            </a:r>
            <a:r>
              <a:rPr lang="pl-PL" dirty="0"/>
              <a:t>) we krwi pełnej, </a:t>
            </a:r>
            <a:r>
              <a:rPr lang="pl-PL" dirty="0" err="1"/>
              <a:t>EtG</a:t>
            </a:r>
            <a:r>
              <a:rPr lang="pl-PL" dirty="0"/>
              <a:t> we włosach)</a:t>
            </a:r>
          </a:p>
          <a:p>
            <a:pPr lvl="1"/>
            <a:r>
              <a:rPr lang="pl-PL" dirty="0"/>
              <a:t>Badania psychologicznego/psychiatrycznego</a:t>
            </a:r>
          </a:p>
          <a:p>
            <a:pPr lvl="1"/>
            <a:r>
              <a:rPr lang="pl-PL" dirty="0"/>
              <a:t>Wywiadu środowiskowego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23188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Ostra niewydolność wątroby (ONW)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55000" lnSpcReduction="20000"/>
          </a:bodyPr>
          <a:lstStyle/>
          <a:p>
            <a:r>
              <a:rPr lang="pl-PL" dirty="0"/>
              <a:t>Definicja: ostre uszkodzenie wątroby (żółtaczka, wysokie AST/ALT, INR&gt;1,5) + </a:t>
            </a:r>
            <a:r>
              <a:rPr lang="pl-PL" dirty="0">
                <a:solidFill>
                  <a:srgbClr val="FF0000"/>
                </a:solidFill>
              </a:rPr>
              <a:t>encefalopatia, występująca w czasie 8 tygodni od początku choroby</a:t>
            </a:r>
          </a:p>
          <a:p>
            <a:r>
              <a:rPr lang="pl-PL" dirty="0">
                <a:solidFill>
                  <a:srgbClr val="FF0000"/>
                </a:solidFill>
              </a:rPr>
              <a:t>czas trwania choroby &lt; 26 tyg. 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dirty="0"/>
              <a:t>Etiologia: 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zatrucie paracetamolem</a:t>
            </a:r>
            <a:r>
              <a:rPr lang="pl-PL" dirty="0"/>
              <a:t>, </a:t>
            </a:r>
            <a:r>
              <a:rPr lang="pl-PL" dirty="0" err="1"/>
              <a:t>halotanem</a:t>
            </a:r>
            <a:r>
              <a:rPr lang="pl-PL" dirty="0"/>
              <a:t> lub innymi lekami (NLPZ, RMP, INH), ekstazy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zatrucie muchomorem sromotnikowym</a:t>
            </a:r>
          </a:p>
          <a:p>
            <a:pPr lvl="1"/>
            <a:r>
              <a:rPr lang="pl-PL" dirty="0"/>
              <a:t>piorunujące </a:t>
            </a:r>
            <a:r>
              <a:rPr lang="pl-PL" dirty="0" err="1"/>
              <a:t>wzw</a:t>
            </a:r>
            <a:r>
              <a:rPr lang="pl-PL" dirty="0"/>
              <a:t> B, D, A, AIH</a:t>
            </a:r>
          </a:p>
          <a:p>
            <a:pPr lvl="1"/>
            <a:r>
              <a:rPr lang="pl-PL" dirty="0"/>
              <a:t>ostra dekompensacja choroby Wilsona (AST/ALT</a:t>
            </a:r>
            <a:r>
              <a:rPr lang="en-US" dirty="0"/>
              <a:t> &gt;2</a:t>
            </a:r>
            <a:r>
              <a:rPr lang="pl-PL" dirty="0"/>
              <a:t>,</a:t>
            </a:r>
            <a:r>
              <a:rPr lang="en-US" dirty="0"/>
              <a:t>2</a:t>
            </a:r>
            <a:r>
              <a:rPr lang="pl-PL" dirty="0"/>
              <a:t>;</a:t>
            </a:r>
            <a:r>
              <a:rPr lang="en-US" dirty="0"/>
              <a:t> </a:t>
            </a:r>
            <a:r>
              <a:rPr lang="pl-PL" dirty="0"/>
              <a:t>FA/bil </a:t>
            </a:r>
            <a:r>
              <a:rPr lang="en-US" dirty="0"/>
              <a:t>&lt;4</a:t>
            </a:r>
            <a:r>
              <a:rPr lang="pl-PL" dirty="0"/>
              <a:t>, Cu&gt; 200ug/dl,</a:t>
            </a:r>
            <a:r>
              <a:rPr lang="en-US" dirty="0"/>
              <a:t> </a:t>
            </a:r>
            <a:r>
              <a:rPr lang="pl-PL" dirty="0"/>
              <a:t>pierścień Kaysera-Fleischera!)</a:t>
            </a:r>
          </a:p>
          <a:p>
            <a:pPr lvl="1"/>
            <a:r>
              <a:rPr lang="pl-PL" dirty="0"/>
              <a:t>zespół Budda i </a:t>
            </a:r>
            <a:r>
              <a:rPr lang="pl-PL" dirty="0" err="1"/>
              <a:t>Chiariego</a:t>
            </a:r>
            <a:endParaRPr lang="pl-PL" dirty="0"/>
          </a:p>
          <a:p>
            <a:pPr lvl="1"/>
            <a:r>
              <a:rPr lang="pl-PL" dirty="0"/>
              <a:t>ostre niedokrwienie wątroby</a:t>
            </a:r>
          </a:p>
          <a:p>
            <a:pPr lvl="1"/>
            <a:r>
              <a:rPr lang="pl-PL" dirty="0"/>
              <a:t>ostre </a:t>
            </a:r>
            <a:r>
              <a:rPr lang="pl-PL" dirty="0" err="1"/>
              <a:t>stłuszczeniowe</a:t>
            </a:r>
            <a:r>
              <a:rPr lang="pl-PL" dirty="0"/>
              <a:t> zapalenie wątroby ciężarnych</a:t>
            </a:r>
          </a:p>
          <a:p>
            <a:pPr lvl="1"/>
            <a:r>
              <a:rPr lang="pl-PL" dirty="0"/>
              <a:t>ostra niewydolność przeszczepu wątroby w czasie 14 dni od przeszczepienia (pierwotne niepodjęcie funkcji przez wątrobę  - PGNF, zakrzepica tętnicy wątrobowej  - HAT, odrzucanie)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5-30% etiologia nieznana</a:t>
            </a:r>
          </a:p>
          <a:p>
            <a:pPr lvl="1"/>
            <a:endParaRPr lang="pl-PL" dirty="0">
              <a:solidFill>
                <a:srgbClr val="FF0000"/>
              </a:solidFill>
            </a:endParaRPr>
          </a:p>
          <a:p>
            <a:r>
              <a:rPr lang="pl-PL" dirty="0"/>
              <a:t>Wczesne zgłoszenie do ośrodka transplantacyjnego (nawet bez ustalenia etiologii!)</a:t>
            </a:r>
          </a:p>
          <a:p>
            <a:r>
              <a:rPr lang="pl-PL" dirty="0"/>
              <a:t>Często ludzie młodzi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Kryteria kwalifikacji do </a:t>
            </a:r>
            <a:r>
              <a:rPr lang="pl-PL" dirty="0" err="1"/>
              <a:t>LTx</a:t>
            </a:r>
            <a:r>
              <a:rPr lang="pl-PL" dirty="0"/>
              <a:t> w ONW   (wg </a:t>
            </a:r>
            <a:r>
              <a:rPr lang="pl-PL" dirty="0" err="1"/>
              <a:t>King’s</a:t>
            </a:r>
            <a:r>
              <a:rPr lang="pl-PL" dirty="0"/>
              <a:t> College </a:t>
            </a:r>
            <a:r>
              <a:rPr lang="pl-PL" dirty="0" err="1"/>
              <a:t>Hospital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W zatruciu paracetamolem:</a:t>
            </a:r>
          </a:p>
          <a:p>
            <a:r>
              <a:rPr lang="pl-PL" dirty="0">
                <a:solidFill>
                  <a:srgbClr val="FF0000"/>
                </a:solidFill>
              </a:rPr>
              <a:t>1. </a:t>
            </a:r>
            <a:r>
              <a:rPr lang="pl-PL" u="sng" dirty="0" err="1"/>
              <a:t>pH</a:t>
            </a:r>
            <a:r>
              <a:rPr lang="pl-PL" u="sng" dirty="0"/>
              <a:t> krwi tętniczej &lt; 7,25</a:t>
            </a:r>
          </a:p>
          <a:p>
            <a:r>
              <a:rPr lang="pl-PL" dirty="0"/>
              <a:t>i/lub stężenie mleczanów &gt; 3,5 </a:t>
            </a:r>
            <a:r>
              <a:rPr lang="pl-PL" dirty="0" err="1"/>
              <a:t>mmol</a:t>
            </a:r>
            <a:r>
              <a:rPr lang="pl-PL" dirty="0"/>
              <a:t>/l</a:t>
            </a:r>
          </a:p>
          <a:p>
            <a:r>
              <a:rPr lang="pl-PL" dirty="0"/>
              <a:t> lub:</a:t>
            </a:r>
          </a:p>
          <a:p>
            <a:r>
              <a:rPr lang="pl-PL" dirty="0">
                <a:solidFill>
                  <a:srgbClr val="FF0000"/>
                </a:solidFill>
              </a:rPr>
              <a:t>2.</a:t>
            </a:r>
            <a:r>
              <a:rPr lang="pl-PL" dirty="0"/>
              <a:t> </a:t>
            </a:r>
            <a:r>
              <a:rPr lang="pl-PL" u="sng" dirty="0"/>
              <a:t>wszystkie z poniższych</a:t>
            </a:r>
            <a:r>
              <a:rPr lang="pl-PL" dirty="0"/>
              <a:t>:</a:t>
            </a:r>
          </a:p>
          <a:p>
            <a:r>
              <a:rPr lang="pl-PL" dirty="0"/>
              <a:t>A) INR &gt; 6,5</a:t>
            </a:r>
          </a:p>
          <a:p>
            <a:r>
              <a:rPr lang="pl-PL" dirty="0"/>
              <a:t>B) III/IV stopień encefalopatii wątrobowej</a:t>
            </a:r>
          </a:p>
          <a:p>
            <a:r>
              <a:rPr lang="pl-PL" dirty="0"/>
              <a:t>C) Kreatynina &gt; 3,4mg/dl lub anuria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Kryteria kwalifikacji do </a:t>
            </a:r>
            <a:r>
              <a:rPr lang="pl-PL" dirty="0" err="1"/>
              <a:t>LTx</a:t>
            </a:r>
            <a:r>
              <a:rPr lang="pl-PL" dirty="0"/>
              <a:t> w ONW   (wg </a:t>
            </a:r>
            <a:r>
              <a:rPr lang="pl-PL" dirty="0" err="1"/>
              <a:t>King’s</a:t>
            </a:r>
            <a:r>
              <a:rPr lang="pl-PL" dirty="0"/>
              <a:t> College </a:t>
            </a:r>
            <a:r>
              <a:rPr lang="pl-PL" dirty="0" err="1"/>
              <a:t>Hospital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ONW z innej przyczyny niż zatrucie paracetamolem</a:t>
            </a:r>
          </a:p>
          <a:p>
            <a:r>
              <a:rPr lang="pl-PL" dirty="0"/>
              <a:t>I. Wiek &lt;10 lub &gt;40 lat</a:t>
            </a:r>
          </a:p>
          <a:p>
            <a:r>
              <a:rPr lang="pl-PL" dirty="0"/>
              <a:t>II. Czas trwania żółtaczki przed wystąpieniem encefalopatii &gt; 7 dni</a:t>
            </a:r>
          </a:p>
          <a:p>
            <a:r>
              <a:rPr lang="pl-PL" dirty="0"/>
              <a:t>III. INR &gt; 3,5</a:t>
            </a:r>
          </a:p>
          <a:p>
            <a:r>
              <a:rPr lang="pl-PL" dirty="0"/>
              <a:t>IV. Bilirubina &gt; 17,5 mg/dl</a:t>
            </a:r>
          </a:p>
          <a:p>
            <a:r>
              <a:rPr lang="pl-PL" dirty="0"/>
              <a:t>V. Etiologia niekorzystna rokowniczo: zatrucie lekami, grzybami, idiopatyczna</a:t>
            </a:r>
          </a:p>
          <a:p>
            <a:r>
              <a:rPr lang="pl-PL" dirty="0">
                <a:solidFill>
                  <a:srgbClr val="FF0000"/>
                </a:solidFill>
              </a:rPr>
              <a:t>VI. INR&gt;6,5</a:t>
            </a:r>
          </a:p>
          <a:p>
            <a:r>
              <a:rPr lang="pl-PL" u="sng" dirty="0"/>
              <a:t>3 kryteria z I-V </a:t>
            </a:r>
            <a:r>
              <a:rPr lang="pl-PL" u="sng" dirty="0">
                <a:solidFill>
                  <a:srgbClr val="FF0000"/>
                </a:solidFill>
              </a:rPr>
              <a:t>lub tylko VI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Autofit/>
          </a:bodyPr>
          <a:lstStyle/>
          <a:p>
            <a:r>
              <a:rPr lang="pl-PL" sz="3200" dirty="0"/>
              <a:t>Kwalifikacja do </a:t>
            </a:r>
            <a:r>
              <a:rPr lang="pl-PL" sz="3200" dirty="0" err="1"/>
              <a:t>LTx</a:t>
            </a:r>
            <a:r>
              <a:rPr lang="pl-PL" sz="3200" dirty="0"/>
              <a:t> w ONW - cd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         </a:t>
            </a:r>
            <a:r>
              <a:rPr lang="pl-PL" b="1" dirty="0">
                <a:solidFill>
                  <a:srgbClr val="FF0000"/>
                </a:solidFill>
              </a:rPr>
              <a:t>w przebiegu zakażeń wirusowych – 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          Kryteria Clichy:</a:t>
            </a:r>
          </a:p>
          <a:p>
            <a:pPr lvl="1"/>
            <a:r>
              <a:rPr lang="pl-PL" dirty="0"/>
              <a:t>Encefalopatia III/IV</a:t>
            </a:r>
          </a:p>
          <a:p>
            <a:pPr lvl="1"/>
            <a:r>
              <a:rPr lang="pl-PL" dirty="0"/>
              <a:t>Stężenie czynnika V:</a:t>
            </a:r>
          </a:p>
          <a:p>
            <a:pPr lvl="2"/>
            <a:r>
              <a:rPr lang="pl-PL" dirty="0"/>
              <a:t>Wiek &lt;30 </a:t>
            </a:r>
            <a:r>
              <a:rPr lang="pl-PL" dirty="0" err="1"/>
              <a:t>r.ż</a:t>
            </a:r>
            <a:r>
              <a:rPr lang="pl-PL" dirty="0"/>
              <a:t>  - &lt;20%</a:t>
            </a:r>
          </a:p>
          <a:p>
            <a:pPr lvl="2"/>
            <a:r>
              <a:rPr lang="pl-PL" dirty="0"/>
              <a:t>Wiek &gt; lub = 30 </a:t>
            </a:r>
            <a:r>
              <a:rPr lang="pl-PL" dirty="0" err="1"/>
              <a:t>r.ż</a:t>
            </a:r>
            <a:r>
              <a:rPr lang="pl-PL" dirty="0"/>
              <a:t>  - &lt; 30%</a:t>
            </a:r>
          </a:p>
          <a:p>
            <a:pPr marL="457200" lvl="1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pl-PL" b="1" dirty="0" err="1">
                <a:solidFill>
                  <a:srgbClr val="FF0000"/>
                </a:solidFill>
              </a:rPr>
              <a:t>retransplantacja</a:t>
            </a:r>
            <a:r>
              <a:rPr lang="pl-PL" b="1" dirty="0">
                <a:solidFill>
                  <a:srgbClr val="FF0000"/>
                </a:solidFill>
              </a:rPr>
              <a:t> wątroby w czasie 14 dni od                     przeszczepienia </a:t>
            </a:r>
            <a:r>
              <a:rPr lang="pl-PL" dirty="0"/>
              <a:t>– PGNF, HAT.</a:t>
            </a:r>
          </a:p>
          <a:p>
            <a:pPr marL="457200" lvl="1" indent="0">
              <a:buNone/>
            </a:pPr>
            <a:endParaRPr lang="pl-PL" dirty="0"/>
          </a:p>
          <a:p>
            <a:pPr lvl="1"/>
            <a:endParaRPr lang="pl-PL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35" y="2158583"/>
            <a:ext cx="8524036" cy="2518347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5321507" y="6528218"/>
            <a:ext cx="3766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S.Davidson</a:t>
            </a:r>
            <a:r>
              <a:rPr kumimoji="0" lang="pl-PL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Choroby Wewnętrzne 23 edycja 2020</a:t>
            </a:r>
          </a:p>
        </p:txBody>
      </p:sp>
    </p:spTree>
    <p:extLst>
      <p:ext uri="{BB962C8B-B14F-4D97-AF65-F5344CB8AC3E}">
        <p14:creationId xmlns:p14="http://schemas.microsoft.com/office/powerpoint/2010/main" val="2643472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Przeciwwskazania do </a:t>
            </a:r>
            <a:r>
              <a:rPr lang="pl-PL" dirty="0" err="1"/>
              <a:t>LTx</a:t>
            </a:r>
            <a:r>
              <a:rPr lang="pl-PL" dirty="0"/>
              <a:t> w ONW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nieodwracalne uszkodzenie mózgu wskutek jego obrzęku </a:t>
            </a:r>
          </a:p>
          <a:p>
            <a:r>
              <a:rPr lang="pl-PL" dirty="0"/>
              <a:t>niekontrolowana sepsa ze wstrząsem</a:t>
            </a:r>
          </a:p>
          <a:p>
            <a:r>
              <a:rPr lang="pl-PL" dirty="0"/>
              <a:t>ciężka, oporna na leczenie niewydolność krążeniowo-oddechowa</a:t>
            </a:r>
          </a:p>
          <a:p>
            <a:r>
              <a:rPr lang="pl-PL" dirty="0"/>
              <a:t>czynna choroba nowotworowa poza wątrobą</a:t>
            </a:r>
          </a:p>
          <a:p>
            <a:r>
              <a:rPr lang="pl-PL" dirty="0"/>
              <a:t>ciężkie współistniejące nieodwracalne choroby innych narządów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pl-PL" dirty="0"/>
              <a:t>Przeciwwskazania ogólne do </a:t>
            </a:r>
            <a:r>
              <a:rPr lang="pl-PL" dirty="0" err="1"/>
              <a:t>LTx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</p:spPr>
        <p:txBody>
          <a:bodyPr>
            <a:normAutofit fontScale="70000" lnSpcReduction="20000"/>
          </a:bodyPr>
          <a:lstStyle/>
          <a:p>
            <a:r>
              <a:rPr lang="pl-PL" dirty="0"/>
              <a:t>Choroba układu krążenia i/lub oddechowego powodująca wysokie ryzyko operacji </a:t>
            </a:r>
          </a:p>
          <a:p>
            <a:r>
              <a:rPr lang="pl-PL" dirty="0"/>
              <a:t>HCC z przerzutami</a:t>
            </a:r>
          </a:p>
          <a:p>
            <a:r>
              <a:rPr lang="pl-PL" dirty="0"/>
              <a:t>AIDS</a:t>
            </a:r>
          </a:p>
          <a:p>
            <a:r>
              <a:rPr lang="pl-PL" dirty="0"/>
              <a:t>Nowotwór </a:t>
            </a:r>
            <a:r>
              <a:rPr lang="pl-PL" dirty="0" err="1"/>
              <a:t>pozawątrobowy</a:t>
            </a:r>
            <a:r>
              <a:rPr lang="pl-PL" dirty="0"/>
              <a:t> niespełniający onkologicznych kryteriów wyleczenia</a:t>
            </a:r>
          </a:p>
          <a:p>
            <a:r>
              <a:rPr lang="pl-PL" dirty="0"/>
              <a:t>Posocznica niepoddająca się leczeniu</a:t>
            </a:r>
          </a:p>
          <a:p>
            <a:r>
              <a:rPr lang="pl-PL" dirty="0"/>
              <a:t>Anomalie anatomiczne uniemożliwiające wykonanie zabiegu</a:t>
            </a:r>
          </a:p>
          <a:p>
            <a:r>
              <a:rPr lang="pl-PL" dirty="0">
                <a:solidFill>
                  <a:srgbClr val="FF0000"/>
                </a:solidFill>
              </a:rPr>
              <a:t>Zakrzepica żyły wrotnej, jeżeli jest skojarzona z zakrzepicą żyły krezkowej lub śledzionowej</a:t>
            </a:r>
          </a:p>
          <a:p>
            <a:r>
              <a:rPr lang="pl-PL" dirty="0"/>
              <a:t>Zakażenie HBV z wysoką wiremią</a:t>
            </a:r>
          </a:p>
          <a:p>
            <a:r>
              <a:rPr lang="pl-PL" dirty="0" err="1"/>
              <a:t>Cholangiocarcinoma</a:t>
            </a:r>
            <a:r>
              <a:rPr lang="pl-PL" dirty="0"/>
              <a:t> (p/wskazanie względne)</a:t>
            </a:r>
          </a:p>
          <a:p>
            <a:r>
              <a:rPr lang="pl-PL" i="1" dirty="0" err="1"/>
              <a:t>Hepatic</a:t>
            </a:r>
            <a:r>
              <a:rPr lang="pl-PL" i="1" dirty="0"/>
              <a:t> </a:t>
            </a:r>
            <a:r>
              <a:rPr lang="pl-PL" i="1" dirty="0" err="1"/>
              <a:t>hemangiosarcoma</a:t>
            </a:r>
            <a:endParaRPr lang="pl-PL" i="1" dirty="0"/>
          </a:p>
          <a:p>
            <a:r>
              <a:rPr lang="pl-PL" dirty="0"/>
              <a:t>Aktywne nadużywanie alkoholu lub substancji psychoaktywnych</a:t>
            </a:r>
          </a:p>
          <a:p>
            <a:r>
              <a:rPr lang="pl-PL" dirty="0"/>
              <a:t>Psychoza</a:t>
            </a:r>
          </a:p>
          <a:p>
            <a:r>
              <a:rPr lang="pl-PL" dirty="0"/>
              <a:t>Brak współpracy pacjenta, brak wsparcia socjalnego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pl-PL" sz="2800" b="1" dirty="0"/>
              <a:t>Badania przed zakwalifikowaniem chorego do </a:t>
            </a:r>
            <a:r>
              <a:rPr lang="pl-PL" sz="2800" b="1" dirty="0" err="1"/>
              <a:t>LTx</a:t>
            </a:r>
            <a:endParaRPr lang="pl-PL" sz="28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6165304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  <a:p>
            <a:r>
              <a:rPr lang="pl-PL" sz="8000" dirty="0">
                <a:solidFill>
                  <a:srgbClr val="FF0000"/>
                </a:solidFill>
              </a:rPr>
              <a:t>Rozpoznanie</a:t>
            </a:r>
            <a:r>
              <a:rPr lang="pl-PL" sz="8000" dirty="0"/>
              <a:t>, ocena funkcji wątroby,  nerek, </a:t>
            </a:r>
            <a:r>
              <a:rPr lang="pl-PL" sz="8000" dirty="0">
                <a:solidFill>
                  <a:srgbClr val="FF0000"/>
                </a:solidFill>
              </a:rPr>
              <a:t>stanu innych narządów</a:t>
            </a:r>
            <a:r>
              <a:rPr lang="pl-PL" sz="8000" dirty="0"/>
              <a:t>,  stanu odżywienia, oglądanie skóry pod kątem </a:t>
            </a:r>
            <a:r>
              <a:rPr lang="pl-PL" sz="8000" dirty="0" err="1"/>
              <a:t>neo</a:t>
            </a:r>
            <a:endParaRPr lang="pl-PL" sz="8000" dirty="0"/>
          </a:p>
          <a:p>
            <a:r>
              <a:rPr lang="pl-PL" sz="8000" dirty="0">
                <a:solidFill>
                  <a:srgbClr val="FF0000"/>
                </a:solidFill>
              </a:rPr>
              <a:t>Badania wirusologiczne </a:t>
            </a:r>
            <a:r>
              <a:rPr lang="pl-PL" sz="8000" dirty="0"/>
              <a:t>(w tym HIV, HBV, HCV, CMV, EBV) wskazane szczepienie przeciw HAV, HBV), </a:t>
            </a:r>
            <a:r>
              <a:rPr lang="pl-PL" sz="8000" dirty="0">
                <a:solidFill>
                  <a:srgbClr val="FF0000"/>
                </a:solidFill>
              </a:rPr>
              <a:t>markery nowotworowe, kiła,  </a:t>
            </a:r>
          </a:p>
          <a:p>
            <a:r>
              <a:rPr lang="pl-PL" sz="8000" dirty="0"/>
              <a:t>Wykluczenie ognisk zakażenia (posiewy, stomatolog, laryngolog)</a:t>
            </a:r>
          </a:p>
          <a:p>
            <a:r>
              <a:rPr lang="pl-PL" sz="8000" dirty="0"/>
              <a:t>USG Doppler - ustalenie wielkości naczyń brzusznych i kierunku przepływów</a:t>
            </a:r>
          </a:p>
          <a:p>
            <a:r>
              <a:rPr lang="pl-PL" sz="8000" b="1" dirty="0"/>
              <a:t>CT jamy brzusznej (+/- </a:t>
            </a:r>
            <a:r>
              <a:rPr lang="pl-PL" sz="8000" b="1" dirty="0" err="1"/>
              <a:t>klp</a:t>
            </a:r>
            <a:r>
              <a:rPr lang="pl-PL" sz="8000" b="1" dirty="0"/>
              <a:t>) z opcją </a:t>
            </a:r>
            <a:r>
              <a:rPr lang="pl-PL" sz="8000" b="1" dirty="0" err="1"/>
              <a:t>angio</a:t>
            </a:r>
            <a:r>
              <a:rPr lang="pl-PL" sz="8000" b="1" dirty="0"/>
              <a:t> (lub </a:t>
            </a:r>
            <a:r>
              <a:rPr lang="pl-PL" sz="8000" b="1" dirty="0" err="1"/>
              <a:t>angio</a:t>
            </a:r>
            <a:r>
              <a:rPr lang="pl-PL" sz="8000" b="1" dirty="0"/>
              <a:t>-MR)</a:t>
            </a:r>
          </a:p>
          <a:p>
            <a:r>
              <a:rPr lang="pl-PL" sz="8000" dirty="0"/>
              <a:t>Endoskopowa ocena żylaków przełyku</a:t>
            </a:r>
          </a:p>
          <a:p>
            <a:r>
              <a:rPr lang="pl-PL" sz="8000" dirty="0"/>
              <a:t>Ocena wydolności układu oddechowego (</a:t>
            </a:r>
            <a:r>
              <a:rPr lang="pl-PL" sz="8000" dirty="0" err="1"/>
              <a:t>pulsoksymetria</a:t>
            </a:r>
            <a:r>
              <a:rPr lang="pl-PL" sz="8000" dirty="0"/>
              <a:t>, gazometria, RTG, spirometria)</a:t>
            </a:r>
          </a:p>
          <a:p>
            <a:r>
              <a:rPr lang="pl-PL" sz="8000" dirty="0"/>
              <a:t>Ocena kardiologiczną (EKG, ECHO, próba </a:t>
            </a:r>
            <a:r>
              <a:rPr lang="pl-PL" sz="8000" dirty="0" err="1"/>
              <a:t>dobutaminowa</a:t>
            </a:r>
            <a:r>
              <a:rPr lang="pl-PL" sz="8000" dirty="0"/>
              <a:t>, SPECT, ewent. Koronarografia: kobiety&gt;50r.ż., mężczyźni&gt;45 r.ż.)</a:t>
            </a:r>
          </a:p>
          <a:p>
            <a:r>
              <a:rPr lang="pl-PL" sz="8000" dirty="0" err="1"/>
              <a:t>Kolonoskopia</a:t>
            </a:r>
            <a:r>
              <a:rPr lang="pl-PL" sz="8000" dirty="0"/>
              <a:t> (&gt; 50 </a:t>
            </a:r>
            <a:r>
              <a:rPr lang="pl-PL" sz="8000" dirty="0" err="1"/>
              <a:t>rż</a:t>
            </a:r>
            <a:r>
              <a:rPr lang="pl-PL" sz="8000" dirty="0"/>
              <a:t>., PSC z IBD co rok)</a:t>
            </a:r>
          </a:p>
          <a:p>
            <a:r>
              <a:rPr lang="pl-PL" sz="8000" dirty="0"/>
              <a:t>K: USGTV, cytologia, USG piersi, </a:t>
            </a:r>
            <a:r>
              <a:rPr lang="pl-PL" sz="8000" dirty="0" err="1"/>
              <a:t>mammogr</a:t>
            </a:r>
            <a:r>
              <a:rPr lang="pl-PL" sz="8000" dirty="0"/>
              <a:t>.; M: PSA, USG </a:t>
            </a:r>
            <a:r>
              <a:rPr lang="pl-PL" sz="8000" dirty="0" err="1"/>
              <a:t>gr.krok.,urolog</a:t>
            </a:r>
            <a:endParaRPr lang="pl-PL" sz="8000" dirty="0"/>
          </a:p>
          <a:p>
            <a:r>
              <a:rPr lang="pl-PL" sz="8000" dirty="0"/>
              <a:t>Densytometria (szczególnie PBC, PSC, AIH)</a:t>
            </a:r>
          </a:p>
          <a:p>
            <a:r>
              <a:rPr lang="pl-PL" sz="8000" dirty="0"/>
              <a:t>Ocena psychologiczno-psychiatryczna (</a:t>
            </a:r>
            <a:r>
              <a:rPr lang="pl-PL" sz="8000" dirty="0" err="1"/>
              <a:t>alc</a:t>
            </a:r>
            <a:r>
              <a:rPr lang="pl-PL" sz="8000" dirty="0"/>
              <a:t> – 6 mies. udokumentowanej abstynencji)</a:t>
            </a:r>
          </a:p>
          <a:p>
            <a:r>
              <a:rPr lang="pl-PL" sz="8000" dirty="0"/>
              <a:t>Okulista</a:t>
            </a:r>
          </a:p>
          <a:p>
            <a:r>
              <a:rPr lang="pl-PL" sz="8000" dirty="0"/>
              <a:t>Ocena neurologiczna – choroba Wilsona</a:t>
            </a:r>
          </a:p>
          <a:p>
            <a:r>
              <a:rPr lang="pl-PL" sz="8000" dirty="0"/>
              <a:t>GRUPA KRWI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Kryteria doboru biorcy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Główna grupa krwi (ABO)- identyczna lub zgodna</a:t>
            </a:r>
          </a:p>
          <a:p>
            <a:r>
              <a:rPr lang="pl-PL" dirty="0"/>
              <a:t>Zgodność w rozmiarach i wadze (maks. 10% różnicy)</a:t>
            </a:r>
          </a:p>
          <a:p>
            <a:r>
              <a:rPr lang="pl-PL" dirty="0"/>
              <a:t>Punktacja MELD (PELD &lt; 12 r.ż.),  </a:t>
            </a:r>
            <a:r>
              <a:rPr lang="pl-PL" dirty="0" err="1"/>
              <a:t>Childa</a:t>
            </a:r>
            <a:r>
              <a:rPr lang="pl-PL" dirty="0"/>
              <a:t> – </a:t>
            </a:r>
            <a:r>
              <a:rPr lang="pl-PL" dirty="0" err="1"/>
              <a:t>Pugha</a:t>
            </a:r>
            <a:endParaRPr lang="pl-PL" dirty="0"/>
          </a:p>
          <a:p>
            <a:r>
              <a:rPr lang="pl-PL" dirty="0"/>
              <a:t>Kryteria kliniczne </a:t>
            </a:r>
          </a:p>
          <a:p>
            <a:r>
              <a:rPr lang="pl-PL" dirty="0"/>
              <a:t>Czas oczekiwania na liście</a:t>
            </a:r>
          </a:p>
          <a:p>
            <a:endParaRPr lang="pl-PL" dirty="0"/>
          </a:p>
          <a:p>
            <a:r>
              <a:rPr lang="pl-PL" dirty="0"/>
              <a:t>Cross-</a:t>
            </a:r>
            <a:r>
              <a:rPr lang="pl-PL" dirty="0" err="1"/>
              <a:t>match</a:t>
            </a:r>
            <a:r>
              <a:rPr lang="pl-PL" dirty="0"/>
              <a:t> – nie musi być ujemny</a:t>
            </a:r>
          </a:p>
          <a:p>
            <a:endParaRPr lang="pl-PL" dirty="0"/>
          </a:p>
          <a:p>
            <a:r>
              <a:rPr lang="pl-PL" dirty="0"/>
              <a:t>Decyzja: chirurg, transplantolog, kardiolog, anestezjolog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Konsekwencje niedoboru dawców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r>
              <a:rPr lang="pl-PL" dirty="0"/>
              <a:t>Dawcy zmarli o rozszerzonych kryteriach</a:t>
            </a:r>
          </a:p>
          <a:p>
            <a:r>
              <a:rPr lang="pl-PL" dirty="0"/>
              <a:t>Dawca po zatrzymaniu krążenia (NHBD)</a:t>
            </a:r>
          </a:p>
          <a:p>
            <a:r>
              <a:rPr lang="pl-PL" dirty="0"/>
              <a:t>Dawca żywy spokrewniony</a:t>
            </a:r>
          </a:p>
          <a:p>
            <a:r>
              <a:rPr lang="pl-PL" dirty="0"/>
              <a:t>Split </a:t>
            </a:r>
          </a:p>
          <a:p>
            <a:r>
              <a:rPr lang="pl-PL" dirty="0"/>
              <a:t>Domino - dawcą dla dorosłego chory z polineuropatią amyloidową (ATTR), któremu przeszczepiono wątrobę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6D2186-E2CB-1ED6-A536-B016E4C5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Przeżycie po przeszczepieniu wątroby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B16BC1-28B7-13CB-40BB-C41E954F7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1 rok:  85–93% </a:t>
            </a:r>
          </a:p>
          <a:p>
            <a:r>
              <a:rPr lang="pl-PL" dirty="0"/>
              <a:t>5 lat:  70–80% </a:t>
            </a:r>
          </a:p>
          <a:p>
            <a:r>
              <a:rPr lang="pl-PL" dirty="0"/>
              <a:t>10 lat: 60–65</a:t>
            </a:r>
            <a:r>
              <a:rPr lang="pl-PL"/>
              <a:t>% </a:t>
            </a:r>
            <a:endParaRPr lang="pl-PL" dirty="0"/>
          </a:p>
          <a:p>
            <a:r>
              <a:rPr lang="pl-PL" dirty="0"/>
              <a:t>20 lat po transplantacji: 50% pacjentów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26533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CC7174-0366-4F65-0F92-B82355207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LEOPARD – projekt opracowujący algorytmy oceny śmiertelności potencjalnych biorców wątroby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5DB236-41FC-FBD7-4633-7B28B8FA7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Nowe </a:t>
            </a:r>
            <a:r>
              <a:rPr lang="pl-PL" dirty="0" err="1"/>
              <a:t>predyktory</a:t>
            </a:r>
            <a:r>
              <a:rPr lang="pl-PL" dirty="0"/>
              <a:t> (</a:t>
            </a:r>
            <a:r>
              <a:rPr lang="pl-PL" dirty="0" err="1"/>
              <a:t>multiomics</a:t>
            </a:r>
            <a:r>
              <a:rPr lang="pl-PL" dirty="0"/>
              <a:t>, </a:t>
            </a:r>
            <a:r>
              <a:rPr lang="pl-PL" dirty="0" err="1"/>
              <a:t>radiomics</a:t>
            </a:r>
            <a:r>
              <a:rPr lang="pl-PL" dirty="0"/>
              <a:t>) dodane do MELD</a:t>
            </a:r>
          </a:p>
          <a:p>
            <a:r>
              <a:rPr lang="pl-PL" dirty="0"/>
              <a:t>Cel: </a:t>
            </a:r>
          </a:p>
          <a:p>
            <a:pPr lvl="1"/>
            <a:r>
              <a:rPr lang="pl-PL" dirty="0"/>
              <a:t>Poprawa wyników </a:t>
            </a:r>
            <a:r>
              <a:rPr lang="pl-PL" dirty="0" err="1"/>
              <a:t>LTx</a:t>
            </a:r>
            <a:endParaRPr lang="pl-PL" dirty="0"/>
          </a:p>
          <a:p>
            <a:pPr lvl="1"/>
            <a:r>
              <a:rPr lang="pl-PL" dirty="0"/>
              <a:t>Zmniejszenie śmiertelności na liście oczekujących (obecnie 15-20%)</a:t>
            </a:r>
          </a:p>
          <a:p>
            <a:pPr lvl="1"/>
            <a:r>
              <a:rPr lang="pl-PL" dirty="0"/>
              <a:t>Ujednolicenie praktyk alokacji narządów w Europie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293600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solidFill>
                  <a:srgbClr val="0070C0"/>
                </a:solidFill>
              </a:rPr>
              <a:t>Dziękuję za uwagę</a:t>
            </a:r>
          </a:p>
        </p:txBody>
      </p:sp>
      <p:sp>
        <p:nvSpPr>
          <p:cNvPr id="7" name="Podtytuł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1994</TotalTime>
  <Words>2418</Words>
  <Application>Microsoft Office PowerPoint</Application>
  <PresentationFormat>Pokaz na ekranie (4:3)</PresentationFormat>
  <Paragraphs>392</Paragraphs>
  <Slides>37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Tahoma</vt:lpstr>
      <vt:lpstr>Wingdings</vt:lpstr>
      <vt:lpstr>Office-téma</vt:lpstr>
      <vt:lpstr>Motyw pakietu Office</vt:lpstr>
      <vt:lpstr>Kwalifikacja do przeszczepienia wątroby</vt:lpstr>
      <vt:lpstr>O czym będzie mowa?</vt:lpstr>
      <vt:lpstr>Przeszczepienie wątroby (LTx)</vt:lpstr>
      <vt:lpstr>Wskazania do LTx</vt:lpstr>
      <vt:lpstr>Wskazania do LTx u dzieci</vt:lpstr>
      <vt:lpstr>KWALIFIKACJA DO LTx</vt:lpstr>
      <vt:lpstr>SKALA CHILDA - PUGHA</vt:lpstr>
      <vt:lpstr>MELD (MELD-Na, MELD 3.0) model of end-stage liver disease</vt:lpstr>
      <vt:lpstr>Rokowanie bez przeszczepu wątroby</vt:lpstr>
      <vt:lpstr>Jakie badania laboratoryjne należy zlecić celem ustalenia zaawansowania marskości</vt:lpstr>
      <vt:lpstr>Kliniczne sytuacje przyspieszające LTx</vt:lpstr>
      <vt:lpstr>Rak wątrobowo-komórkowy (HCC)</vt:lpstr>
      <vt:lpstr>Zespół wątrobowo-płucny (HPS)</vt:lpstr>
      <vt:lpstr>Nadciśnienie płucne (wrotno-płucne)</vt:lpstr>
      <vt:lpstr>Inne kliniczne sytuacje przyspieszające LTx</vt:lpstr>
      <vt:lpstr>Inne wskazania do LTx </vt:lpstr>
      <vt:lpstr>LTx w przerzutach do wątroby</vt:lpstr>
      <vt:lpstr>Zespół wątrobowo-nerkowy</vt:lpstr>
      <vt:lpstr>Kwalifikacja do jednoczasowego przeszczepienia wątroby i nerki</vt:lpstr>
      <vt:lpstr>Szczególni biorcy</vt:lpstr>
      <vt:lpstr>Biorca HCV (+)</vt:lpstr>
      <vt:lpstr>Profilaktyka nawrotu HBV przed LTx </vt:lpstr>
      <vt:lpstr>Szczególni biorcy - cd</vt:lpstr>
      <vt:lpstr>Biorca z ALD</vt:lpstr>
      <vt:lpstr>Ostra niewydolność wątroby (ONW)</vt:lpstr>
      <vt:lpstr>Kryteria kwalifikacji do LTx w ONW   (wg King’s College Hospital)</vt:lpstr>
      <vt:lpstr>Kryteria kwalifikacji do LTx w ONW   (wg King’s College Hospital)</vt:lpstr>
      <vt:lpstr>Kwalifikacja do LTx w ONW - cd</vt:lpstr>
      <vt:lpstr>Prezentacja programu PowerPoint</vt:lpstr>
      <vt:lpstr>Przeciwwskazania do LTx w ONW </vt:lpstr>
      <vt:lpstr>Przeciwwskazania ogólne do LTx</vt:lpstr>
      <vt:lpstr>Badania przed zakwalifikowaniem chorego do LTx</vt:lpstr>
      <vt:lpstr>Kryteria doboru biorcy</vt:lpstr>
      <vt:lpstr>Konsekwencje niedoboru dawców</vt:lpstr>
      <vt:lpstr>Przeżycie po przeszczepieniu wątroby</vt:lpstr>
      <vt:lpstr>LEOPARD – projekt opracowujący algorytmy oceny śmiertelności potencjalnych biorców wątroby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Kwalifikacja do przeszczepienia wątroby</dc:title>
  <dc:creator>Tomasz Cieciura</dc:creator>
  <cp:lastModifiedBy>Ewa Nowacka-Cieciura</cp:lastModifiedBy>
  <cp:revision>43</cp:revision>
  <dcterms:created xsi:type="dcterms:W3CDTF">2020-03-28T20:17:05Z</dcterms:created>
  <dcterms:modified xsi:type="dcterms:W3CDTF">2026-10-06T21:20:40Z</dcterms:modified>
</cp:coreProperties>
</file>