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7" r:id="rId5"/>
    <p:sldId id="660" r:id="rId6"/>
    <p:sldId id="259" r:id="rId7"/>
    <p:sldId id="260" r:id="rId8"/>
    <p:sldId id="258" r:id="rId9"/>
    <p:sldId id="262" r:id="rId10"/>
    <p:sldId id="263" r:id="rId11"/>
    <p:sldId id="261" r:id="rId12"/>
    <p:sldId id="647" r:id="rId13"/>
    <p:sldId id="651" r:id="rId14"/>
    <p:sldId id="658" r:id="rId15"/>
    <p:sldId id="633" r:id="rId16"/>
    <p:sldId id="634" r:id="rId17"/>
    <p:sldId id="631" r:id="rId18"/>
    <p:sldId id="270" r:id="rId19"/>
    <p:sldId id="272" r:id="rId20"/>
    <p:sldId id="274" r:id="rId21"/>
    <p:sldId id="275" r:id="rId22"/>
    <p:sldId id="635" r:id="rId23"/>
    <p:sldId id="636" r:id="rId24"/>
    <p:sldId id="638" r:id="rId25"/>
    <p:sldId id="637" r:id="rId26"/>
    <p:sldId id="639" r:id="rId27"/>
    <p:sldId id="642" r:id="rId28"/>
    <p:sldId id="641" r:id="rId29"/>
    <p:sldId id="643" r:id="rId30"/>
    <p:sldId id="646" r:id="rId31"/>
    <p:sldId id="649" r:id="rId32"/>
    <p:sldId id="644" r:id="rId33"/>
    <p:sldId id="648" r:id="rId34"/>
    <p:sldId id="650" r:id="rId35"/>
    <p:sldId id="645" r:id="rId36"/>
    <p:sldId id="652" r:id="rId37"/>
    <p:sldId id="653" r:id="rId38"/>
    <p:sldId id="654" r:id="rId39"/>
    <p:sldId id="656" r:id="rId40"/>
    <p:sldId id="655" r:id="rId41"/>
    <p:sldId id="657" r:id="rId42"/>
    <p:sldId id="256" r:id="rId4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55" autoAdjust="0"/>
    <p:restoredTop sz="92716"/>
  </p:normalViewPr>
  <p:slideViewPr>
    <p:cSldViewPr snapToGrid="0">
      <p:cViewPr varScale="1">
        <p:scale>
          <a:sx n="105" d="100"/>
          <a:sy n="105" d="100"/>
        </p:scale>
        <p:origin x="336" y="192"/>
      </p:cViewPr>
      <p:guideLst/>
    </p:cSldViewPr>
  </p:slideViewPr>
  <p:outlineViewPr>
    <p:cViewPr>
      <p:scale>
        <a:sx n="33" d="100"/>
        <a:sy n="33" d="100"/>
      </p:scale>
      <p:origin x="0" y="-2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BD253-A0A9-8244-94AD-FEED250F9152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F988D-6004-C34C-8138-19B44823EB3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782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F988D-6004-C34C-8138-19B44823EB34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254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>
            <a:extLst>
              <a:ext uri="{FF2B5EF4-FFF2-40B4-BE49-F238E27FC236}">
                <a16:creationId xmlns:a16="http://schemas.microsoft.com/office/drawing/2014/main" id="{E958558E-EB6D-434C-92AE-361FECFCB6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CB33195-FCCB-4FB3-8181-617487857867}" type="slidenum">
              <a:rPr lang="pl-PL" altLang="pl-PL">
                <a:cs typeface="Segoe UI" panose="020B0502040204020203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pl-PL" altLang="pl-PL">
              <a:cs typeface="Segoe UI" panose="020B0502040204020203" pitchFamily="34" charset="0"/>
            </a:endParaRPr>
          </a:p>
        </p:txBody>
      </p:sp>
      <p:sp>
        <p:nvSpPr>
          <p:cNvPr id="39939" name="Rectangle 1">
            <a:extLst>
              <a:ext uri="{FF2B5EF4-FFF2-40B4-BE49-F238E27FC236}">
                <a16:creationId xmlns:a16="http://schemas.microsoft.com/office/drawing/2014/main" id="{8AD957D9-81F3-46F5-ABD5-FA45FCD558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1237" cy="3427413"/>
          </a:xfrm>
          <a:solidFill>
            <a:srgbClr val="FFFFFF"/>
          </a:solidFill>
          <a:ln/>
        </p:spPr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469B8039-792D-4020-A1E5-5DC9365941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692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F988D-6004-C34C-8138-19B44823EB34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208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F988D-6004-C34C-8138-19B44823EB34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8564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E54DDD-F8A5-4001-8859-D8A83CEEE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8D4AEB4-AD11-4C05-9A1B-41533CFAF4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524CE6-75E3-4FDD-9A1A-142CF1E2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9D8CA94-ED70-4A41-9EEE-6E18D8C7D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49E260-8120-448B-9BFD-52F018C66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38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FAD3EB-9DBF-4CC3-8BE1-F8741753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1622AA-B7B9-4976-AB07-92CF03F1B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B580FAD-9EC9-483B-8A1B-042912347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4F32A5-6447-48E1-8341-FBCEB4FC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A5495DF-C318-4484-9611-BC425351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688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A372B9-E31F-4851-8064-DB2901FA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7ACB289-DEC5-4B55-B705-5822F2660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097E47-2473-4F33-9C91-0C744289C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E947C3A-2C25-42EB-9583-9FF4976B7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E105BA2-9B95-4BD4-ADED-4D8DFA210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0184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A0B7B5B-616D-4B42-AC49-CA5F9E60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FCEC74-5C18-4D34-88D7-12FFA7874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E7DB0CC-2D86-4FC8-9182-107B9F8E96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ADC0948-17A4-4EE7-911A-F5A5BAD3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1798E7F-522C-43E4-BC06-9A72D0C30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B04A47-70A4-4482-847D-961005B2B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462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2CE126-EC5A-4797-BC15-0F6272AB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8F343D-90BE-4E79-8081-C651ED4A6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5549F1-E40A-4899-BD1B-354FE9A4FC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E86864A-25A2-4F44-89EE-4844D300B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66FA2B7-62EB-4B79-AA91-DA8FC719E8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B654F82-DDE7-4235-8290-7DF33EFEF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6B277B9-80D1-4BA8-BA6E-A3A50F61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96523770-9EF6-4B41-A838-17AB968EA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008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B697AB-5AD8-439B-8141-D2883353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117052D-B60B-4E6D-A583-8C075488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7F39F5E-720F-4912-9808-98CEA2985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812B941-4766-4449-8E4E-8ED7F34C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2596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E39453B-7835-4E79-AB09-F980BD6A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4CDFBE9-2067-4266-91E8-552CF799D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DF668A4-3D03-477F-8638-52E40D41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1498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E48C38-8368-412B-B274-018BDB712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6335E68-8D58-452D-8BCD-E988279A3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708FA28-23B8-45E6-BEE7-6666FB449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3BCBBB2-A23D-421A-88E1-82E5A6A4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9EBAA1F-5E9C-4A5C-B45B-37675401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66ED46D-7810-4EA4-8738-0F5A6E81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580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F8C7C9-7F00-4795-AB4C-83BC44A1E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8B181DF-E7B9-46F4-A5A8-096EB61B39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DC6473C-87EF-4D43-8B6D-61B8A5A829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DA7B2DE-1FF4-4705-83B4-0A8B33EB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7A99BEA-C6A7-4B22-8B15-862AA9F8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B32F1DF-8E5D-402E-AD79-1C242A9B1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68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830573-B092-4699-AF16-3EC7901B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EEDD1B7-F6F5-42EA-8EEC-1F6604971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B5CD837-CC66-41D6-97F2-E2668248F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44F2838-CA09-464F-9F8E-6A56CB17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7D72080-4C79-4114-9377-10C4791D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15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67DBFC2-9E34-4275-9479-CC3BDFC966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6E31F6-74CF-4FA5-8859-C21F305EB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E2D546-41BC-41A8-AA7D-8B12E73ED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4C89BEF-2451-4474-9E97-C24BD5FDC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80FC8F3-EA99-4BDD-BF52-32A6E96F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80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5DFC953-3349-4BDB-9C28-C22ACC3B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16C2AC1-232D-460F-8679-4FB4D7185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401EA5-4475-4313-814B-08C68DABE3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94DA6-4EF7-4471-AA51-B700F809C1AE}" type="datetimeFigureOut">
              <a:rPr lang="pl-PL" smtClean="0"/>
              <a:t>5.10.2026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3D753D-39AC-4039-941B-5C692B6B6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7D1FA7E-622E-4DC0-9A7B-F35468674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39D78-0094-4419-AF41-8D4F5C917C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884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5F310C-5F6F-4AA7-8229-2F3F53C31D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98677"/>
            <a:ext cx="9144000" cy="1712206"/>
          </a:xfrm>
        </p:spPr>
        <p:txBody>
          <a:bodyPr>
            <a:normAutofit/>
          </a:bodyPr>
          <a:lstStyle/>
          <a:p>
            <a:r>
              <a:rPr lang="pl-PL" dirty="0" err="1"/>
              <a:t>Acute</a:t>
            </a:r>
            <a:r>
              <a:rPr lang="pl-PL" dirty="0"/>
              <a:t> </a:t>
            </a:r>
            <a:r>
              <a:rPr lang="pl-PL" dirty="0" err="1"/>
              <a:t>kidney</a:t>
            </a:r>
            <a:r>
              <a:rPr lang="pl-PL" dirty="0"/>
              <a:t> </a:t>
            </a:r>
            <a:r>
              <a:rPr lang="pl-PL" dirty="0" err="1"/>
              <a:t>injury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0BBA74E-CA4B-4529-A65C-F59768B55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8" y="4697977"/>
            <a:ext cx="11850052" cy="196134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 Agnieszka Furmańczyk-Zawiska</a:t>
            </a:r>
          </a:p>
          <a:p>
            <a:r>
              <a:rPr lang="pl-PL" dirty="0" err="1"/>
              <a:t>Department</a:t>
            </a:r>
            <a:r>
              <a:rPr lang="pl-PL" dirty="0"/>
              <a:t> of </a:t>
            </a:r>
            <a:r>
              <a:rPr lang="pl-PL" dirty="0" err="1"/>
              <a:t>Transplantology</a:t>
            </a:r>
            <a:r>
              <a:rPr lang="pl-PL" dirty="0"/>
              <a:t>, </a:t>
            </a:r>
            <a:r>
              <a:rPr lang="pl-PL" dirty="0" err="1"/>
              <a:t>Immunology</a:t>
            </a:r>
            <a:r>
              <a:rPr lang="pl-PL" dirty="0"/>
              <a:t>, </a:t>
            </a:r>
            <a:r>
              <a:rPr lang="pl-PL" dirty="0" err="1"/>
              <a:t>Nephrology</a:t>
            </a:r>
            <a:r>
              <a:rPr lang="pl-PL" dirty="0"/>
              <a:t> and </a:t>
            </a:r>
            <a:r>
              <a:rPr lang="pl-PL" dirty="0" err="1"/>
              <a:t>Internal</a:t>
            </a:r>
            <a:r>
              <a:rPr lang="pl-PL" dirty="0"/>
              <a:t> </a:t>
            </a:r>
            <a:r>
              <a:rPr lang="pl-PL" dirty="0" err="1"/>
              <a:t>Medicine</a:t>
            </a:r>
            <a:endParaRPr lang="pl-PL" dirty="0"/>
          </a:p>
          <a:p>
            <a:r>
              <a:rPr lang="pl-PL" dirty="0" err="1"/>
              <a:t>Medical</a:t>
            </a:r>
            <a:r>
              <a:rPr lang="pl-PL" dirty="0"/>
              <a:t> University of </a:t>
            </a:r>
            <a:r>
              <a:rPr lang="pl-PL" dirty="0" err="1"/>
              <a:t>Warsaw</a:t>
            </a:r>
            <a:endParaRPr lang="pl-PL" dirty="0"/>
          </a:p>
          <a:p>
            <a:r>
              <a:rPr lang="pl-PL" dirty="0" err="1"/>
              <a:t>Head</a:t>
            </a:r>
            <a:r>
              <a:rPr lang="pl-PL" dirty="0"/>
              <a:t> Prof. Krzysztof Mucha</a:t>
            </a:r>
          </a:p>
          <a:p>
            <a:r>
              <a:rPr lang="pl-PL" dirty="0"/>
              <a:t>2026/27</a:t>
            </a:r>
          </a:p>
        </p:txBody>
      </p:sp>
      <p:pic>
        <p:nvPicPr>
          <p:cNvPr id="1026" name="Picture 2" descr="Godło Warszawskiego Uniwersytetu Medycznego | Biuro Informacji i Promocji">
            <a:extLst>
              <a:ext uri="{FF2B5EF4-FFF2-40B4-BE49-F238E27FC236}">
                <a16:creationId xmlns:a16="http://schemas.microsoft.com/office/drawing/2014/main" id="{AACA21C9-D40B-475C-887D-3D180522C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728" y="2240845"/>
            <a:ext cx="2038543" cy="20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86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18A20B8-6E9F-64D8-A0A3-E267E8229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35" y="106548"/>
            <a:ext cx="11566566" cy="672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8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424834-E2DC-422C-8E11-A381602E5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" y="76581"/>
            <a:ext cx="11798808" cy="861560"/>
          </a:xfrm>
        </p:spPr>
        <p:txBody>
          <a:bodyPr/>
          <a:lstStyle/>
          <a:p>
            <a:r>
              <a:rPr lang="pl-PL" dirty="0" err="1"/>
              <a:t>Nephrons</a:t>
            </a:r>
            <a:r>
              <a:rPr lang="pl-PL" dirty="0"/>
              <a:t> and the </a:t>
            </a:r>
            <a:r>
              <a:rPr lang="pl-PL" dirty="0" err="1"/>
              <a:t>collecting</a:t>
            </a:r>
            <a:r>
              <a:rPr lang="pl-PL" dirty="0"/>
              <a:t> </a:t>
            </a:r>
            <a:r>
              <a:rPr lang="pl-PL" dirty="0" err="1"/>
              <a:t>duct</a:t>
            </a:r>
            <a:r>
              <a:rPr lang="pl-PL" dirty="0"/>
              <a:t> system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934BD55-C6BB-7442-8BAD-37B631FD6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1402143"/>
            <a:ext cx="4294633" cy="523882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4B4B99E-AD7A-1947-8731-4036F91DEA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72" y="822960"/>
            <a:ext cx="5209032" cy="60350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CF606DE7-8F08-6B42-9111-EBDF4EF71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74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7D9D36D6-2AC5-46A1-A849-4C82D5264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866D5DB6-12A6-6045-BCF0-55640F5F0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955" y="552182"/>
            <a:ext cx="5998840" cy="334313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5200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3EDE9864-102E-114E-B586-8533CE29B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"/>
          <a:stretch/>
        </p:blipFill>
        <p:spPr>
          <a:xfrm>
            <a:off x="1923804" y="0"/>
            <a:ext cx="7153838" cy="70776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4064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252FDD-661D-4D33-9416-E679F44B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5308" y="365125"/>
            <a:ext cx="3858492" cy="1325563"/>
          </a:xfrm>
        </p:spPr>
        <p:txBody>
          <a:bodyPr/>
          <a:lstStyle/>
          <a:p>
            <a:r>
              <a:rPr lang="pl-PL" dirty="0"/>
              <a:t>AKI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EE3F54B-B4AE-40B3-9738-7C58167C1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5308" y="1825625"/>
            <a:ext cx="4541695" cy="4351338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pl-PL" dirty="0" err="1"/>
              <a:t>Clinical</a:t>
            </a:r>
            <a:r>
              <a:rPr lang="pl-PL" dirty="0"/>
              <a:t> </a:t>
            </a:r>
            <a:r>
              <a:rPr lang="pl-PL" dirty="0" err="1"/>
              <a:t>syndrome</a:t>
            </a:r>
            <a:endParaRPr lang="pl-PL" dirty="0"/>
          </a:p>
          <a:p>
            <a:r>
              <a:rPr lang="pl-PL" dirty="0" err="1"/>
              <a:t>Abrupt</a:t>
            </a:r>
            <a:r>
              <a:rPr lang="pl-PL" dirty="0"/>
              <a:t> </a:t>
            </a:r>
            <a:r>
              <a:rPr lang="pl-PL" dirty="0" err="1"/>
              <a:t>decline</a:t>
            </a:r>
            <a:r>
              <a:rPr lang="pl-PL" dirty="0"/>
              <a:t> in GFR </a:t>
            </a:r>
          </a:p>
          <a:p>
            <a:r>
              <a:rPr lang="pl-PL" dirty="0" err="1"/>
              <a:t>Insufficient</a:t>
            </a:r>
            <a:r>
              <a:rPr lang="pl-PL" dirty="0"/>
              <a:t> to </a:t>
            </a:r>
            <a:r>
              <a:rPr lang="pl-PL" dirty="0" err="1"/>
              <a:t>eliminate</a:t>
            </a:r>
            <a:r>
              <a:rPr lang="pl-PL" dirty="0"/>
              <a:t> waste products</a:t>
            </a:r>
          </a:p>
          <a:p>
            <a:r>
              <a:rPr lang="pl-PL" dirty="0"/>
              <a:t>AKI </a:t>
            </a:r>
            <a:r>
              <a:rPr lang="pl-PL" dirty="0" err="1"/>
              <a:t>replaced</a:t>
            </a:r>
            <a:r>
              <a:rPr lang="pl-PL" dirty="0"/>
              <a:t> </a:t>
            </a:r>
            <a:r>
              <a:rPr lang="pl-PL" dirty="0" err="1"/>
              <a:t>previously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 term </a:t>
            </a:r>
            <a:r>
              <a:rPr lang="pl-PL" dirty="0" err="1"/>
              <a:t>acute</a:t>
            </a:r>
            <a:r>
              <a:rPr lang="pl-PL" dirty="0"/>
              <a:t> </a:t>
            </a:r>
            <a:r>
              <a:rPr lang="pl-PL" dirty="0" err="1"/>
              <a:t>renal</a:t>
            </a:r>
            <a:r>
              <a:rPr lang="pl-PL" dirty="0"/>
              <a:t> </a:t>
            </a:r>
            <a:r>
              <a:rPr lang="pl-PL" dirty="0" err="1"/>
              <a:t>failure</a:t>
            </a:r>
            <a:r>
              <a:rPr lang="pl-PL" dirty="0"/>
              <a:t> (ARF)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8883FF-16CC-492C-AFEC-D01FC68C6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97" y="133280"/>
            <a:ext cx="7000875" cy="700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85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55CEEC-CD94-784D-8DD9-44D9D316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 descr="Obraz zawierający tekst&#10;&#10;Opis wygenerowany automatycznie">
            <a:extLst>
              <a:ext uri="{FF2B5EF4-FFF2-40B4-BE49-F238E27FC236}">
                <a16:creationId xmlns:a16="http://schemas.microsoft.com/office/drawing/2014/main" id="{5B2D1A23-E5CC-B74C-81DB-2079C36BFE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7" y="365125"/>
            <a:ext cx="11413065" cy="5811838"/>
          </a:xfr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799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3F0614-A9A1-2544-8C38-9393EA102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72052023-6186-BE4F-8B51-8CAA1D6205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5733" cy="6919452"/>
          </a:xfrm>
        </p:spPr>
      </p:pic>
    </p:spTree>
    <p:extLst>
      <p:ext uri="{BB962C8B-B14F-4D97-AF65-F5344CB8AC3E}">
        <p14:creationId xmlns:p14="http://schemas.microsoft.com/office/powerpoint/2010/main" val="400584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171BDD-7C78-A24F-B057-81FC98FEB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A4AA8C4-2B77-7417-FAAB-8B4F30976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6442" y="194719"/>
            <a:ext cx="10649220" cy="68580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6BDB005-6F3E-B149-BB3F-4CF07CD588C5}"/>
              </a:ext>
            </a:extLst>
          </p:cNvPr>
          <p:cNvSpPr txBox="1"/>
          <p:nvPr/>
        </p:nvSpPr>
        <p:spPr>
          <a:xfrm>
            <a:off x="62143" y="474781"/>
            <a:ext cx="3761712" cy="6617196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l-PL" dirty="0"/>
          </a:p>
          <a:p>
            <a:r>
              <a:rPr lang="pl-PL" sz="2200" dirty="0" err="1"/>
              <a:t>Pre-renal</a:t>
            </a:r>
            <a:r>
              <a:rPr lang="pl-PL" sz="2200" dirty="0"/>
              <a:t>:</a:t>
            </a:r>
          </a:p>
          <a:p>
            <a:pPr marL="342900" indent="-342900">
              <a:buAutoNum type="arabicPeriod"/>
            </a:pPr>
            <a:r>
              <a:rPr lang="pl-PL" sz="2200" dirty="0" err="1"/>
              <a:t>Hypovolemia</a:t>
            </a:r>
            <a:r>
              <a:rPr lang="pl-PL" sz="2200" dirty="0"/>
              <a:t> </a:t>
            </a:r>
          </a:p>
          <a:p>
            <a:r>
              <a:rPr lang="pl-PL" sz="2200" dirty="0"/>
              <a:t>(GI </a:t>
            </a:r>
            <a:r>
              <a:rPr lang="pl-PL" sz="2200" dirty="0" err="1"/>
              <a:t>loss</a:t>
            </a:r>
            <a:r>
              <a:rPr lang="pl-PL" sz="2200" dirty="0"/>
              <a:t>, skin </a:t>
            </a:r>
            <a:r>
              <a:rPr lang="pl-PL" sz="2200" dirty="0" err="1"/>
              <a:t>loss</a:t>
            </a:r>
            <a:r>
              <a:rPr lang="pl-PL" sz="2200" dirty="0"/>
              <a:t>, </a:t>
            </a:r>
            <a:r>
              <a:rPr lang="pl-PL" sz="2200" dirty="0" err="1"/>
              <a:t>renal</a:t>
            </a:r>
            <a:r>
              <a:rPr lang="pl-PL" sz="2200" dirty="0"/>
              <a:t> </a:t>
            </a:r>
            <a:r>
              <a:rPr lang="pl-PL" sz="2200" dirty="0" err="1"/>
              <a:t>loss</a:t>
            </a:r>
            <a:r>
              <a:rPr lang="pl-PL" sz="2200" dirty="0"/>
              <a:t>, trauma, </a:t>
            </a:r>
            <a:r>
              <a:rPr lang="pl-PL" sz="2200" dirty="0" err="1"/>
              <a:t>burn</a:t>
            </a:r>
            <a:r>
              <a:rPr lang="pl-PL" sz="2200" dirty="0"/>
              <a:t>, </a:t>
            </a:r>
            <a:r>
              <a:rPr lang="pl-PL" sz="2200" dirty="0" err="1"/>
              <a:t>pancreatitis</a:t>
            </a:r>
            <a:r>
              <a:rPr lang="pl-PL" sz="2200" dirty="0"/>
              <a:t>, </a:t>
            </a:r>
            <a:r>
              <a:rPr lang="pl-PL" sz="2200" dirty="0" err="1"/>
              <a:t>peritonitis</a:t>
            </a:r>
            <a:r>
              <a:rPr lang="pl-PL" sz="2200" dirty="0"/>
              <a:t>, third-</a:t>
            </a:r>
            <a:r>
              <a:rPr lang="pl-PL" sz="2200" dirty="0" err="1"/>
              <a:t>spacing</a:t>
            </a:r>
            <a:r>
              <a:rPr lang="pl-PL" sz="2200" dirty="0"/>
              <a:t> </a:t>
            </a:r>
            <a:r>
              <a:rPr lang="pl-PL" sz="2200" dirty="0" err="1"/>
              <a:t>sequestration</a:t>
            </a:r>
            <a:r>
              <a:rPr lang="pl-PL" sz="2200" dirty="0"/>
              <a:t>)</a:t>
            </a:r>
          </a:p>
          <a:p>
            <a:r>
              <a:rPr lang="pl-PL" sz="2200" dirty="0"/>
              <a:t>2. </a:t>
            </a:r>
            <a:r>
              <a:rPr lang="pl-PL" sz="2200" dirty="0" err="1"/>
              <a:t>Cardiac</a:t>
            </a:r>
            <a:r>
              <a:rPr lang="pl-PL" sz="2200" dirty="0"/>
              <a:t> </a:t>
            </a:r>
            <a:r>
              <a:rPr lang="pl-PL" sz="2200" dirty="0" err="1"/>
              <a:t>failure</a:t>
            </a:r>
            <a:r>
              <a:rPr lang="pl-PL" sz="2200" dirty="0"/>
              <a:t>– </a:t>
            </a:r>
            <a:r>
              <a:rPr lang="pl-PL" sz="2200" dirty="0" err="1"/>
              <a:t>low</a:t>
            </a:r>
            <a:r>
              <a:rPr lang="pl-PL" sz="2200" dirty="0"/>
              <a:t> EF</a:t>
            </a:r>
          </a:p>
          <a:p>
            <a:r>
              <a:rPr lang="pl-PL" sz="2200" dirty="0"/>
              <a:t>3. </a:t>
            </a:r>
            <a:r>
              <a:rPr lang="pl-PL" sz="2200" dirty="0" err="1"/>
              <a:t>Systemic</a:t>
            </a:r>
            <a:r>
              <a:rPr lang="pl-PL" sz="2200" dirty="0"/>
              <a:t> </a:t>
            </a:r>
            <a:r>
              <a:rPr lang="pl-PL" sz="2200" dirty="0" err="1"/>
              <a:t>arterial</a:t>
            </a:r>
            <a:r>
              <a:rPr lang="pl-PL" sz="2200" dirty="0"/>
              <a:t> </a:t>
            </a:r>
            <a:r>
              <a:rPr lang="pl-PL" sz="2200" dirty="0" err="1"/>
              <a:t>vasodilation-Sepsis</a:t>
            </a:r>
            <a:r>
              <a:rPr lang="pl-PL" sz="2200" dirty="0"/>
              <a:t>, HRS</a:t>
            </a:r>
          </a:p>
          <a:p>
            <a:r>
              <a:rPr lang="pl-PL" sz="2200" dirty="0"/>
              <a:t>4. </a:t>
            </a:r>
            <a:r>
              <a:rPr lang="pl-PL" sz="2200" dirty="0" err="1"/>
              <a:t>Disturbances</a:t>
            </a:r>
            <a:r>
              <a:rPr lang="pl-PL" sz="2200" dirty="0"/>
              <a:t> of </a:t>
            </a:r>
            <a:r>
              <a:rPr lang="pl-PL" sz="2200" dirty="0" err="1"/>
              <a:t>renal</a:t>
            </a:r>
            <a:r>
              <a:rPr lang="pl-PL" sz="2200" dirty="0"/>
              <a:t> </a:t>
            </a:r>
            <a:r>
              <a:rPr lang="pl-PL" sz="2200" dirty="0" err="1"/>
              <a:t>autoregulation</a:t>
            </a:r>
            <a:r>
              <a:rPr lang="pl-PL" sz="2200" dirty="0"/>
              <a:t> (</a:t>
            </a:r>
            <a:r>
              <a:rPr lang="pl-PL" sz="2200" dirty="0" err="1"/>
              <a:t>general</a:t>
            </a:r>
            <a:r>
              <a:rPr lang="pl-PL" sz="2200" dirty="0"/>
              <a:t> </a:t>
            </a:r>
            <a:r>
              <a:rPr lang="pl-PL" sz="2200" dirty="0" err="1"/>
              <a:t>anesthesia</a:t>
            </a:r>
            <a:r>
              <a:rPr lang="pl-PL" sz="2200" dirty="0"/>
              <a:t>, COX-I, ACE-I, </a:t>
            </a:r>
            <a:r>
              <a:rPr lang="pl-PL" sz="2200" dirty="0" err="1"/>
              <a:t>hypercalcemia</a:t>
            </a:r>
            <a:r>
              <a:rPr lang="pl-PL" sz="2200" dirty="0"/>
              <a:t>, CNI, </a:t>
            </a:r>
            <a:r>
              <a:rPr lang="pl-PL" sz="2200" dirty="0" err="1"/>
              <a:t>adrenaline</a:t>
            </a:r>
            <a:r>
              <a:rPr lang="pl-PL" sz="2200" dirty="0"/>
              <a:t>, </a:t>
            </a:r>
            <a:r>
              <a:rPr lang="pl-PL" sz="2200" dirty="0" err="1"/>
              <a:t>amphotericin</a:t>
            </a:r>
            <a:r>
              <a:rPr lang="pl-PL" sz="2200" dirty="0"/>
              <a:t> B)</a:t>
            </a:r>
          </a:p>
          <a:p>
            <a:r>
              <a:rPr lang="pl-PL" sz="2200" dirty="0"/>
              <a:t>5. </a:t>
            </a:r>
            <a:r>
              <a:rPr lang="pl-PL" sz="2200" dirty="0" err="1"/>
              <a:t>Renal</a:t>
            </a:r>
            <a:r>
              <a:rPr lang="pl-PL" sz="2200" dirty="0"/>
              <a:t> </a:t>
            </a:r>
            <a:r>
              <a:rPr lang="pl-PL" sz="2200" dirty="0" err="1"/>
              <a:t>artery</a:t>
            </a:r>
            <a:r>
              <a:rPr lang="pl-PL" sz="2200" dirty="0"/>
              <a:t> </a:t>
            </a:r>
            <a:r>
              <a:rPr lang="pl-PL" sz="2200" dirty="0" err="1"/>
              <a:t>thrombosis</a:t>
            </a:r>
            <a:r>
              <a:rPr lang="pl-PL" sz="2200" dirty="0"/>
              <a:t>/</a:t>
            </a:r>
            <a:r>
              <a:rPr lang="pl-PL" sz="2200" dirty="0" err="1"/>
              <a:t>stenosis</a:t>
            </a:r>
            <a:endParaRPr lang="pl-PL" sz="2200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4C9A6BC-1948-574C-C432-4090C4BBA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EB492E9-FBEC-644C-9065-45081BA0FBCB}"/>
              </a:ext>
            </a:extLst>
          </p:cNvPr>
          <p:cNvSpPr txBox="1"/>
          <p:nvPr/>
        </p:nvSpPr>
        <p:spPr>
          <a:xfrm>
            <a:off x="10513711" y="536526"/>
            <a:ext cx="2433681" cy="193899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 err="1"/>
              <a:t>pre-renal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 err="1"/>
              <a:t>renal</a:t>
            </a:r>
            <a:endParaRPr lang="pl-PL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/>
              <a:t>post-</a:t>
            </a:r>
            <a:r>
              <a:rPr lang="pl-PL" sz="2400" dirty="0" err="1"/>
              <a:t>renal</a:t>
            </a:r>
            <a:r>
              <a:rPr lang="pl-PL" sz="2400" dirty="0"/>
              <a:t> </a:t>
            </a:r>
            <a:r>
              <a:rPr lang="pl-PL" sz="2400" dirty="0" err="1"/>
              <a:t>causes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739179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5865C5-F635-684A-871B-D81D103F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672" y="-101536"/>
            <a:ext cx="10515600" cy="1325563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8C8A1880-1415-FA48-9AAD-46D6BDEEC8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344" y="51990"/>
            <a:ext cx="8211311" cy="6754020"/>
          </a:xfrm>
          <a:ln w="12700">
            <a:solidFill>
              <a:schemeClr val="tx1"/>
            </a:solidFill>
          </a:ln>
        </p:spPr>
      </p:pic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E95652C6-7531-B945-9218-8CFBF8AA471E}"/>
              </a:ext>
            </a:extLst>
          </p:cNvPr>
          <p:cNvSpPr/>
          <p:nvPr/>
        </p:nvSpPr>
        <p:spPr>
          <a:xfrm>
            <a:off x="6949440" y="1224026"/>
            <a:ext cx="2816352" cy="5581984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5607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8611EC-FEF3-E145-B2D0-E9F1D396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29B5E2F-FE03-784D-BFEE-1BFDF2CA2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78" y="130629"/>
            <a:ext cx="8015845" cy="6727371"/>
          </a:xfrm>
          <a:ln w="12700">
            <a:solidFill>
              <a:schemeClr val="tx1"/>
            </a:solidFill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1A6FE390-4B0D-6F44-BE47-024CCB994B00}"/>
              </a:ext>
            </a:extLst>
          </p:cNvPr>
          <p:cNvSpPr txBox="1"/>
          <p:nvPr/>
        </p:nvSpPr>
        <p:spPr>
          <a:xfrm>
            <a:off x="8275122" y="633126"/>
            <a:ext cx="3657600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err="1"/>
              <a:t>Autoregulation</a:t>
            </a:r>
            <a:r>
              <a:rPr lang="pl-PL" dirty="0"/>
              <a:t> of </a:t>
            </a:r>
            <a:r>
              <a:rPr lang="pl-PL" dirty="0" err="1"/>
              <a:t>renal</a:t>
            </a:r>
            <a:r>
              <a:rPr lang="pl-PL" dirty="0"/>
              <a:t> </a:t>
            </a:r>
            <a:r>
              <a:rPr lang="pl-PL" dirty="0" err="1"/>
              <a:t>perfusion</a:t>
            </a:r>
            <a:endParaRPr lang="pl-PL" dirty="0"/>
          </a:p>
          <a:p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systolic</a:t>
            </a:r>
            <a:r>
              <a:rPr lang="pl-PL" dirty="0"/>
              <a:t> BP&lt;80 mmHg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RAAS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Reflex</a:t>
            </a:r>
            <a:r>
              <a:rPr lang="pl-PL" dirty="0"/>
              <a:t> </a:t>
            </a:r>
            <a:r>
              <a:rPr lang="pl-PL" dirty="0" err="1"/>
              <a:t>stimulation</a:t>
            </a:r>
            <a:r>
              <a:rPr lang="pl-PL" dirty="0"/>
              <a:t> of </a:t>
            </a:r>
            <a:r>
              <a:rPr lang="pl-PL" dirty="0" err="1"/>
              <a:t>sympathetic</a:t>
            </a:r>
            <a:r>
              <a:rPr lang="pl-PL" dirty="0"/>
              <a:t> </a:t>
            </a:r>
            <a:r>
              <a:rPr lang="pl-PL" dirty="0" err="1"/>
              <a:t>nervous</a:t>
            </a:r>
            <a:r>
              <a:rPr lang="pl-PL" dirty="0"/>
              <a:t> system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43F4DDB-640E-7E4E-88F9-EB786B7B0E1B}"/>
              </a:ext>
            </a:extLst>
          </p:cNvPr>
          <p:cNvSpPr txBox="1"/>
          <p:nvPr/>
        </p:nvSpPr>
        <p:spPr>
          <a:xfrm>
            <a:off x="8275122" y="3539835"/>
            <a:ext cx="3657599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/>
              <a:t>In </a:t>
            </a:r>
            <a:r>
              <a:rPr lang="pl-PL" dirty="0" err="1"/>
              <a:t>renal</a:t>
            </a:r>
            <a:r>
              <a:rPr lang="pl-PL" dirty="0"/>
              <a:t> </a:t>
            </a:r>
            <a:r>
              <a:rPr lang="pl-PL" dirty="0" err="1"/>
              <a:t>hypoperfusion</a:t>
            </a:r>
            <a:r>
              <a:rPr lang="pl-PL" dirty="0"/>
              <a:t> </a:t>
            </a:r>
            <a:r>
              <a:rPr lang="pl-PL" dirty="0" err="1"/>
              <a:t>glomerular</a:t>
            </a:r>
            <a:r>
              <a:rPr lang="pl-PL" dirty="0"/>
              <a:t> </a:t>
            </a:r>
            <a:r>
              <a:rPr lang="pl-PL" dirty="0" err="1"/>
              <a:t>filtration</a:t>
            </a:r>
            <a:r>
              <a:rPr lang="pl-PL" dirty="0"/>
              <a:t> </a:t>
            </a:r>
            <a:r>
              <a:rPr lang="pl-PL" dirty="0" err="1"/>
              <a:t>pressure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maintained</a:t>
            </a:r>
            <a:r>
              <a:rPr lang="pl-PL" dirty="0"/>
              <a:t> 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 </a:t>
            </a:r>
            <a:r>
              <a:rPr lang="pl-PL" dirty="0" err="1"/>
              <a:t>afferent</a:t>
            </a:r>
            <a:r>
              <a:rPr lang="pl-PL" dirty="0"/>
              <a:t> </a:t>
            </a:r>
            <a:r>
              <a:rPr lang="pl-PL" dirty="0" err="1"/>
              <a:t>arteriolar</a:t>
            </a:r>
            <a:r>
              <a:rPr lang="pl-PL" dirty="0"/>
              <a:t> </a:t>
            </a:r>
            <a:r>
              <a:rPr lang="pl-PL" dirty="0" err="1"/>
              <a:t>vasodilatation</a:t>
            </a:r>
            <a:r>
              <a:rPr lang="pl-PL" dirty="0"/>
              <a:t>    		     (</a:t>
            </a:r>
            <a:r>
              <a:rPr lang="pl-PL" dirty="0" err="1"/>
              <a:t>eicosanoids</a:t>
            </a:r>
            <a:r>
              <a:rPr lang="pl-PL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efferent</a:t>
            </a:r>
            <a:r>
              <a:rPr lang="pl-PL" dirty="0"/>
              <a:t> </a:t>
            </a:r>
            <a:r>
              <a:rPr lang="pl-PL" dirty="0" err="1"/>
              <a:t>arteriolar</a:t>
            </a:r>
            <a:r>
              <a:rPr lang="pl-PL" dirty="0"/>
              <a:t> </a:t>
            </a:r>
            <a:r>
              <a:rPr lang="pl-PL" dirty="0" err="1"/>
              <a:t>vasoconstriction</a:t>
            </a:r>
            <a:r>
              <a:rPr lang="pl-PL" dirty="0"/>
              <a:t> (</a:t>
            </a:r>
            <a:r>
              <a:rPr lang="pl-PL" dirty="0" err="1"/>
              <a:t>AgII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5830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779C67-F515-2240-8C4B-D56D436C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A7374466-C476-5848-A676-C479EA9B9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78" y="163328"/>
            <a:ext cx="7126054" cy="6055199"/>
          </a:xfrm>
          <a:ln w="19050">
            <a:solidFill>
              <a:schemeClr val="tx1"/>
            </a:solidFill>
          </a:ln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77E71EA-3FE9-C645-A2A4-B110440D36F5}"/>
              </a:ext>
            </a:extLst>
          </p:cNvPr>
          <p:cNvSpPr txBox="1"/>
          <p:nvPr/>
        </p:nvSpPr>
        <p:spPr>
          <a:xfrm>
            <a:off x="8382000" y="2092035"/>
            <a:ext cx="3364822" cy="25853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Borderline</a:t>
            </a:r>
            <a:r>
              <a:rPr lang="pl-PL" dirty="0"/>
              <a:t> </a:t>
            </a:r>
            <a:r>
              <a:rPr lang="pl-PL" dirty="0" err="1"/>
              <a:t>oxygen</a:t>
            </a:r>
            <a:r>
              <a:rPr lang="pl-PL" dirty="0"/>
              <a:t> </a:t>
            </a:r>
            <a:r>
              <a:rPr lang="pl-PL" dirty="0" err="1"/>
              <a:t>supply</a:t>
            </a:r>
            <a:r>
              <a:rPr lang="pl-PL" dirty="0"/>
              <a:t>/ high </a:t>
            </a:r>
            <a:r>
              <a:rPr lang="pl-PL" dirty="0" err="1"/>
              <a:t>metabolic</a:t>
            </a:r>
            <a:r>
              <a:rPr lang="pl-PL" dirty="0"/>
              <a:t> </a:t>
            </a:r>
            <a:r>
              <a:rPr lang="pl-PL" dirty="0" err="1"/>
              <a:t>demand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High </a:t>
            </a:r>
            <a:r>
              <a:rPr lang="pl-PL" dirty="0" err="1"/>
              <a:t>tubular</a:t>
            </a:r>
            <a:r>
              <a:rPr lang="pl-PL" dirty="0"/>
              <a:t> </a:t>
            </a:r>
            <a:r>
              <a:rPr lang="pl-PL" dirty="0" err="1"/>
              <a:t>energy</a:t>
            </a:r>
            <a:r>
              <a:rPr lang="pl-PL" dirty="0"/>
              <a:t> </a:t>
            </a:r>
            <a:r>
              <a:rPr lang="pl-PL" dirty="0" err="1"/>
              <a:t>requirements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Impaired</a:t>
            </a:r>
            <a:r>
              <a:rPr lang="pl-PL" dirty="0"/>
              <a:t> </a:t>
            </a:r>
            <a:r>
              <a:rPr lang="pl-PL" dirty="0" err="1"/>
              <a:t>renal</a:t>
            </a:r>
            <a:r>
              <a:rPr lang="pl-PL" dirty="0"/>
              <a:t> </a:t>
            </a:r>
            <a:r>
              <a:rPr lang="pl-PL" dirty="0" err="1"/>
              <a:t>autoregulation</a:t>
            </a:r>
            <a:r>
              <a:rPr lang="pl-PL" dirty="0"/>
              <a:t> – </a:t>
            </a:r>
            <a:r>
              <a:rPr lang="pl-PL" dirty="0" err="1"/>
              <a:t>ischemic</a:t>
            </a:r>
            <a:r>
              <a:rPr lang="pl-PL" dirty="0"/>
              <a:t> </a:t>
            </a:r>
            <a:r>
              <a:rPr lang="pl-PL" dirty="0" err="1"/>
              <a:t>injury</a:t>
            </a:r>
            <a:endParaRPr lang="pl-PL" dirty="0"/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AF58AFB-2679-FD46-AF41-9D00F220FDF8}"/>
              </a:ext>
            </a:extLst>
          </p:cNvPr>
          <p:cNvSpPr txBox="1"/>
          <p:nvPr/>
        </p:nvSpPr>
        <p:spPr>
          <a:xfrm>
            <a:off x="8382000" y="5417127"/>
            <a:ext cx="336482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err="1"/>
              <a:t>Ischemia+nephrotoxins</a:t>
            </a:r>
            <a:r>
              <a:rPr lang="pl-PL" dirty="0"/>
              <a:t>=ATN</a:t>
            </a:r>
          </a:p>
        </p:txBody>
      </p:sp>
    </p:spTree>
    <p:extLst>
      <p:ext uri="{BB962C8B-B14F-4D97-AF65-F5344CB8AC3E}">
        <p14:creationId xmlns:p14="http://schemas.microsoft.com/office/powerpoint/2010/main" val="18117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2F87C8-F108-3D45-A137-0D07365F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E90A76B-95DC-5B98-8EC1-B06FDC013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01" y="172995"/>
            <a:ext cx="11487502" cy="6134077"/>
          </a:xfrm>
          <a:prstGeom prst="rect">
            <a:avLst/>
          </a:prstGeom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33D2942-769A-1651-4C12-84E4BC927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97" y="1825625"/>
            <a:ext cx="10810103" cy="4859380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13424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22A508-21EC-1B46-B0A8-CABA35D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C73C10D-6A9D-E5A4-EC16-08FBCEDED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84" y="365125"/>
            <a:ext cx="11306432" cy="6366084"/>
          </a:xfrm>
          <a:prstGeom prst="rect">
            <a:avLst/>
          </a:prstGeom>
        </p:spPr>
      </p:pic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FEA4FCC-CE6D-395A-676C-700BB4F759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9146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6E253024-0136-A4B3-EFCA-53FFACDC8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627"/>
            <a:ext cx="10935729" cy="5281054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FB71EA6-3D7F-41A4-9B59-1954C273EEEC}"/>
              </a:ext>
            </a:extLst>
          </p:cNvPr>
          <p:cNvSpPr txBox="1"/>
          <p:nvPr/>
        </p:nvSpPr>
        <p:spPr>
          <a:xfrm>
            <a:off x="1643449" y="5149841"/>
            <a:ext cx="9588843" cy="16312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dirty="0"/>
              <a:t> 1. </a:t>
            </a:r>
            <a:r>
              <a:rPr lang="pl-PL" sz="2000" dirty="0" err="1"/>
              <a:t>dilation</a:t>
            </a:r>
            <a:r>
              <a:rPr lang="pl-PL" sz="2000" dirty="0"/>
              <a:t> of the </a:t>
            </a:r>
            <a:r>
              <a:rPr lang="pl-PL" sz="2000" dirty="0" err="1"/>
              <a:t>efferent</a:t>
            </a:r>
            <a:r>
              <a:rPr lang="pl-PL" sz="2000" dirty="0"/>
              <a:t> </a:t>
            </a:r>
            <a:r>
              <a:rPr lang="pl-PL" sz="2000" dirty="0" err="1"/>
              <a:t>arteriole</a:t>
            </a:r>
            <a:r>
              <a:rPr lang="pl-PL" sz="2000" dirty="0"/>
              <a:t>, </a:t>
            </a:r>
            <a:r>
              <a:rPr lang="pl-PL" sz="2000" dirty="0" err="1"/>
              <a:t>decreased</a:t>
            </a:r>
            <a:r>
              <a:rPr lang="pl-PL" sz="2000" dirty="0"/>
              <a:t> </a:t>
            </a:r>
            <a:r>
              <a:rPr lang="pl-PL" sz="2000" dirty="0" err="1"/>
              <a:t>glomerular</a:t>
            </a:r>
            <a:r>
              <a:rPr lang="pl-PL" sz="2000" dirty="0"/>
              <a:t> </a:t>
            </a:r>
            <a:r>
              <a:rPr lang="pl-PL" sz="2000" dirty="0" err="1"/>
              <a:t>pressure</a:t>
            </a:r>
            <a:endParaRPr lang="pl-PL" sz="2000" dirty="0"/>
          </a:p>
          <a:p>
            <a:r>
              <a:rPr lang="pl-PL" sz="2000" dirty="0"/>
              <a:t> 2. </a:t>
            </a:r>
            <a:r>
              <a:rPr lang="pl-PL" sz="2000" dirty="0" err="1"/>
              <a:t>mesangial</a:t>
            </a:r>
            <a:r>
              <a:rPr lang="pl-PL" sz="2000" dirty="0"/>
              <a:t> </a:t>
            </a:r>
            <a:r>
              <a:rPr lang="pl-PL" sz="2000" dirty="0" err="1"/>
              <a:t>contraction</a:t>
            </a:r>
            <a:r>
              <a:rPr lang="pl-PL" sz="2000" dirty="0"/>
              <a:t>, </a:t>
            </a:r>
            <a:r>
              <a:rPr lang="pl-PL" sz="2000" dirty="0" err="1"/>
              <a:t>reduction</a:t>
            </a:r>
            <a:r>
              <a:rPr lang="pl-PL" sz="2000" dirty="0"/>
              <a:t> of </a:t>
            </a:r>
            <a:r>
              <a:rPr lang="pl-PL" sz="2000" dirty="0" err="1"/>
              <a:t>filtration</a:t>
            </a:r>
            <a:r>
              <a:rPr lang="pl-PL" sz="2000" dirty="0"/>
              <a:t> </a:t>
            </a:r>
            <a:r>
              <a:rPr lang="pl-PL" sz="2000" dirty="0" err="1"/>
              <a:t>surface</a:t>
            </a:r>
            <a:endParaRPr lang="pl-PL" sz="2000" dirty="0"/>
          </a:p>
          <a:p>
            <a:r>
              <a:rPr lang="pl-PL" sz="2000" dirty="0"/>
              <a:t> 3. </a:t>
            </a:r>
            <a:r>
              <a:rPr lang="pl-PL" sz="2000" dirty="0" err="1"/>
              <a:t>total</a:t>
            </a:r>
            <a:r>
              <a:rPr lang="pl-PL" sz="2000" dirty="0"/>
              <a:t> </a:t>
            </a:r>
            <a:r>
              <a:rPr lang="pl-PL" sz="2000" dirty="0" err="1"/>
              <a:t>filtrate</a:t>
            </a:r>
            <a:r>
              <a:rPr lang="pl-PL" sz="2000" dirty="0"/>
              <a:t> </a:t>
            </a:r>
            <a:r>
              <a:rPr lang="pl-PL" sz="2000" dirty="0" err="1"/>
              <a:t>reabsorption</a:t>
            </a:r>
            <a:r>
              <a:rPr lang="pl-PL" sz="2000" dirty="0"/>
              <a:t>, </a:t>
            </a:r>
            <a:r>
              <a:rPr lang="pl-PL" sz="2000" dirty="0" err="1"/>
              <a:t>interstitial</a:t>
            </a:r>
            <a:r>
              <a:rPr lang="pl-PL" sz="2000" dirty="0"/>
              <a:t> </a:t>
            </a:r>
            <a:r>
              <a:rPr lang="pl-PL" sz="2000" dirty="0" err="1"/>
              <a:t>edema</a:t>
            </a:r>
            <a:r>
              <a:rPr lang="pl-PL" sz="2000" dirty="0"/>
              <a:t> </a:t>
            </a:r>
          </a:p>
          <a:p>
            <a:r>
              <a:rPr lang="pl-PL" sz="2000" dirty="0"/>
              <a:t> 4. </a:t>
            </a:r>
            <a:r>
              <a:rPr lang="pl-PL" sz="2000" dirty="0" err="1"/>
              <a:t>acute</a:t>
            </a:r>
            <a:r>
              <a:rPr lang="pl-PL" sz="2000" dirty="0"/>
              <a:t> </a:t>
            </a:r>
            <a:r>
              <a:rPr lang="pl-PL" sz="2000" dirty="0" err="1"/>
              <a:t>tutbular</a:t>
            </a:r>
            <a:r>
              <a:rPr lang="pl-PL" sz="2000" dirty="0"/>
              <a:t> </a:t>
            </a:r>
            <a:r>
              <a:rPr lang="pl-PL" sz="2000" dirty="0" err="1"/>
              <a:t>injury</a:t>
            </a:r>
            <a:r>
              <a:rPr lang="pl-PL" sz="2000" dirty="0"/>
              <a:t>/</a:t>
            </a:r>
            <a:r>
              <a:rPr lang="pl-PL" sz="2000" dirty="0" err="1"/>
              <a:t>necrosis</a:t>
            </a:r>
            <a:endParaRPr lang="pl-PL" sz="2000" dirty="0"/>
          </a:p>
          <a:p>
            <a:r>
              <a:rPr lang="pl-PL" sz="2000" dirty="0"/>
              <a:t> 5. </a:t>
            </a:r>
            <a:r>
              <a:rPr lang="pl-PL" sz="2000" dirty="0" err="1"/>
              <a:t>tubular</a:t>
            </a:r>
            <a:r>
              <a:rPr lang="pl-PL" sz="2000" dirty="0"/>
              <a:t> </a:t>
            </a:r>
            <a:r>
              <a:rPr lang="pl-PL" sz="2000" dirty="0" err="1"/>
              <a:t>obstruction</a:t>
            </a:r>
            <a:r>
              <a:rPr lang="pl-PL" sz="2000" dirty="0"/>
              <a:t>, </a:t>
            </a:r>
            <a:r>
              <a:rPr lang="pl-PL" sz="2000" dirty="0" err="1"/>
              <a:t>cellular</a:t>
            </a:r>
            <a:r>
              <a:rPr lang="pl-PL" sz="2000" dirty="0"/>
              <a:t> </a:t>
            </a:r>
            <a:r>
              <a:rPr lang="pl-PL" sz="2000" dirty="0" err="1"/>
              <a:t>debris</a:t>
            </a:r>
            <a:r>
              <a:rPr lang="pl-PL" sz="2000" dirty="0"/>
              <a:t>, </a:t>
            </a:r>
            <a:r>
              <a:rPr lang="pl-PL" sz="2000" dirty="0" err="1"/>
              <a:t>bare</a:t>
            </a:r>
            <a:r>
              <a:rPr lang="pl-PL" sz="2000" dirty="0"/>
              <a:t> TBM</a:t>
            </a:r>
          </a:p>
        </p:txBody>
      </p:sp>
    </p:spTree>
    <p:extLst>
      <p:ext uri="{BB962C8B-B14F-4D97-AF65-F5344CB8AC3E}">
        <p14:creationId xmlns:p14="http://schemas.microsoft.com/office/powerpoint/2010/main" val="131278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>
            <a:extLst>
              <a:ext uri="{FF2B5EF4-FFF2-40B4-BE49-F238E27FC236}">
                <a16:creationId xmlns:a16="http://schemas.microsoft.com/office/drawing/2014/main" id="{01CE329B-6E33-4A69-B34E-99E6EE096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24913" r="4990" b="14948"/>
          <a:stretch>
            <a:fillRect/>
          </a:stretch>
        </p:blipFill>
        <p:spPr bwMode="auto">
          <a:xfrm>
            <a:off x="2729532" y="2687568"/>
            <a:ext cx="6732935" cy="359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8915" name="Text Box 2">
            <a:extLst>
              <a:ext uri="{FF2B5EF4-FFF2-40B4-BE49-F238E27FC236}">
                <a16:creationId xmlns:a16="http://schemas.microsoft.com/office/drawing/2014/main" id="{BC49323B-F19E-4588-9381-917F28559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36" y="1196752"/>
            <a:ext cx="11970328" cy="176530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5000" rIns="90000" bIns="450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742950" algn="l"/>
                <a:tab pos="1190625" algn="l"/>
                <a:tab pos="1639888" algn="l"/>
                <a:tab pos="2089150" algn="l"/>
                <a:tab pos="2538413" algn="l"/>
                <a:tab pos="2987675" algn="l"/>
                <a:tab pos="3436938" algn="l"/>
                <a:tab pos="3886200" algn="l"/>
                <a:tab pos="4335463" algn="l"/>
                <a:tab pos="4784725" algn="l"/>
                <a:tab pos="5233988" algn="l"/>
                <a:tab pos="5683250" algn="l"/>
                <a:tab pos="6132513" algn="l"/>
                <a:tab pos="6581775" algn="l"/>
                <a:tab pos="7031038" algn="l"/>
                <a:tab pos="7480300" algn="l"/>
                <a:tab pos="7929563" algn="l"/>
                <a:tab pos="8378825" algn="l"/>
                <a:tab pos="8828088" algn="l"/>
                <a:tab pos="9277350" algn="l"/>
                <a:tab pos="97266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spcBef>
                <a:spcPts val="600"/>
              </a:spcBef>
              <a:buNone/>
            </a:pPr>
            <a:r>
              <a:rPr lang="pl-PL" altLang="pl-PL" sz="1800" dirty="0">
                <a:latin typeface="+mn-lt"/>
              </a:rPr>
              <a:t>1. </a:t>
            </a:r>
            <a:r>
              <a:rPr lang="pl-PL" altLang="pl-PL" sz="1800" dirty="0" err="1">
                <a:latin typeface="+mn-lt"/>
              </a:rPr>
              <a:t>preliminary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phase</a:t>
            </a:r>
            <a:r>
              <a:rPr lang="pl-PL" altLang="pl-PL" sz="1800" dirty="0">
                <a:latin typeface="+mn-lt"/>
              </a:rPr>
              <a:t> – </a:t>
            </a:r>
            <a:r>
              <a:rPr lang="pl-PL" altLang="pl-PL" sz="1800" dirty="0" err="1">
                <a:latin typeface="+mn-lt"/>
              </a:rPr>
              <a:t>minutes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or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hours</a:t>
            </a:r>
            <a:endParaRPr lang="pl-PL" altLang="pl-PL" sz="1800" dirty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r>
              <a:rPr lang="pl-PL" altLang="pl-PL" sz="1800" dirty="0">
                <a:latin typeface="+mn-lt"/>
              </a:rPr>
              <a:t>2. anuria/oliguria - 10-14 </a:t>
            </a:r>
            <a:r>
              <a:rPr lang="pl-PL" altLang="pl-PL" sz="1800" dirty="0" err="1">
                <a:latin typeface="+mn-lt"/>
              </a:rPr>
              <a:t>days</a:t>
            </a:r>
            <a:r>
              <a:rPr lang="pl-PL" altLang="pl-PL" sz="1800" dirty="0">
                <a:latin typeface="+mn-lt"/>
              </a:rPr>
              <a:t> in 50%, the </a:t>
            </a:r>
            <a:r>
              <a:rPr lang="pl-PL" altLang="pl-PL" sz="1800" dirty="0" err="1">
                <a:latin typeface="+mn-lt"/>
              </a:rPr>
              <a:t>rest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experience</a:t>
            </a:r>
            <a:r>
              <a:rPr lang="pl-PL" altLang="pl-PL" sz="1800" dirty="0">
                <a:latin typeface="+mn-lt"/>
              </a:rPr>
              <a:t> non-</a:t>
            </a:r>
            <a:r>
              <a:rPr lang="pl-PL" altLang="pl-PL" sz="1800" dirty="0" err="1">
                <a:latin typeface="+mn-lt"/>
              </a:rPr>
              <a:t>oliguric</a:t>
            </a:r>
            <a:r>
              <a:rPr lang="pl-PL" altLang="pl-PL" sz="1800" dirty="0">
                <a:latin typeface="+mn-lt"/>
              </a:rPr>
              <a:t> AKI. </a:t>
            </a:r>
            <a:r>
              <a:rPr lang="pl-PL" altLang="pl-PL" sz="1800" dirty="0" err="1">
                <a:latin typeface="+mn-lt"/>
              </a:rPr>
              <a:t>Parenchymal</a:t>
            </a:r>
            <a:r>
              <a:rPr lang="pl-PL" altLang="pl-PL" sz="1800" dirty="0">
                <a:latin typeface="+mn-lt"/>
              </a:rPr>
              <a:t> AKI- </a:t>
            </a:r>
            <a:r>
              <a:rPr lang="pl-PL" altLang="pl-PL" sz="1800" dirty="0" err="1">
                <a:latin typeface="+mn-lt"/>
              </a:rPr>
              <a:t>daily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SCr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increase</a:t>
            </a:r>
            <a:r>
              <a:rPr lang="pl-PL" altLang="pl-PL" sz="1800" dirty="0">
                <a:latin typeface="+mn-lt"/>
              </a:rPr>
              <a:t> 0,5-1 mg/dl</a:t>
            </a:r>
          </a:p>
          <a:p>
            <a:pPr>
              <a:spcBef>
                <a:spcPts val="600"/>
              </a:spcBef>
              <a:buNone/>
            </a:pPr>
            <a:r>
              <a:rPr lang="pl-PL" altLang="pl-PL" sz="1800" dirty="0">
                <a:latin typeface="+mn-lt"/>
              </a:rPr>
              <a:t>                   </a:t>
            </a:r>
            <a:r>
              <a:rPr lang="pl-PL" altLang="pl-PL" sz="1800" dirty="0" err="1">
                <a:latin typeface="+mn-lt"/>
              </a:rPr>
              <a:t>if</a:t>
            </a:r>
            <a:r>
              <a:rPr lang="pl-PL" altLang="pl-PL" sz="1800" dirty="0">
                <a:latin typeface="+mn-lt"/>
              </a:rPr>
              <a:t> &gt;2 mg/dl – </a:t>
            </a:r>
            <a:r>
              <a:rPr lang="pl-PL" altLang="pl-PL" sz="1800" dirty="0" err="1">
                <a:latin typeface="+mn-lt"/>
              </a:rPr>
              <a:t>catabolism</a:t>
            </a:r>
            <a:r>
              <a:rPr lang="pl-PL" altLang="pl-PL" sz="1800" dirty="0">
                <a:latin typeface="+mn-lt"/>
              </a:rPr>
              <a:t>, </a:t>
            </a:r>
            <a:r>
              <a:rPr lang="pl-PL" altLang="pl-PL" sz="1800" dirty="0" err="1">
                <a:latin typeface="+mn-lt"/>
              </a:rPr>
              <a:t>crush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syndrome</a:t>
            </a:r>
            <a:r>
              <a:rPr lang="pl-PL" altLang="pl-PL" sz="1800" dirty="0">
                <a:latin typeface="+mn-lt"/>
              </a:rPr>
              <a:t>, </a:t>
            </a:r>
            <a:r>
              <a:rPr lang="pl-PL" altLang="pl-PL" sz="1800" dirty="0" err="1">
                <a:latin typeface="+mn-lt"/>
              </a:rPr>
              <a:t>rhabdomyolisis</a:t>
            </a:r>
            <a:r>
              <a:rPr lang="pl-PL" altLang="pl-PL" sz="1800" dirty="0">
                <a:latin typeface="+mn-lt"/>
              </a:rPr>
              <a:t>. </a:t>
            </a:r>
            <a:r>
              <a:rPr lang="pl-PL" altLang="pl-PL" sz="1800" dirty="0" err="1">
                <a:latin typeface="+mn-lt"/>
              </a:rPr>
              <a:t>Pre-renal</a:t>
            </a:r>
            <a:r>
              <a:rPr lang="pl-PL" altLang="pl-PL" sz="1800" dirty="0">
                <a:latin typeface="+mn-lt"/>
              </a:rPr>
              <a:t> AKI – </a:t>
            </a:r>
            <a:r>
              <a:rPr lang="pl-PL" altLang="pl-PL" sz="1800" dirty="0" err="1">
                <a:latin typeface="+mn-lt"/>
              </a:rPr>
              <a:t>SCr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fluctuations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depend</a:t>
            </a:r>
            <a:r>
              <a:rPr lang="pl-PL" altLang="pl-PL" sz="1800" dirty="0">
                <a:latin typeface="+mn-lt"/>
              </a:rPr>
              <a:t> on </a:t>
            </a:r>
            <a:r>
              <a:rPr lang="pl-PL" altLang="pl-PL" sz="1800" dirty="0" err="1">
                <a:latin typeface="+mn-lt"/>
              </a:rPr>
              <a:t>renal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flow</a:t>
            </a:r>
            <a:endParaRPr lang="pl-PL" altLang="pl-PL" sz="1800" dirty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r>
              <a:rPr lang="pl-PL" altLang="pl-PL" sz="1800" dirty="0">
                <a:latin typeface="+mn-lt"/>
              </a:rPr>
              <a:t>3. </a:t>
            </a:r>
            <a:r>
              <a:rPr lang="pl-PL" altLang="pl-PL" sz="1800" dirty="0" err="1">
                <a:latin typeface="+mn-lt"/>
              </a:rPr>
              <a:t>polyuria</a:t>
            </a:r>
            <a:r>
              <a:rPr lang="pl-PL" altLang="pl-PL" sz="1800" dirty="0">
                <a:latin typeface="+mn-lt"/>
              </a:rPr>
              <a:t> – </a:t>
            </a:r>
            <a:r>
              <a:rPr lang="pl-PL" altLang="pl-PL" sz="1800" dirty="0" err="1">
                <a:latin typeface="+mn-lt"/>
              </a:rPr>
              <a:t>few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weeks</a:t>
            </a:r>
            <a:endParaRPr lang="pl-PL" altLang="pl-PL" sz="1800" dirty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r>
              <a:rPr lang="pl-PL" altLang="pl-PL" sz="1800" dirty="0">
                <a:latin typeface="+mn-lt"/>
              </a:rPr>
              <a:t>4. </a:t>
            </a:r>
            <a:r>
              <a:rPr lang="pl-PL" altLang="pl-PL" sz="1800" dirty="0" err="1">
                <a:latin typeface="+mn-lt"/>
              </a:rPr>
              <a:t>recovery</a:t>
            </a:r>
            <a:r>
              <a:rPr lang="pl-PL" altLang="pl-PL" sz="1800" dirty="0">
                <a:latin typeface="+mn-lt"/>
              </a:rPr>
              <a:t> – </a:t>
            </a:r>
            <a:r>
              <a:rPr lang="pl-PL" altLang="pl-PL" sz="1800" dirty="0" err="1">
                <a:latin typeface="+mn-lt"/>
              </a:rPr>
              <a:t>few</a:t>
            </a:r>
            <a:r>
              <a:rPr lang="pl-PL" altLang="pl-PL" sz="1800" dirty="0">
                <a:latin typeface="+mn-lt"/>
              </a:rPr>
              <a:t> </a:t>
            </a:r>
            <a:r>
              <a:rPr lang="pl-PL" altLang="pl-PL" sz="1800" dirty="0" err="1">
                <a:latin typeface="+mn-lt"/>
              </a:rPr>
              <a:t>months</a:t>
            </a:r>
            <a:endParaRPr lang="pl-PL" altLang="pl-PL" sz="1800" dirty="0">
              <a:latin typeface="+mn-lt"/>
            </a:endParaRPr>
          </a:p>
          <a:p>
            <a:pPr>
              <a:spcBef>
                <a:spcPts val="600"/>
              </a:spcBef>
              <a:buNone/>
            </a:pPr>
            <a:endParaRPr lang="pl-PL" altLang="pl-PL" sz="1800" dirty="0">
              <a:latin typeface="+mn-lt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9966455F-DAB0-44E2-A267-3ECD0CEDE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9900" y="576263"/>
            <a:ext cx="849630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pl-PL" altLang="pl-PL" sz="3600" b="1" dirty="0">
                <a:solidFill>
                  <a:srgbClr val="FF0000"/>
                </a:solidFill>
                <a:latin typeface="+mj-lt"/>
              </a:rPr>
              <a:t>AKI- </a:t>
            </a:r>
            <a:r>
              <a:rPr lang="pl-PL" altLang="pl-PL" sz="3600" b="1" dirty="0" err="1">
                <a:solidFill>
                  <a:srgbClr val="FF0000"/>
                </a:solidFill>
                <a:latin typeface="+mj-lt"/>
              </a:rPr>
              <a:t>phases</a:t>
            </a:r>
            <a:endParaRPr lang="pl-PL" altLang="pl-PL" sz="36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97767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49D0B4-3AB2-2049-BF3F-859E546B1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A356A9C-A0F7-C952-6C05-65B3D6E0C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266"/>
            <a:ext cx="11919825" cy="6636453"/>
          </a:xfrm>
          <a:prstGeom prst="rect">
            <a:avLst/>
          </a:prstGeom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390E80D3-E93D-C667-072A-D69B85CC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4950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3E097D4-70C1-294D-A2FA-963B0AA2E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pl-PL" dirty="0" err="1">
                <a:solidFill>
                  <a:srgbClr val="FFFFFF"/>
                </a:solidFill>
              </a:rPr>
              <a:t>Epidemiology</a:t>
            </a:r>
            <a:r>
              <a:rPr lang="pl-PL" dirty="0">
                <a:solidFill>
                  <a:srgbClr val="FFFFFF"/>
                </a:solidFill>
              </a:rPr>
              <a:t> of AKI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78B9051-38FE-A74C-9FD7-E7C1FCBAD6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" r="-3" b="-3"/>
          <a:stretch/>
        </p:blipFill>
        <p:spPr>
          <a:xfrm rot="10800000">
            <a:off x="841248" y="2516777"/>
            <a:ext cx="6236208" cy="366018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F3A6EEE-D4BE-441B-867E-E7EF0A089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095" y="347471"/>
            <a:ext cx="5611906" cy="5829492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The </a:t>
            </a:r>
            <a:r>
              <a:rPr lang="pl-PL" altLang="pl-PL" dirty="0" err="1"/>
              <a:t>incidence</a:t>
            </a:r>
            <a:r>
              <a:rPr lang="pl-PL" altLang="pl-PL" dirty="0"/>
              <a:t> of AKI 3000/mln/</a:t>
            </a:r>
            <a:r>
              <a:rPr lang="pl-PL" altLang="pl-PL" dirty="0" err="1"/>
              <a:t>year</a:t>
            </a:r>
            <a:endParaRPr lang="pl-PL" altLang="pl-PL" dirty="0"/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8% of </a:t>
            </a:r>
            <a:r>
              <a:rPr lang="pl-PL" altLang="pl-PL" dirty="0" err="1"/>
              <a:t>medical</a:t>
            </a:r>
            <a:r>
              <a:rPr lang="pl-PL" altLang="pl-PL" dirty="0"/>
              <a:t> </a:t>
            </a:r>
            <a:r>
              <a:rPr lang="pl-PL" altLang="pl-PL" dirty="0" err="1"/>
              <a:t>pts</a:t>
            </a:r>
            <a:endParaRPr lang="pl-PL" altLang="pl-PL" dirty="0"/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40% </a:t>
            </a:r>
            <a:r>
              <a:rPr lang="pl-PL" altLang="pl-PL" dirty="0" err="1"/>
              <a:t>critically</a:t>
            </a:r>
            <a:r>
              <a:rPr lang="pl-PL" altLang="pl-PL" dirty="0"/>
              <a:t> </a:t>
            </a:r>
            <a:r>
              <a:rPr lang="pl-PL" altLang="pl-PL" dirty="0" err="1"/>
              <a:t>ill</a:t>
            </a:r>
            <a:r>
              <a:rPr lang="pl-PL" altLang="pl-PL" dirty="0"/>
              <a:t> </a:t>
            </a:r>
            <a:r>
              <a:rPr lang="pl-PL" altLang="pl-PL" dirty="0" err="1"/>
              <a:t>pts</a:t>
            </a:r>
            <a:endParaRPr lang="pl-PL" altLang="pl-PL" dirty="0"/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50% </a:t>
            </a:r>
            <a:r>
              <a:rPr lang="pl-PL" altLang="pl-PL" dirty="0" err="1"/>
              <a:t>connected</a:t>
            </a:r>
            <a:r>
              <a:rPr lang="pl-PL" altLang="pl-PL" dirty="0"/>
              <a:t> to </a:t>
            </a:r>
            <a:r>
              <a:rPr lang="pl-PL" altLang="pl-PL" dirty="0" err="1"/>
              <a:t>operations</a:t>
            </a:r>
            <a:r>
              <a:rPr lang="pl-PL" altLang="pl-PL" dirty="0"/>
              <a:t> </a:t>
            </a:r>
            <a:r>
              <a:rPr lang="pl-PL" altLang="pl-PL" dirty="0" err="1"/>
              <a:t>or</a:t>
            </a:r>
            <a:r>
              <a:rPr lang="pl-PL" altLang="pl-PL" dirty="0"/>
              <a:t> trauma</a:t>
            </a: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10% </a:t>
            </a:r>
            <a:r>
              <a:rPr lang="pl-PL" altLang="pl-PL" dirty="0" err="1"/>
              <a:t>pregnancy</a:t>
            </a:r>
            <a:r>
              <a:rPr lang="pl-PL" altLang="pl-PL" dirty="0"/>
              <a:t> </a:t>
            </a:r>
            <a:r>
              <a:rPr lang="pl-PL" altLang="pl-PL" dirty="0" err="1"/>
              <a:t>or</a:t>
            </a:r>
            <a:r>
              <a:rPr lang="pl-PL" altLang="pl-PL" dirty="0"/>
              <a:t> </a:t>
            </a:r>
            <a:r>
              <a:rPr lang="pl-PL" altLang="pl-PL" dirty="0" err="1"/>
              <a:t>childbirth</a:t>
            </a:r>
            <a:r>
              <a:rPr lang="pl-PL" altLang="pl-PL" dirty="0"/>
              <a:t> </a:t>
            </a:r>
          </a:p>
          <a:p>
            <a:pPr lvl="1">
              <a:spcBef>
                <a:spcPts val="600"/>
              </a:spcBef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 err="1"/>
              <a:t>mortality</a:t>
            </a:r>
            <a:r>
              <a:rPr lang="pl-PL" altLang="pl-PL" dirty="0"/>
              <a:t> 20-50% (30%)</a:t>
            </a:r>
          </a:p>
          <a:p>
            <a:pPr marL="1257300" lvl="2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 </a:t>
            </a:r>
            <a:r>
              <a:rPr lang="pl-PL" altLang="pl-PL" dirty="0" err="1"/>
              <a:t>mostly</a:t>
            </a:r>
            <a:r>
              <a:rPr lang="pl-PL" altLang="pl-PL" dirty="0"/>
              <a:t> </a:t>
            </a:r>
            <a:r>
              <a:rPr lang="pl-PL" altLang="pl-PL" dirty="0" err="1"/>
              <a:t>due</a:t>
            </a:r>
            <a:r>
              <a:rPr lang="pl-PL" altLang="pl-PL" dirty="0"/>
              <a:t> to </a:t>
            </a:r>
            <a:r>
              <a:rPr lang="pl-PL" altLang="pl-PL" dirty="0" err="1"/>
              <a:t>comorbidities</a:t>
            </a:r>
            <a:endParaRPr lang="pl-PL" altLang="pl-PL" dirty="0"/>
          </a:p>
          <a:p>
            <a:pPr marL="1257300" lvl="2" indent="-34290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pl-PL" altLang="pl-PL" dirty="0"/>
              <a:t> 80% </a:t>
            </a:r>
            <a:r>
              <a:rPr lang="pl-PL" altLang="pl-PL" dirty="0" err="1"/>
              <a:t>multiorgan</a:t>
            </a:r>
            <a:r>
              <a:rPr lang="pl-PL" altLang="pl-PL" dirty="0"/>
              <a:t> </a:t>
            </a:r>
            <a:r>
              <a:rPr lang="pl-PL" altLang="pl-PL" dirty="0" err="1"/>
              <a:t>failure</a:t>
            </a:r>
            <a:endParaRPr lang="pl-PL" altLang="pl-PL" dirty="0"/>
          </a:p>
          <a:p>
            <a:pPr marL="914400" lvl="2" indent="0">
              <a:buClr>
                <a:srgbClr val="FF0000"/>
              </a:buClr>
              <a:buNone/>
            </a:pPr>
            <a:endParaRPr lang="pl-PL" altLang="pl-PL" dirty="0"/>
          </a:p>
          <a:p>
            <a:pPr lvl="2">
              <a:buClr>
                <a:srgbClr val="FF0000"/>
              </a:buClr>
            </a:pPr>
            <a:r>
              <a:rPr lang="pl-PL" altLang="pl-PL"/>
              <a:t>10</a:t>
            </a:r>
            <a:r>
              <a:rPr lang="pl-PL" altLang="pl-PL" dirty="0"/>
              <a:t>% RRT</a:t>
            </a:r>
          </a:p>
          <a:p>
            <a:pPr lvl="2">
              <a:buClr>
                <a:srgbClr val="FF0000"/>
              </a:buClr>
            </a:pPr>
            <a:r>
              <a:rPr lang="pl-PL" altLang="pl-PL" dirty="0"/>
              <a:t>70% </a:t>
            </a:r>
            <a:r>
              <a:rPr lang="pl-PL" altLang="pl-PL" dirty="0" err="1"/>
              <a:t>full</a:t>
            </a:r>
            <a:r>
              <a:rPr lang="pl-PL" altLang="pl-PL" dirty="0"/>
              <a:t> </a:t>
            </a:r>
            <a:r>
              <a:rPr lang="pl-PL" altLang="pl-PL" dirty="0" err="1"/>
              <a:t>recovery</a:t>
            </a:r>
            <a:endParaRPr lang="pl-PL" altLang="pl-PL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04017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876E01-047F-E94B-A909-8BEDF4A56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AKI - </a:t>
            </a:r>
            <a:r>
              <a:rPr lang="pl-PL" dirty="0" err="1"/>
              <a:t>symptoms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CCF163-3B61-4D45-BAC9-01546139F8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 err="1"/>
              <a:t>Urine</a:t>
            </a:r>
            <a:r>
              <a:rPr lang="pl-PL" dirty="0"/>
              <a:t> </a:t>
            </a:r>
            <a:r>
              <a:rPr lang="pl-PL" dirty="0" err="1"/>
              <a:t>output</a:t>
            </a:r>
            <a:r>
              <a:rPr lang="pl-PL" dirty="0"/>
              <a:t> – anuria&lt;100ml/d</a:t>
            </a:r>
          </a:p>
          <a:p>
            <a:pPr marL="0" indent="0">
              <a:buNone/>
            </a:pPr>
            <a:r>
              <a:rPr lang="pl-PL" dirty="0"/>
              <a:t>                              oliguria&lt;400ml/d in 50%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20% with </a:t>
            </a:r>
            <a:r>
              <a:rPr lang="pl-PL" dirty="0" err="1"/>
              <a:t>polyuria</a:t>
            </a:r>
            <a:r>
              <a:rPr lang="pl-PL" dirty="0"/>
              <a:t>! &gt;2500ml/d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878B994-CA7E-C34B-BD67-29284CA3DB44}"/>
              </a:ext>
            </a:extLst>
          </p:cNvPr>
          <p:cNvSpPr txBox="1"/>
          <p:nvPr/>
        </p:nvSpPr>
        <p:spPr>
          <a:xfrm>
            <a:off x="7004463" y="3835730"/>
            <a:ext cx="490557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dirty="0" err="1"/>
              <a:t>If</a:t>
            </a:r>
            <a:r>
              <a:rPr lang="pl-PL" dirty="0"/>
              <a:t> GRF 10 ml/min =14l/24h of </a:t>
            </a:r>
            <a:r>
              <a:rPr lang="pl-PL" dirty="0" err="1"/>
              <a:t>primary</a:t>
            </a:r>
            <a:r>
              <a:rPr lang="pl-PL" dirty="0"/>
              <a:t> </a:t>
            </a:r>
            <a:r>
              <a:rPr lang="pl-PL" dirty="0" err="1"/>
              <a:t>filtrate</a:t>
            </a:r>
            <a:endParaRPr lang="pl-PL" dirty="0"/>
          </a:p>
          <a:p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injured</a:t>
            </a:r>
            <a:r>
              <a:rPr lang="pl-PL" dirty="0"/>
              <a:t> </a:t>
            </a:r>
            <a:r>
              <a:rPr lang="pl-PL" dirty="0" err="1"/>
              <a:t>tubules</a:t>
            </a:r>
            <a:r>
              <a:rPr lang="pl-PL" dirty="0"/>
              <a:t> </a:t>
            </a:r>
            <a:r>
              <a:rPr lang="pl-PL" dirty="0" err="1"/>
              <a:t>reabsorb</a:t>
            </a:r>
            <a:r>
              <a:rPr lang="pl-PL" dirty="0"/>
              <a:t> </a:t>
            </a:r>
            <a:r>
              <a:rPr lang="pl-PL" dirty="0" err="1"/>
              <a:t>only</a:t>
            </a:r>
            <a:r>
              <a:rPr lang="pl-PL" dirty="0"/>
              <a:t> half of </a:t>
            </a:r>
            <a:r>
              <a:rPr lang="pl-PL" dirty="0" err="1"/>
              <a:t>it</a:t>
            </a:r>
            <a:r>
              <a:rPr lang="pl-PL" dirty="0"/>
              <a:t>, </a:t>
            </a:r>
            <a:r>
              <a:rPr lang="pl-PL" dirty="0" err="1"/>
              <a:t>urine</a:t>
            </a:r>
            <a:r>
              <a:rPr lang="pl-PL" dirty="0"/>
              <a:t> </a:t>
            </a:r>
            <a:r>
              <a:rPr lang="pl-PL" dirty="0" err="1"/>
              <a:t>output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preserved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7612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C5516D-C5E0-DA4A-ACFD-578360C2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AKI </a:t>
            </a:r>
            <a:r>
              <a:rPr lang="pl-PL" dirty="0" err="1"/>
              <a:t>physical</a:t>
            </a:r>
            <a:r>
              <a:rPr lang="pl-PL" dirty="0"/>
              <a:t> </a:t>
            </a:r>
            <a:r>
              <a:rPr lang="pl-PL" dirty="0" err="1"/>
              <a:t>examination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876C77-21A6-6346-B0A5-85A711A25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BP, HR, </a:t>
            </a:r>
            <a:r>
              <a:rPr lang="pl-PL" dirty="0" err="1"/>
              <a:t>volume</a:t>
            </a:r>
            <a:r>
              <a:rPr lang="pl-PL" dirty="0"/>
              <a:t> </a:t>
            </a:r>
            <a:r>
              <a:rPr lang="pl-PL" dirty="0" err="1"/>
              <a:t>depletion</a:t>
            </a:r>
            <a:endParaRPr lang="pl-PL" dirty="0"/>
          </a:p>
          <a:p>
            <a:r>
              <a:rPr lang="pl-PL" dirty="0" err="1"/>
              <a:t>Rash</a:t>
            </a:r>
            <a:r>
              <a:rPr lang="pl-PL" dirty="0"/>
              <a:t>, purpura – </a:t>
            </a:r>
            <a:r>
              <a:rPr lang="pl-PL" dirty="0" err="1"/>
              <a:t>vasculitis</a:t>
            </a:r>
            <a:r>
              <a:rPr lang="pl-PL" dirty="0"/>
              <a:t>, </a:t>
            </a:r>
            <a:r>
              <a:rPr lang="pl-PL" dirty="0" err="1"/>
              <a:t>immune</a:t>
            </a:r>
            <a:r>
              <a:rPr lang="pl-PL" dirty="0"/>
              <a:t> </a:t>
            </a:r>
            <a:r>
              <a:rPr lang="pl-PL" dirty="0" err="1"/>
              <a:t>complex</a:t>
            </a:r>
            <a:r>
              <a:rPr lang="pl-PL" dirty="0"/>
              <a:t> </a:t>
            </a:r>
            <a:r>
              <a:rPr lang="pl-PL" dirty="0" err="1"/>
              <a:t>disease</a:t>
            </a:r>
            <a:r>
              <a:rPr lang="pl-PL" dirty="0"/>
              <a:t>, HUS, DIC, </a:t>
            </a:r>
            <a:r>
              <a:rPr lang="pl-PL" dirty="0" err="1"/>
              <a:t>cryoglobulinemia</a:t>
            </a:r>
            <a:endParaRPr lang="pl-PL" dirty="0"/>
          </a:p>
          <a:p>
            <a:r>
              <a:rPr lang="pl-PL" dirty="0" err="1"/>
              <a:t>Livedo</a:t>
            </a:r>
            <a:r>
              <a:rPr lang="pl-PL" dirty="0"/>
              <a:t> </a:t>
            </a:r>
            <a:r>
              <a:rPr lang="pl-PL" dirty="0" err="1"/>
              <a:t>reticularis</a:t>
            </a:r>
            <a:r>
              <a:rPr lang="pl-PL" dirty="0"/>
              <a:t> – SLE</a:t>
            </a:r>
          </a:p>
          <a:p>
            <a:r>
              <a:rPr lang="pl-PL" dirty="0"/>
              <a:t>Abdomen – </a:t>
            </a:r>
            <a:r>
              <a:rPr lang="pl-PL" dirty="0" err="1"/>
              <a:t>acites</a:t>
            </a:r>
            <a:r>
              <a:rPr lang="pl-PL" dirty="0"/>
              <a:t>, </a:t>
            </a:r>
            <a:r>
              <a:rPr lang="pl-PL" dirty="0" err="1"/>
              <a:t>collateral</a:t>
            </a:r>
            <a:r>
              <a:rPr lang="pl-PL" dirty="0"/>
              <a:t> </a:t>
            </a:r>
            <a:r>
              <a:rPr lang="pl-PL" dirty="0" err="1"/>
              <a:t>circulation</a:t>
            </a:r>
            <a:r>
              <a:rPr lang="pl-PL" dirty="0"/>
              <a:t> (</a:t>
            </a:r>
            <a:r>
              <a:rPr lang="pl-PL" i="1" dirty="0" err="1"/>
              <a:t>caput</a:t>
            </a:r>
            <a:r>
              <a:rPr lang="pl-PL" i="1" dirty="0"/>
              <a:t> </a:t>
            </a:r>
            <a:r>
              <a:rPr lang="pl-PL" i="1" dirty="0" err="1"/>
              <a:t>medusae</a:t>
            </a:r>
            <a:r>
              <a:rPr lang="pl-PL" dirty="0"/>
              <a:t>), spleen </a:t>
            </a:r>
            <a:r>
              <a:rPr lang="pl-PL" dirty="0" err="1"/>
              <a:t>enlargement</a:t>
            </a:r>
            <a:r>
              <a:rPr lang="pl-PL" dirty="0"/>
              <a:t>, </a:t>
            </a:r>
            <a:r>
              <a:rPr lang="pl-PL" dirty="0" err="1"/>
              <a:t>liver</a:t>
            </a:r>
            <a:r>
              <a:rPr lang="pl-PL" dirty="0"/>
              <a:t> </a:t>
            </a:r>
            <a:r>
              <a:rPr lang="pl-PL" dirty="0" err="1"/>
              <a:t>cirrhosis</a:t>
            </a:r>
            <a:r>
              <a:rPr lang="pl-PL" dirty="0"/>
              <a:t> - HRS </a:t>
            </a:r>
          </a:p>
          <a:p>
            <a:endParaRPr lang="pl-PL" dirty="0"/>
          </a:p>
          <a:p>
            <a:r>
              <a:rPr lang="pl-PL" dirty="0" err="1"/>
              <a:t>Bladder</a:t>
            </a:r>
            <a:r>
              <a:rPr lang="pl-PL" dirty="0"/>
              <a:t> </a:t>
            </a:r>
            <a:r>
              <a:rPr lang="pl-PL" dirty="0" err="1"/>
              <a:t>enlargement</a:t>
            </a:r>
            <a:r>
              <a:rPr lang="pl-PL" dirty="0"/>
              <a:t> in </a:t>
            </a:r>
            <a:r>
              <a:rPr lang="pl-PL" dirty="0" err="1"/>
              <a:t>urine</a:t>
            </a:r>
            <a:r>
              <a:rPr lang="pl-PL" dirty="0"/>
              <a:t> </a:t>
            </a:r>
            <a:r>
              <a:rPr lang="pl-PL" dirty="0" err="1"/>
              <a:t>obstruction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76894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1CA9B3-5280-7144-B1E6-91BE5D1A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Lab </a:t>
            </a:r>
            <a:r>
              <a:rPr lang="pl-PL" dirty="0" err="1"/>
              <a:t>tests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3098BA-BB2D-3643-AEC6-A4180E574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4706"/>
            <a:ext cx="11353800" cy="5307106"/>
          </a:xfrm>
        </p:spPr>
        <p:txBody>
          <a:bodyPr>
            <a:normAutofit/>
          </a:bodyPr>
          <a:lstStyle/>
          <a:p>
            <a:r>
              <a:rPr lang="pl-PL" dirty="0" err="1"/>
              <a:t>SCr</a:t>
            </a:r>
            <a:r>
              <a:rPr lang="pl-PL" dirty="0"/>
              <a:t>, </a:t>
            </a:r>
            <a:r>
              <a:rPr lang="pl-PL" dirty="0" err="1"/>
              <a:t>urea</a:t>
            </a:r>
            <a:r>
              <a:rPr lang="pl-PL" dirty="0"/>
              <a:t>, </a:t>
            </a:r>
            <a:r>
              <a:rPr lang="pl-PL" dirty="0" err="1"/>
              <a:t>electrolytes</a:t>
            </a:r>
            <a:r>
              <a:rPr lang="pl-PL" dirty="0"/>
              <a:t> Na, K</a:t>
            </a:r>
          </a:p>
          <a:p>
            <a:r>
              <a:rPr lang="pl-PL" dirty="0" err="1"/>
              <a:t>Urea</a:t>
            </a:r>
            <a:r>
              <a:rPr lang="pl-PL" dirty="0"/>
              <a:t> </a:t>
            </a:r>
            <a:r>
              <a:rPr lang="pl-PL" dirty="0" err="1"/>
              <a:t>acid</a:t>
            </a:r>
            <a:r>
              <a:rPr lang="pl-PL" dirty="0"/>
              <a:t> &gt;15mg/dl → </a:t>
            </a:r>
            <a:r>
              <a:rPr lang="pl-PL" dirty="0" err="1"/>
              <a:t>gout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AKI </a:t>
            </a:r>
          </a:p>
          <a:p>
            <a:r>
              <a:rPr lang="pl-PL" dirty="0"/>
              <a:t>CPK, LDH ↑ → </a:t>
            </a:r>
            <a:r>
              <a:rPr lang="pl-PL" dirty="0" err="1"/>
              <a:t>rhabdomyolisis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     - ↑LDH→DIC, HUS</a:t>
            </a:r>
          </a:p>
          <a:p>
            <a:pPr marL="0" indent="0">
              <a:buNone/>
            </a:pPr>
            <a:r>
              <a:rPr lang="pl-PL" dirty="0"/>
              <a:t>      - ↑</a:t>
            </a:r>
            <a:r>
              <a:rPr lang="pl-PL" dirty="0" err="1"/>
              <a:t>aPTT</a:t>
            </a:r>
            <a:r>
              <a:rPr lang="pl-PL" dirty="0"/>
              <a:t>, ↓</a:t>
            </a:r>
            <a:r>
              <a:rPr lang="pl-PL" dirty="0" err="1"/>
              <a:t>fibrinogen</a:t>
            </a:r>
            <a:r>
              <a:rPr lang="pl-PL" dirty="0"/>
              <a:t>, ↓PLT →DIC</a:t>
            </a:r>
          </a:p>
          <a:p>
            <a:pPr marL="0" indent="0">
              <a:buNone/>
            </a:pPr>
            <a:r>
              <a:rPr lang="pl-PL" dirty="0"/>
              <a:t>      - </a:t>
            </a:r>
            <a:r>
              <a:rPr lang="pl-PL" dirty="0" err="1"/>
              <a:t>thrombocytopenia</a:t>
            </a:r>
            <a:r>
              <a:rPr lang="pl-PL" dirty="0"/>
              <a:t> </a:t>
            </a:r>
            <a:r>
              <a:rPr lang="pl-PL" dirty="0" err="1"/>
              <a:t>if</a:t>
            </a:r>
            <a:r>
              <a:rPr lang="pl-PL" dirty="0"/>
              <a:t> </a:t>
            </a:r>
            <a:r>
              <a:rPr lang="pl-PL" dirty="0" err="1"/>
              <a:t>aPTT</a:t>
            </a:r>
            <a:r>
              <a:rPr lang="pl-PL" dirty="0"/>
              <a:t> i PT </a:t>
            </a:r>
            <a:r>
              <a:rPr lang="pl-PL" dirty="0" err="1"/>
              <a:t>normal</a:t>
            </a:r>
            <a:r>
              <a:rPr lang="pl-PL" dirty="0"/>
              <a:t> → TMA</a:t>
            </a:r>
          </a:p>
          <a:p>
            <a:pPr marL="0" indent="0">
              <a:buNone/>
            </a:pPr>
            <a:r>
              <a:rPr lang="pl-PL" dirty="0"/>
              <a:t>      - ↑PT→ </a:t>
            </a:r>
            <a:r>
              <a:rPr lang="pl-PL" dirty="0" err="1"/>
              <a:t>liver</a:t>
            </a:r>
            <a:r>
              <a:rPr lang="pl-PL" dirty="0"/>
              <a:t> </a:t>
            </a:r>
            <a:r>
              <a:rPr lang="pl-PL" dirty="0" err="1"/>
              <a:t>disease</a:t>
            </a:r>
            <a:endParaRPr lang="pl-PL" dirty="0"/>
          </a:p>
          <a:p>
            <a:pPr marL="0" indent="0">
              <a:buNone/>
            </a:pPr>
            <a:r>
              <a:rPr lang="pl-PL" altLang="pl-PL" dirty="0"/>
              <a:t>      - </a:t>
            </a:r>
            <a:r>
              <a:rPr lang="pl-PL" altLang="pl-PL" dirty="0" err="1"/>
              <a:t>monoclonal</a:t>
            </a:r>
            <a:r>
              <a:rPr lang="pl-PL" altLang="pl-PL" dirty="0"/>
              <a:t> protein, FLC </a:t>
            </a:r>
            <a:r>
              <a:rPr lang="pl-PL" dirty="0"/>
              <a:t> →</a:t>
            </a:r>
            <a:r>
              <a:rPr lang="pl-PL" altLang="pl-PL" dirty="0"/>
              <a:t> </a:t>
            </a:r>
            <a:r>
              <a:rPr lang="pl-PL" altLang="pl-PL" dirty="0" err="1"/>
              <a:t>monoclonal</a:t>
            </a:r>
            <a:r>
              <a:rPr lang="pl-PL" altLang="pl-PL" dirty="0"/>
              <a:t> </a:t>
            </a:r>
            <a:r>
              <a:rPr lang="pl-PL" altLang="pl-PL" dirty="0" err="1"/>
              <a:t>gammapathy</a:t>
            </a:r>
            <a:endParaRPr lang="pl-PL" altLang="pl-PL" dirty="0"/>
          </a:p>
          <a:p>
            <a:pPr marL="0" indent="0">
              <a:buNone/>
            </a:pPr>
            <a:r>
              <a:rPr lang="pl-PL" altLang="pl-PL" dirty="0"/>
              <a:t>      -</a:t>
            </a:r>
            <a:r>
              <a:rPr lang="pl-PL" altLang="pl-PL" sz="3200" dirty="0"/>
              <a:t> </a:t>
            </a:r>
            <a:r>
              <a:rPr lang="en-US" altLang="pl-PL" sz="3200" dirty="0"/>
              <a:t>ANA, ANCA, ant</a:t>
            </a:r>
            <a:r>
              <a:rPr lang="pl-PL" altLang="pl-PL" sz="3200" dirty="0"/>
              <a:t>y</a:t>
            </a:r>
            <a:r>
              <a:rPr lang="en-US" altLang="pl-PL" sz="3200" dirty="0"/>
              <a:t>-</a:t>
            </a:r>
            <a:r>
              <a:rPr lang="pl-PL" altLang="pl-PL" sz="3200" dirty="0"/>
              <a:t>G</a:t>
            </a:r>
            <a:r>
              <a:rPr lang="en-US" altLang="pl-PL" sz="3200" dirty="0"/>
              <a:t>BM, APLA</a:t>
            </a:r>
            <a:r>
              <a:rPr lang="pl-PL" altLang="pl-PL" sz="3200" dirty="0"/>
              <a:t> </a:t>
            </a:r>
            <a:r>
              <a:rPr lang="pl-PL" sz="3200" dirty="0"/>
              <a:t>→</a:t>
            </a:r>
            <a:r>
              <a:rPr lang="pl-PL" altLang="pl-PL" sz="3200" dirty="0"/>
              <a:t> </a:t>
            </a:r>
            <a:r>
              <a:rPr lang="pl-PL" altLang="pl-PL" sz="3200" dirty="0" err="1"/>
              <a:t>autoimmune</a:t>
            </a:r>
            <a:r>
              <a:rPr lang="pl-PL" altLang="pl-PL" sz="3200" dirty="0"/>
              <a:t> </a:t>
            </a:r>
            <a:r>
              <a:rPr lang="pl-PL" altLang="pl-PL" sz="3200" dirty="0" err="1"/>
              <a:t>disease</a:t>
            </a:r>
            <a:endParaRPr lang="pl-PL" sz="3200" dirty="0"/>
          </a:p>
          <a:p>
            <a:pPr marL="0" indent="0">
              <a:buNone/>
            </a:pPr>
            <a:r>
              <a:rPr lang="pl-PL" altLang="pl-PL" sz="3200" dirty="0"/>
              <a:t>      - C3, C4  </a:t>
            </a:r>
            <a:r>
              <a:rPr lang="pl-PL" sz="3200" dirty="0"/>
              <a:t>→ </a:t>
            </a:r>
            <a:r>
              <a:rPr lang="pl-PL" altLang="pl-PL" sz="3200" dirty="0"/>
              <a:t> </a:t>
            </a:r>
            <a:r>
              <a:rPr lang="pl-PL" altLang="pl-PL" sz="3200" dirty="0" err="1"/>
              <a:t>complement-mediated</a:t>
            </a:r>
            <a:r>
              <a:rPr lang="pl-PL" altLang="pl-PL" sz="3200" dirty="0"/>
              <a:t> </a:t>
            </a:r>
            <a:r>
              <a:rPr lang="pl-PL" altLang="pl-PL" sz="3200" dirty="0" err="1"/>
              <a:t>disease</a:t>
            </a:r>
            <a:r>
              <a:rPr lang="pl-PL" altLang="pl-PL" sz="3200" dirty="0"/>
              <a:t>, </a:t>
            </a:r>
            <a:r>
              <a:rPr lang="pl-PL" altLang="pl-PL" sz="3200" dirty="0" err="1"/>
              <a:t>immune</a:t>
            </a:r>
            <a:r>
              <a:rPr lang="pl-PL" altLang="pl-PL" sz="3200" dirty="0"/>
              <a:t> </a:t>
            </a:r>
            <a:r>
              <a:rPr lang="pl-PL" altLang="pl-PL" sz="3200" dirty="0" err="1"/>
              <a:t>complex</a:t>
            </a:r>
            <a:endParaRPr lang="en-US" altLang="pl-PL" sz="3200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1576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2C9109-5C1F-D24F-987D-B6742ACD2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7703BAB-A29A-1C2D-5357-6F54ECD9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989" y="349161"/>
            <a:ext cx="11219935" cy="6317381"/>
          </a:xfrm>
          <a:prstGeom prst="rect">
            <a:avLst/>
          </a:prstGeom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B66EA345-280E-8922-D5F0-A90F95E3D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3188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3834990-3A6F-E345-A71A-BB74EBE80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Lab test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6093D3-DD41-3B44-89A0-1ADF2E1BD1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/>
              <a:t>Urinalysis</a:t>
            </a:r>
            <a:r>
              <a:rPr lang="pl-PL" dirty="0"/>
              <a:t> and </a:t>
            </a:r>
            <a:r>
              <a:rPr lang="pl-PL" dirty="0" err="1"/>
              <a:t>urine</a:t>
            </a:r>
            <a:r>
              <a:rPr lang="pl-PL" dirty="0"/>
              <a:t> </a:t>
            </a:r>
            <a:r>
              <a:rPr lang="pl-PL" dirty="0" err="1"/>
              <a:t>microscopy</a:t>
            </a:r>
            <a:r>
              <a:rPr lang="pl-PL" dirty="0"/>
              <a:t> – RBC and proteinuria</a:t>
            </a:r>
          </a:p>
          <a:p>
            <a:endParaRPr lang="pl-PL" dirty="0"/>
          </a:p>
          <a:p>
            <a:r>
              <a:rPr lang="pl-PL" dirty="0" err="1"/>
              <a:t>Urine</a:t>
            </a:r>
            <a:r>
              <a:rPr lang="pl-PL" dirty="0"/>
              <a:t> </a:t>
            </a:r>
            <a:r>
              <a:rPr lang="pl-PL" dirty="0" err="1"/>
              <a:t>sediment</a:t>
            </a:r>
            <a:r>
              <a:rPr lang="pl-PL" dirty="0"/>
              <a:t> – „</a:t>
            </a:r>
            <a:r>
              <a:rPr lang="pl-PL" dirty="0" err="1"/>
              <a:t>muddy</a:t>
            </a:r>
            <a:r>
              <a:rPr lang="pl-PL" dirty="0"/>
              <a:t> </a:t>
            </a:r>
            <a:r>
              <a:rPr lang="pl-PL" dirty="0" err="1"/>
              <a:t>brown</a:t>
            </a:r>
            <a:r>
              <a:rPr lang="pl-PL" dirty="0"/>
              <a:t>” </a:t>
            </a:r>
            <a:r>
              <a:rPr lang="pl-PL" dirty="0" err="1"/>
              <a:t>granular</a:t>
            </a:r>
            <a:r>
              <a:rPr lang="pl-PL" dirty="0"/>
              <a:t> </a:t>
            </a:r>
            <a:r>
              <a:rPr lang="pl-PL" dirty="0" err="1"/>
              <a:t>casts</a:t>
            </a:r>
            <a:r>
              <a:rPr lang="pl-PL" dirty="0"/>
              <a:t>, </a:t>
            </a:r>
            <a:r>
              <a:rPr lang="pl-PL" dirty="0" err="1"/>
              <a:t>renal</a:t>
            </a:r>
            <a:r>
              <a:rPr lang="pl-PL" dirty="0"/>
              <a:t> </a:t>
            </a:r>
            <a:r>
              <a:rPr lang="pl-PL" dirty="0" err="1"/>
              <a:t>tubular</a:t>
            </a:r>
            <a:r>
              <a:rPr lang="pl-PL" dirty="0"/>
              <a:t> </a:t>
            </a:r>
            <a:r>
              <a:rPr lang="pl-PL" dirty="0" err="1"/>
              <a:t>epithelial</a:t>
            </a:r>
            <a:r>
              <a:rPr lang="pl-PL" dirty="0"/>
              <a:t> </a:t>
            </a:r>
            <a:r>
              <a:rPr lang="pl-PL" dirty="0" err="1"/>
              <a:t>cells</a:t>
            </a:r>
            <a:r>
              <a:rPr lang="pl-PL" dirty="0"/>
              <a:t> </a:t>
            </a:r>
            <a:r>
              <a:rPr lang="pl-PL" dirty="0" err="1"/>
              <a:t>indicated</a:t>
            </a:r>
            <a:r>
              <a:rPr lang="pl-PL" dirty="0"/>
              <a:t> ATN-</a:t>
            </a:r>
            <a:r>
              <a:rPr lang="pl-PL" dirty="0" err="1"/>
              <a:t>related</a:t>
            </a:r>
            <a:r>
              <a:rPr lang="pl-PL" dirty="0"/>
              <a:t> AKI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 err="1"/>
              <a:t>Urinary</a:t>
            </a:r>
            <a:r>
              <a:rPr lang="pl-PL" dirty="0"/>
              <a:t> </a:t>
            </a:r>
            <a:r>
              <a:rPr lang="pl-PL" dirty="0" err="1"/>
              <a:t>eosinophiles</a:t>
            </a:r>
            <a:r>
              <a:rPr lang="pl-PL" dirty="0"/>
              <a:t> –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neither</a:t>
            </a:r>
            <a:r>
              <a:rPr lang="pl-PL" dirty="0"/>
              <a:t> </a:t>
            </a:r>
            <a:r>
              <a:rPr lang="pl-PL" dirty="0" err="1"/>
              <a:t>highly-sensitive</a:t>
            </a:r>
            <a:r>
              <a:rPr lang="pl-PL" dirty="0"/>
              <a:t> nor </a:t>
            </a:r>
            <a:r>
              <a:rPr lang="pl-PL" dirty="0" err="1"/>
              <a:t>specific</a:t>
            </a:r>
            <a:r>
              <a:rPr lang="pl-PL" dirty="0"/>
              <a:t>, </a:t>
            </a:r>
            <a:r>
              <a:rPr lang="pl-PL" dirty="0" err="1"/>
              <a:t>drug-induced</a:t>
            </a:r>
            <a:r>
              <a:rPr lang="pl-PL" dirty="0"/>
              <a:t> AKI</a:t>
            </a:r>
          </a:p>
          <a:p>
            <a:r>
              <a:rPr lang="pl-PL" dirty="0" err="1"/>
              <a:t>Uric</a:t>
            </a:r>
            <a:r>
              <a:rPr lang="pl-PL" dirty="0"/>
              <a:t> </a:t>
            </a:r>
            <a:r>
              <a:rPr lang="pl-PL" dirty="0" err="1"/>
              <a:t>acid</a:t>
            </a:r>
            <a:r>
              <a:rPr lang="pl-PL" dirty="0"/>
              <a:t> </a:t>
            </a:r>
            <a:r>
              <a:rPr lang="pl-PL" dirty="0" err="1"/>
              <a:t>cristals</a:t>
            </a:r>
            <a:r>
              <a:rPr lang="pl-PL" dirty="0"/>
              <a:t> </a:t>
            </a:r>
            <a:r>
              <a:rPr lang="pl-PL" dirty="0" err="1"/>
              <a:t>accompanying</a:t>
            </a:r>
            <a:r>
              <a:rPr lang="pl-PL" dirty="0"/>
              <a:t> high serum </a:t>
            </a:r>
            <a:r>
              <a:rPr lang="pl-PL" dirty="0" err="1"/>
              <a:t>phosphorus</a:t>
            </a:r>
            <a:r>
              <a:rPr lang="pl-PL" dirty="0"/>
              <a:t> </a:t>
            </a:r>
            <a:r>
              <a:rPr lang="pl-PL" dirty="0" err="1"/>
              <a:t>level</a:t>
            </a:r>
            <a:r>
              <a:rPr lang="pl-PL" dirty="0"/>
              <a:t> – tumor lysis </a:t>
            </a:r>
            <a:r>
              <a:rPr lang="pl-PL" dirty="0" err="1"/>
              <a:t>syndrome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09989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D0A458-6DB0-BE43-85AE-72E6A96D9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95266182-D8D1-0F4D-802B-8542D4F6B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16" y="0"/>
            <a:ext cx="9316995" cy="6857999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96213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833A6-A150-FB47-97B4-7E4C930D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0" y="640081"/>
            <a:ext cx="3398518" cy="5255364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86750E75-3CEF-6A4A-BD6D-CAC90DEA5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0" b="3"/>
          <a:stretch/>
        </p:blipFill>
        <p:spPr>
          <a:xfrm>
            <a:off x="3240929" y="634181"/>
            <a:ext cx="6162757" cy="5261264"/>
          </a:xfrm>
          <a:prstGeom prst="rect">
            <a:avLst/>
          </a:prstGeom>
          <a:ln>
            <a:solidFill>
              <a:srgbClr val="FF0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244273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649582-6F0D-C64D-91E9-11FEEEEC0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17EAB6FF-7368-6E4F-A3FC-A7B1AB949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03"/>
            <a:ext cx="4697627" cy="6857999"/>
          </a:xfrm>
          <a:ln>
            <a:solidFill>
              <a:srgbClr val="FF0000"/>
            </a:solidFill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5F4D69C-FD18-DD4F-B0DA-98E8FF27B580}"/>
              </a:ext>
            </a:extLst>
          </p:cNvPr>
          <p:cNvSpPr txBox="1"/>
          <p:nvPr/>
        </p:nvSpPr>
        <p:spPr>
          <a:xfrm>
            <a:off x="6899564" y="1468582"/>
            <a:ext cx="4142509" cy="1477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Pre-renal</a:t>
            </a:r>
            <a:r>
              <a:rPr lang="pl-PL" dirty="0"/>
              <a:t> – 30-60% of AKI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Renal</a:t>
            </a:r>
            <a:r>
              <a:rPr lang="pl-PL" dirty="0"/>
              <a:t> – 40% of AKI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Post-</a:t>
            </a:r>
            <a:r>
              <a:rPr lang="pl-PL" dirty="0" err="1"/>
              <a:t>renal</a:t>
            </a:r>
            <a:r>
              <a:rPr lang="pl-PL" dirty="0"/>
              <a:t> – 10% of AKI</a:t>
            </a:r>
          </a:p>
        </p:txBody>
      </p:sp>
    </p:spTree>
    <p:extLst>
      <p:ext uri="{BB962C8B-B14F-4D97-AF65-F5344CB8AC3E}">
        <p14:creationId xmlns:p14="http://schemas.microsoft.com/office/powerpoint/2010/main" val="1346871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F66A575-7835-4400-BEDE-89F2EF034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98147B2-3C09-F34F-AE13-5CA04F7E5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8" y="640080"/>
            <a:ext cx="4846919" cy="14081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imaging – ultrasound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renal biopsy</a:t>
            </a:r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AD4172CC-9AD7-634F-9778-BC4202F40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9" b="-3"/>
          <a:stretch/>
        </p:blipFill>
        <p:spPr>
          <a:xfrm>
            <a:off x="6096000" y="640080"/>
            <a:ext cx="5459470" cy="557881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Obraz 11" descr="Obraz zawierający tekst&#10;&#10;Opis wygenerowany automatycznie">
            <a:extLst>
              <a:ext uri="{FF2B5EF4-FFF2-40B4-BE49-F238E27FC236}">
                <a16:creationId xmlns:a16="http://schemas.microsoft.com/office/drawing/2014/main" id="{D6AC4DE4-FF2E-CE41-BDF0-A4143288F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48256"/>
            <a:ext cx="5468548" cy="50657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33044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CC10FB-5E79-A646-9D65-F85ECDFE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4AA05562-6DF5-584D-93C0-0A0210C4F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" y="365125"/>
            <a:ext cx="11128721" cy="6127750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67065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FB7C7B-2A6F-E043-9C2D-C65A68CA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008" y="629266"/>
            <a:ext cx="7555992" cy="1676603"/>
          </a:xfrm>
        </p:spPr>
        <p:txBody>
          <a:bodyPr>
            <a:normAutofit/>
          </a:bodyPr>
          <a:lstStyle/>
          <a:p>
            <a:r>
              <a:rPr lang="pl-PL" dirty="0"/>
              <a:t>AKI – </a:t>
            </a:r>
            <a:r>
              <a:rPr lang="pl-PL" dirty="0" err="1"/>
              <a:t>symptomatic</a:t>
            </a:r>
            <a:r>
              <a:rPr lang="pl-PL" dirty="0"/>
              <a:t> </a:t>
            </a:r>
            <a:r>
              <a:rPr lang="pl-PL" dirty="0" err="1"/>
              <a:t>treatment</a:t>
            </a:r>
            <a:endParaRPr lang="pl-P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DB9CBB-F581-4208-9C34-D4E8577A9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9">
            <a:extLst>
              <a:ext uri="{FF2B5EF4-FFF2-40B4-BE49-F238E27FC236}">
                <a16:creationId xmlns:a16="http://schemas.microsoft.com/office/drawing/2014/main" id="{F8F2DBF4-5F7B-457C-98A0-0337482F2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7003B2DC-970F-2E42-9F62-114FDA1C5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920865"/>
            <a:ext cx="3666744" cy="1191692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7" name="Obraz 6" descr="Obraz zawierający tekst&#10;&#10;Opis wygenerowany automatycznie">
            <a:extLst>
              <a:ext uri="{FF2B5EF4-FFF2-40B4-BE49-F238E27FC236}">
                <a16:creationId xmlns:a16="http://schemas.microsoft.com/office/drawing/2014/main" id="{1B72A39A-BB9A-6E47-94CF-DFB88542B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2689635"/>
            <a:ext cx="3666744" cy="113335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12C97029-A3EC-1B4E-BDA9-E17E9C4AA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72" y="4659642"/>
            <a:ext cx="3666744" cy="760849"/>
          </a:xfrm>
          <a:prstGeom prst="rect">
            <a:avLst/>
          </a:prstGeom>
          <a:ln w="28575">
            <a:solidFill>
              <a:srgbClr val="0070C0"/>
            </a:solidFill>
          </a:ln>
          <a:effectLst/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259328-27FC-9743-A070-9ACFBF75D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80" y="2438400"/>
            <a:ext cx="6422848" cy="3785419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l-PL" sz="2000" dirty="0" err="1"/>
              <a:t>Remove</a:t>
            </a:r>
            <a:r>
              <a:rPr lang="pl-PL" sz="2000" dirty="0"/>
              <a:t> </a:t>
            </a:r>
            <a:r>
              <a:rPr lang="pl-PL" sz="2000" dirty="0" err="1"/>
              <a:t>reversible</a:t>
            </a:r>
            <a:r>
              <a:rPr lang="pl-PL" sz="2000" dirty="0"/>
              <a:t> </a:t>
            </a:r>
            <a:r>
              <a:rPr lang="pl-PL" sz="2000" dirty="0" err="1"/>
              <a:t>causes</a:t>
            </a:r>
            <a:r>
              <a:rPr lang="pl-PL" sz="2000" dirty="0"/>
              <a:t> of AKI – </a:t>
            </a:r>
            <a:r>
              <a:rPr lang="pl-PL" sz="2000" dirty="0" err="1"/>
              <a:t>urine</a:t>
            </a:r>
            <a:r>
              <a:rPr lang="pl-PL" sz="2000" dirty="0"/>
              <a:t> </a:t>
            </a:r>
            <a:r>
              <a:rPr lang="pl-PL" sz="2000" dirty="0" err="1"/>
              <a:t>obstruction</a:t>
            </a:r>
            <a:r>
              <a:rPr lang="pl-PL" sz="2000" dirty="0"/>
              <a:t>, </a:t>
            </a:r>
            <a:r>
              <a:rPr lang="pl-PL" sz="2000" dirty="0" err="1"/>
              <a:t>infection</a:t>
            </a:r>
            <a:endParaRPr lang="pl-PL" sz="2000" dirty="0"/>
          </a:p>
          <a:p>
            <a:r>
              <a:rPr lang="pl-PL" sz="2000" dirty="0"/>
              <a:t>Fluid </a:t>
            </a:r>
            <a:r>
              <a:rPr lang="pl-PL" sz="2000" dirty="0" err="1"/>
              <a:t>overload</a:t>
            </a:r>
            <a:r>
              <a:rPr lang="pl-PL" sz="2000" dirty="0"/>
              <a:t> –  </a:t>
            </a:r>
            <a:r>
              <a:rPr lang="pl-PL" sz="2000" dirty="0" err="1"/>
              <a:t>water</a:t>
            </a:r>
            <a:r>
              <a:rPr lang="pl-PL" sz="2000" dirty="0"/>
              <a:t> </a:t>
            </a:r>
            <a:r>
              <a:rPr lang="pl-PL" sz="2000" dirty="0" err="1"/>
              <a:t>intake</a:t>
            </a:r>
            <a:r>
              <a:rPr lang="pl-PL" sz="2000" dirty="0"/>
              <a:t> </a:t>
            </a:r>
            <a:r>
              <a:rPr lang="pl-PL" sz="2000" dirty="0" err="1"/>
              <a:t>restrictions</a:t>
            </a:r>
            <a:r>
              <a:rPr lang="pl-PL" sz="2000" dirty="0"/>
              <a:t>, </a:t>
            </a:r>
            <a:r>
              <a:rPr lang="pl-PL" sz="2000" dirty="0" err="1"/>
              <a:t>diuretics</a:t>
            </a:r>
            <a:r>
              <a:rPr lang="pl-PL" sz="2000" dirty="0"/>
              <a:t>, </a:t>
            </a:r>
            <a:r>
              <a:rPr lang="pl-PL" sz="2000" dirty="0" err="1"/>
              <a:t>optimize</a:t>
            </a:r>
            <a:r>
              <a:rPr lang="pl-PL" sz="2000" dirty="0"/>
              <a:t> </a:t>
            </a:r>
            <a:r>
              <a:rPr lang="pl-PL" sz="2000" dirty="0" err="1"/>
              <a:t>volume</a:t>
            </a:r>
            <a:r>
              <a:rPr lang="pl-PL" sz="2000" dirty="0"/>
              <a:t> status</a:t>
            </a:r>
          </a:p>
          <a:p>
            <a:r>
              <a:rPr lang="pl-PL" sz="2000" dirty="0"/>
              <a:t>Fluid </a:t>
            </a:r>
            <a:r>
              <a:rPr lang="pl-PL" sz="2000" dirty="0" err="1"/>
              <a:t>depletion</a:t>
            </a:r>
            <a:r>
              <a:rPr lang="pl-PL" sz="2000" dirty="0"/>
              <a:t> – </a:t>
            </a:r>
            <a:r>
              <a:rPr lang="pl-PL" sz="2000" dirty="0" err="1"/>
              <a:t>cristalloids</a:t>
            </a:r>
            <a:r>
              <a:rPr lang="pl-PL" sz="2000" dirty="0"/>
              <a:t> </a:t>
            </a:r>
            <a:r>
              <a:rPr lang="pl-PL" sz="2000" dirty="0" err="1"/>
              <a:t>than</a:t>
            </a:r>
            <a:r>
              <a:rPr lang="pl-PL" sz="2000" dirty="0"/>
              <a:t> </a:t>
            </a:r>
            <a:r>
              <a:rPr lang="pl-PL" sz="2000" dirty="0" err="1"/>
              <a:t>colloids</a:t>
            </a:r>
            <a:r>
              <a:rPr lang="pl-PL" sz="2000" dirty="0"/>
              <a:t>, </a:t>
            </a:r>
            <a:r>
              <a:rPr lang="pl-PL" sz="2000" dirty="0" err="1"/>
              <a:t>blood</a:t>
            </a:r>
            <a:r>
              <a:rPr lang="pl-PL" sz="2000" dirty="0"/>
              <a:t> </a:t>
            </a:r>
            <a:r>
              <a:rPr lang="pl-PL" sz="2000" dirty="0" err="1"/>
              <a:t>transfusion</a:t>
            </a:r>
            <a:endParaRPr lang="pl-PL" sz="2000" dirty="0"/>
          </a:p>
          <a:p>
            <a:r>
              <a:rPr lang="pl-PL" sz="2000" dirty="0" err="1"/>
              <a:t>Metabolic</a:t>
            </a:r>
            <a:r>
              <a:rPr lang="pl-PL" sz="2000" dirty="0"/>
              <a:t> </a:t>
            </a:r>
            <a:r>
              <a:rPr lang="pl-PL" sz="2000" dirty="0" err="1"/>
              <a:t>acidosis</a:t>
            </a:r>
            <a:r>
              <a:rPr lang="pl-PL" sz="2000" dirty="0"/>
              <a:t> </a:t>
            </a:r>
          </a:p>
          <a:p>
            <a:r>
              <a:rPr lang="pl-PL" sz="2000" dirty="0" err="1"/>
              <a:t>Nurition</a:t>
            </a:r>
            <a:r>
              <a:rPr lang="pl-PL" sz="2000" dirty="0"/>
              <a:t> </a:t>
            </a:r>
          </a:p>
          <a:p>
            <a:pPr marL="0" indent="0">
              <a:buNone/>
            </a:pPr>
            <a:r>
              <a:rPr lang="pl-PL" sz="2000" dirty="0"/>
              <a:t> 0.8-1g/kg of protein </a:t>
            </a:r>
            <a:r>
              <a:rPr lang="pl-PL" sz="2000" dirty="0" err="1"/>
              <a:t>if</a:t>
            </a:r>
            <a:r>
              <a:rPr lang="pl-PL" sz="2000" dirty="0"/>
              <a:t> not </a:t>
            </a:r>
            <a:r>
              <a:rPr lang="pl-PL" sz="2000" dirty="0" err="1"/>
              <a:t>catabolic</a:t>
            </a:r>
            <a:endParaRPr lang="pl-PL" sz="2000" dirty="0"/>
          </a:p>
          <a:p>
            <a:pPr marL="0" indent="0">
              <a:buNone/>
            </a:pPr>
            <a:r>
              <a:rPr lang="pl-PL" sz="2000" dirty="0" err="1"/>
              <a:t>total</a:t>
            </a:r>
            <a:r>
              <a:rPr lang="pl-PL" sz="2000" dirty="0"/>
              <a:t> </a:t>
            </a:r>
            <a:r>
              <a:rPr lang="pl-PL" sz="2000" dirty="0" err="1"/>
              <a:t>energy</a:t>
            </a:r>
            <a:r>
              <a:rPr lang="pl-PL" sz="2000" dirty="0"/>
              <a:t> </a:t>
            </a:r>
            <a:r>
              <a:rPr lang="pl-PL" sz="2000" dirty="0" err="1"/>
              <a:t>intake</a:t>
            </a:r>
            <a:r>
              <a:rPr lang="pl-PL" sz="2000" dirty="0"/>
              <a:t> 20-30kcal/kg/</a:t>
            </a:r>
            <a:r>
              <a:rPr lang="pl-PL" sz="2000" dirty="0" err="1"/>
              <a:t>day</a:t>
            </a: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9352610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93C153-13D5-354F-9DD9-67ADEFEAF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AKI - </a:t>
            </a:r>
            <a:r>
              <a:rPr lang="pl-PL" dirty="0" err="1"/>
              <a:t>treatment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34211A-77F4-B342-92C0-8D11BAF78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1825626"/>
            <a:ext cx="4718304" cy="2485118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pl-PL" dirty="0"/>
              <a:t>The </a:t>
            </a:r>
            <a:r>
              <a:rPr lang="pl-PL" dirty="0" err="1"/>
              <a:t>best</a:t>
            </a:r>
            <a:r>
              <a:rPr lang="pl-PL" dirty="0"/>
              <a:t> </a:t>
            </a:r>
            <a:r>
              <a:rPr lang="pl-PL" dirty="0" err="1"/>
              <a:t>treatment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to </a:t>
            </a:r>
            <a:r>
              <a:rPr lang="pl-PL" dirty="0" err="1"/>
              <a:t>prevent</a:t>
            </a:r>
            <a:r>
              <a:rPr lang="pl-PL" dirty="0"/>
              <a:t> AKI </a:t>
            </a:r>
          </a:p>
          <a:p>
            <a:pPr marL="0" indent="0">
              <a:buNone/>
            </a:pPr>
            <a:r>
              <a:rPr lang="pl-PL" dirty="0"/>
              <a:t>   (</a:t>
            </a:r>
            <a:r>
              <a:rPr lang="pl-PL" dirty="0" err="1"/>
              <a:t>primary</a:t>
            </a:r>
            <a:r>
              <a:rPr lang="pl-PL" dirty="0"/>
              <a:t> and </a:t>
            </a:r>
            <a:r>
              <a:rPr lang="pl-PL" dirty="0" err="1"/>
              <a:t>secondary</a:t>
            </a:r>
            <a:r>
              <a:rPr lang="pl-PL" dirty="0"/>
              <a:t>     	</a:t>
            </a:r>
            <a:r>
              <a:rPr lang="pl-PL" dirty="0" err="1"/>
              <a:t>prevention</a:t>
            </a:r>
            <a:r>
              <a:rPr lang="pl-PL" dirty="0"/>
              <a:t>)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5" name="Obraz 4" descr="Obraz zawierający stół&#10;&#10;Opis wygenerowany automatycznie">
            <a:extLst>
              <a:ext uri="{FF2B5EF4-FFF2-40B4-BE49-F238E27FC236}">
                <a16:creationId xmlns:a16="http://schemas.microsoft.com/office/drawing/2014/main" id="{A0D83BAE-4D27-E04E-A2D9-4E0078EEA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611" y="0"/>
            <a:ext cx="7767961" cy="68580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397595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8CAD1C-5ACB-9C48-A77D-40D006C7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4304" y="365125"/>
            <a:ext cx="4349496" cy="1325563"/>
          </a:xfrm>
        </p:spPr>
        <p:txBody>
          <a:bodyPr/>
          <a:lstStyle/>
          <a:p>
            <a:r>
              <a:rPr lang="pl-PL" dirty="0" err="1"/>
              <a:t>Hyperkaliemia</a:t>
            </a:r>
            <a:endParaRPr lang="pl-PL" dirty="0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F23045D8-ADE5-B942-A105-5E6A943927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71929"/>
            <a:ext cx="5257800" cy="4351338"/>
          </a:xfrm>
        </p:spPr>
      </p:pic>
      <p:pic>
        <p:nvPicPr>
          <p:cNvPr id="7" name="Obraz 6" descr="Obraz zawierający stół&#10;&#10;Opis wygenerowany automatycznie">
            <a:extLst>
              <a:ext uri="{FF2B5EF4-FFF2-40B4-BE49-F238E27FC236}">
                <a16:creationId xmlns:a16="http://schemas.microsoft.com/office/drawing/2014/main" id="{213DD11B-5227-834B-BAFF-AB5AB54D5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427195"/>
            <a:ext cx="5711952" cy="63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24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C4F3A9-8707-8A4E-979A-C43F9DF6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5DFF0484-1F9B-8542-A07A-A2BCB0F35A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41"/>
            <a:ext cx="8900160" cy="6613517"/>
          </a:xfr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4A8A336-2EB1-4645-A378-7CA21058EA94}"/>
              </a:ext>
            </a:extLst>
          </p:cNvPr>
          <p:cNvSpPr txBox="1"/>
          <p:nvPr/>
        </p:nvSpPr>
        <p:spPr>
          <a:xfrm>
            <a:off x="8741664" y="549449"/>
            <a:ext cx="34503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r>
              <a:rPr lang="pl-PL" dirty="0" err="1"/>
              <a:t>Clinical</a:t>
            </a:r>
            <a:r>
              <a:rPr lang="pl-PL" dirty="0"/>
              <a:t> </a:t>
            </a:r>
            <a:r>
              <a:rPr lang="pl-PL" dirty="0" err="1"/>
              <a:t>indication</a:t>
            </a:r>
            <a:r>
              <a:rPr lang="pl-PL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pulmonary</a:t>
            </a:r>
            <a:r>
              <a:rPr lang="pl-PL" dirty="0"/>
              <a:t> </a:t>
            </a:r>
            <a:r>
              <a:rPr lang="pl-PL" dirty="0" err="1"/>
              <a:t>odema</a:t>
            </a:r>
            <a:r>
              <a:rPr lang="pl-PL" dirty="0"/>
              <a:t> </a:t>
            </a:r>
            <a:r>
              <a:rPr lang="pl-PL" dirty="0" err="1"/>
              <a:t>refractory</a:t>
            </a:r>
            <a:r>
              <a:rPr lang="pl-PL" dirty="0"/>
              <a:t> to </a:t>
            </a:r>
            <a:r>
              <a:rPr lang="pl-PL" dirty="0" err="1"/>
              <a:t>diuretics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Uremic</a:t>
            </a:r>
            <a:r>
              <a:rPr lang="pl-PL" dirty="0"/>
              <a:t> </a:t>
            </a:r>
            <a:r>
              <a:rPr lang="pl-PL" dirty="0" err="1"/>
              <a:t>encephalopathy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Uremic</a:t>
            </a:r>
            <a:r>
              <a:rPr lang="pl-PL" dirty="0"/>
              <a:t> </a:t>
            </a:r>
            <a:r>
              <a:rPr lang="pl-PL" dirty="0" err="1"/>
              <a:t>diathesis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Symptomatic</a:t>
            </a:r>
            <a:r>
              <a:rPr lang="pl-PL" dirty="0"/>
              <a:t> fluid in </a:t>
            </a:r>
            <a:r>
              <a:rPr lang="pl-PL" dirty="0" err="1"/>
              <a:t>pericardium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Hipercatabolism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Intoxication</a:t>
            </a:r>
            <a:r>
              <a:rPr lang="pl-PL" dirty="0"/>
              <a:t> with </a:t>
            </a:r>
            <a:r>
              <a:rPr lang="pl-PL" dirty="0" err="1"/>
              <a:t>substance</a:t>
            </a:r>
            <a:r>
              <a:rPr lang="pl-PL" dirty="0"/>
              <a:t> </a:t>
            </a:r>
            <a:r>
              <a:rPr lang="pl-PL" dirty="0" err="1"/>
              <a:t>removing</a:t>
            </a:r>
            <a:r>
              <a:rPr lang="pl-PL" dirty="0"/>
              <a:t> </a:t>
            </a:r>
            <a:r>
              <a:rPr lang="pl-PL" dirty="0" err="1"/>
              <a:t>during</a:t>
            </a:r>
            <a:r>
              <a:rPr lang="pl-PL" dirty="0"/>
              <a:t> 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r>
              <a:rPr lang="pl-PL" dirty="0" err="1"/>
              <a:t>Biochemical</a:t>
            </a:r>
            <a:r>
              <a:rPr lang="pl-PL" dirty="0"/>
              <a:t> </a:t>
            </a:r>
            <a:r>
              <a:rPr lang="pl-PL" dirty="0" err="1"/>
              <a:t>indication</a:t>
            </a:r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K&gt;6.5 </a:t>
            </a:r>
            <a:r>
              <a:rPr lang="pl-PL" dirty="0" err="1"/>
              <a:t>mmol</a:t>
            </a:r>
            <a:r>
              <a:rPr lang="pl-PL" dirty="0"/>
              <a:t>/l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Acidosis</a:t>
            </a:r>
            <a:r>
              <a:rPr lang="pl-PL" dirty="0"/>
              <a:t> </a:t>
            </a:r>
            <a:r>
              <a:rPr lang="pl-PL" dirty="0" err="1"/>
              <a:t>pH</a:t>
            </a:r>
            <a:r>
              <a:rPr lang="pl-PL" dirty="0"/>
              <a:t>&lt;7.2 HCO3&lt;12 </a:t>
            </a:r>
            <a:r>
              <a:rPr lang="pl-PL" dirty="0" err="1"/>
              <a:t>mmol</a:t>
            </a:r>
            <a:r>
              <a:rPr lang="pl-PL" dirty="0"/>
              <a:t>/l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/>
              <a:t>Urea</a:t>
            </a:r>
            <a:r>
              <a:rPr lang="pl-PL" dirty="0"/>
              <a:t> &gt;200 mg/dl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Na &gt;155 </a:t>
            </a:r>
            <a:r>
              <a:rPr lang="pl-PL" dirty="0" err="1"/>
              <a:t>mmol</a:t>
            </a:r>
            <a:r>
              <a:rPr lang="pl-PL" dirty="0"/>
              <a:t>/l </a:t>
            </a:r>
          </a:p>
          <a:p>
            <a:r>
              <a:rPr lang="pl-PL" dirty="0"/>
              <a:t>      Na &lt;120 </a:t>
            </a:r>
            <a:r>
              <a:rPr lang="pl-PL" dirty="0" err="1"/>
              <a:t>mmol</a:t>
            </a:r>
            <a:r>
              <a:rPr lang="pl-PL" dirty="0"/>
              <a:t>/l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</p:txBody>
      </p:sp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FED220FA-7AE8-1A41-97FB-8C59C116DB61}"/>
              </a:ext>
            </a:extLst>
          </p:cNvPr>
          <p:cNvSpPr/>
          <p:nvPr/>
        </p:nvSpPr>
        <p:spPr>
          <a:xfrm>
            <a:off x="8705088" y="658367"/>
            <a:ext cx="3255264" cy="5834507"/>
          </a:xfrm>
          <a:prstGeom prst="round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84076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73CBA0-5B3D-404C-96EF-D92F18953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Symbol zastępczy zawartości 4" descr="Obraz zawierający tekst&#10;&#10;Opis wygenerowany automatycznie">
            <a:extLst>
              <a:ext uri="{FF2B5EF4-FFF2-40B4-BE49-F238E27FC236}">
                <a16:creationId xmlns:a16="http://schemas.microsoft.com/office/drawing/2014/main" id="{BAA4B26F-CB30-E648-B1A9-B00DB9C15A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299502"/>
            <a:ext cx="8483346" cy="2782371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7B2AC7B-50B5-124F-913A-986B7CE41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2834640"/>
            <a:ext cx="9639300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140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7CD7F2-2AC8-6247-8767-1CBE4D038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944" y="640080"/>
            <a:ext cx="4639056" cy="621791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800" dirty="0"/>
              <a:t>Special settings</a:t>
            </a:r>
            <a:br>
              <a:rPr lang="en-US" sz="4800" dirty="0"/>
            </a:br>
            <a:br>
              <a:rPr lang="en-US" sz="4800" dirty="0"/>
            </a:br>
            <a:r>
              <a:rPr lang="en-US" sz="4800" dirty="0"/>
              <a:t>1. rhabdomyolysis</a:t>
            </a:r>
            <a:br>
              <a:rPr lang="en-US" sz="4800" dirty="0"/>
            </a:br>
            <a:r>
              <a:rPr lang="en-US" sz="4800" dirty="0"/>
              <a:t>2. contrast-induced nephropathy</a:t>
            </a:r>
            <a:br>
              <a:rPr lang="en-US" sz="4800" dirty="0"/>
            </a:br>
            <a:r>
              <a:rPr lang="en-US" sz="4800" dirty="0"/>
              <a:t>3. warfarin nephropathy</a:t>
            </a:r>
            <a:br>
              <a:rPr lang="en-US" sz="4800" dirty="0"/>
            </a:br>
            <a:r>
              <a:rPr lang="en-US" sz="4800" dirty="0"/>
              <a:t>4. HRS</a:t>
            </a:r>
            <a:br>
              <a:rPr lang="en-US" sz="4800" dirty="0"/>
            </a:br>
            <a:r>
              <a:rPr lang="en-US" sz="4800" dirty="0"/>
              <a:t>5. Sars-Cov-2-associated AKI</a:t>
            </a:r>
            <a:br>
              <a:rPr lang="en-US" sz="4800" dirty="0"/>
            </a:br>
            <a:r>
              <a:rPr lang="en-US" sz="4800" dirty="0"/>
              <a:t>…….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 descr="Obraz zawierający stół&#10;&#10;Opis wygenerowany automatycznie">
            <a:extLst>
              <a:ext uri="{FF2B5EF4-FFF2-40B4-BE49-F238E27FC236}">
                <a16:creationId xmlns:a16="http://schemas.microsoft.com/office/drawing/2014/main" id="{F37C4CC9-6134-5A4F-AE08-F46FCBA720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" r="3730" b="-2"/>
          <a:stretch/>
        </p:blipFill>
        <p:spPr>
          <a:xfrm>
            <a:off x="593124" y="965595"/>
            <a:ext cx="6709719" cy="48083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3482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C37A5D-A02B-DE4C-A79F-EFFAC86AD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7ABE5F3-386A-3C43-A5F9-C80E1CCBE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88" y="653332"/>
            <a:ext cx="7979604" cy="6017407"/>
          </a:xfr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61658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96CAFE-1E3E-5B43-8DA6-881DC1852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2944" y="640080"/>
            <a:ext cx="4639056" cy="57391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dirty="0"/>
              <a:t>CIN</a:t>
            </a:r>
            <a:br>
              <a:rPr lang="en-US" sz="4800" dirty="0"/>
            </a:br>
            <a:br>
              <a:rPr lang="en-US" sz="4800" dirty="0"/>
            </a:br>
            <a:r>
              <a:rPr lang="en-US" sz="3200" dirty="0" err="1"/>
              <a:t>SCr</a:t>
            </a:r>
            <a:r>
              <a:rPr lang="en-US" sz="3200" dirty="0"/>
              <a:t> &gt;0.5 mg/dl</a:t>
            </a:r>
            <a:br>
              <a:rPr lang="en-US" sz="3200" dirty="0"/>
            </a:br>
            <a:r>
              <a:rPr lang="en-US" sz="3200" dirty="0"/>
              <a:t>or a 25% increase from baseline value assessed at 48h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The Society of Urogenital Radiology – same df but </a:t>
            </a:r>
            <a:r>
              <a:rPr lang="en-US" sz="3200" dirty="0" err="1"/>
              <a:t>Scr</a:t>
            </a:r>
            <a:r>
              <a:rPr lang="en-US" sz="3200" dirty="0"/>
              <a:t> changes within 72h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A8EA49-487B-4E62-AC3C-3D4A96EF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F3C8D54F-CA08-42F3-9924-FBA3CB680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208" y="484632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20DCC9D-E3AC-FD4A-97BC-E6B4B8A48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9" b="1"/>
          <a:stretch/>
        </p:blipFill>
        <p:spPr>
          <a:xfrm>
            <a:off x="296884" y="130628"/>
            <a:ext cx="7398326" cy="6626431"/>
          </a:xfrm>
          <a:prstGeom prst="rect">
            <a:avLst/>
          </a:prstGeom>
          <a:ln>
            <a:solidFill>
              <a:srgbClr val="FF00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619912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409105-247E-1B49-ACA3-AF902518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Obraz zawierający tekst, gazeta, zrzut ekranu&#10;&#10;Opis wygenerowany automatycznie">
            <a:extLst>
              <a:ext uri="{FF2B5EF4-FFF2-40B4-BE49-F238E27FC236}">
                <a16:creationId xmlns:a16="http://schemas.microsoft.com/office/drawing/2014/main" id="{C36F7550-1D2D-8142-9C9A-91ABF4C8A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1" y="188896"/>
            <a:ext cx="10922942" cy="5914915"/>
          </a:xfrm>
        </p:spPr>
      </p:pic>
    </p:spTree>
    <p:extLst>
      <p:ext uri="{BB962C8B-B14F-4D97-AF65-F5344CB8AC3E}">
        <p14:creationId xmlns:p14="http://schemas.microsoft.com/office/powerpoint/2010/main" val="2726662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5A522D-1E91-8D4F-BCD8-F6AE3F9E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48D34D9-9020-4548-92A1-BE8805A852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720" y="196002"/>
            <a:ext cx="6858000" cy="6661998"/>
          </a:xfrm>
        </p:spPr>
      </p:pic>
    </p:spTree>
    <p:extLst>
      <p:ext uri="{BB962C8B-B14F-4D97-AF65-F5344CB8AC3E}">
        <p14:creationId xmlns:p14="http://schemas.microsoft.com/office/powerpoint/2010/main" val="18315729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C28375-6762-4042-BD27-FEE3200C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270C79AA-8B14-B24E-BD19-4FA0F31F3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" y="365125"/>
            <a:ext cx="8851392" cy="5020050"/>
          </a:xfrm>
        </p:spPr>
      </p:pic>
    </p:spTree>
    <p:extLst>
      <p:ext uri="{BB962C8B-B14F-4D97-AF65-F5344CB8AC3E}">
        <p14:creationId xmlns:p14="http://schemas.microsoft.com/office/powerpoint/2010/main" val="12391553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800" b="1">
                <a:solidFill>
                  <a:srgbClr val="0F172A"/>
                </a:solidFill>
                <a:latin typeface="Aptos"/>
              </a:rPr>
              <a:t>AI FOR ACUTE KIDNEY INJURY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96112"/>
            <a:ext cx="10515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>
                <a:solidFill>
                  <a:srgbClr val="475569"/>
                </a:solidFill>
                <a:latin typeface="Aptos"/>
              </a:rPr>
              <a:t>From delayed recognition → to dynamic, early-warning kidney protection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600200"/>
            <a:ext cx="2743200" cy="3337560"/>
          </a:xfrm>
          <a:prstGeom prst="roundRect">
            <a:avLst/>
          </a:prstGeom>
          <a:solidFill>
            <a:srgbClr val="DBEAFE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95528" y="1764792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2563EB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1746504"/>
            <a:ext cx="187451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Aptos"/>
              </a:rPr>
              <a:t>MULTIMODAL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795528" y="2313432"/>
            <a:ext cx="2340864" cy="320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2542032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Creatinine &amp; urine output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3108960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Vital signs &amp; fluid balance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3675888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Medications / nephrotoxins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4242816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EHR + biomarkers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27448" y="1600200"/>
            <a:ext cx="2743200" cy="3337560"/>
          </a:xfrm>
          <a:prstGeom prst="roundRect">
            <a:avLst/>
          </a:prstGeom>
          <a:solidFill>
            <a:srgbClr val="E0E7FF"/>
          </a:solidFill>
          <a:ln>
            <a:solidFill>
              <a:srgbClr val="E0E7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28616" y="1764792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4F46E5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1746504"/>
            <a:ext cx="187451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Aptos"/>
              </a:rPr>
              <a:t>AI / ML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28616" y="2313432"/>
            <a:ext cx="2340864" cy="32004"/>
          </a:xfrm>
          <a:prstGeom prst="rect">
            <a:avLst/>
          </a:prstGeom>
          <a:solidFill>
            <a:srgbClr val="4F46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83480" y="2542032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Learns temporal patterns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3108960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Integrates many variables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3675888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Updates risk dynamically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83480" y="4242816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Generates explainable alerts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0536" y="1600200"/>
            <a:ext cx="2743200" cy="3337560"/>
          </a:xfrm>
          <a:prstGeom prst="roundRect">
            <a:avLst/>
          </a:prstGeom>
          <a:solidFill>
            <a:srgbClr val="DCFCE7"/>
          </a:solidFill>
          <a:ln>
            <a:solidFill>
              <a:srgbClr val="DCFC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061704" y="1764792"/>
            <a:ext cx="502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>
                <a:solidFill>
                  <a:srgbClr val="059669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46336" y="1746504"/>
            <a:ext cx="1874519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0F172A"/>
                </a:solidFill>
                <a:latin typeface="Aptos"/>
              </a:rPr>
              <a:t>CLINICAL ACTION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61704" y="2313432"/>
            <a:ext cx="2340864" cy="32004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16567" y="2542032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Earlier AKI recognition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16567" y="3108960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Medication review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16567" y="3675888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Hemodynamic optimization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6567" y="4242816"/>
            <a:ext cx="226771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1E293B"/>
                </a:solidFill>
                <a:latin typeface="Aptos"/>
              </a:rPr>
              <a:t>• Closer monitoring</a:t>
            </a:r>
          </a:p>
        </p:txBody>
      </p:sp>
      <p:sp>
        <p:nvSpPr>
          <p:cNvPr id="28" name="Chevron 27"/>
          <p:cNvSpPr/>
          <p:nvPr/>
        </p:nvSpPr>
        <p:spPr>
          <a:xfrm>
            <a:off x="3401568" y="2880360"/>
            <a:ext cx="777240" cy="777240"/>
          </a:xfrm>
          <a:prstGeom prst="chevron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Chevron 28"/>
          <p:cNvSpPr/>
          <p:nvPr/>
        </p:nvSpPr>
        <p:spPr>
          <a:xfrm>
            <a:off x="7534656" y="2880360"/>
            <a:ext cx="777240" cy="777240"/>
          </a:xfrm>
          <a:prstGeom prst="chevron">
            <a:avLst/>
          </a:prstGeom>
          <a:solidFill>
            <a:srgbClr val="94A3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594360" y="5257800"/>
            <a:ext cx="11009376" cy="822960"/>
          </a:xfrm>
          <a:prstGeom prst="roundRect">
            <a:avLst/>
          </a:prstGeom>
          <a:solidFill>
            <a:srgbClr val="0F172A"/>
          </a:solidFill>
          <a:ln>
            <a:solidFill>
              <a:srgbClr val="0F1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41248" y="5404104"/>
            <a:ext cx="14173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>
                <a:solidFill>
                  <a:srgbClr val="7DD3FC"/>
                </a:solidFill>
                <a:latin typeface="Aptos"/>
              </a:rPr>
              <a:t>KEY MESSAGE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8840" y="5376672"/>
            <a:ext cx="90982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AI can flag patients at high risk before conventional AKI criteria become obvious — but prospective clinical benefit remains to be proven.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2" y="6291072"/>
            <a:ext cx="1088136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64748B"/>
                </a:solidFill>
                <a:latin typeface="Aptos"/>
              </a:rPr>
              <a:t>Evidence: Tran et al., BMC Nephrology 2024; Shi et al., JAMIA Open 2025; Senatore et al., Int Urol Nephrol 2026. Current evidence supports prediction/early warning; routine bedside impact remains under validation.</a:t>
            </a:r>
          </a:p>
        </p:txBody>
      </p:sp>
      <p:sp>
        <p:nvSpPr>
          <p:cNvPr id="34" name="Oval 33"/>
          <p:cNvSpPr/>
          <p:nvPr/>
        </p:nvSpPr>
        <p:spPr>
          <a:xfrm>
            <a:off x="11201400" y="438912"/>
            <a:ext cx="146304" cy="146304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11475720" y="438912"/>
            <a:ext cx="146304" cy="146304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11750040" y="438912"/>
            <a:ext cx="146304" cy="146304"/>
          </a:xfrm>
          <a:prstGeom prst="ellipse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ab6620f-1422-4003-9824-b8c5adf0e2d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09D79A7795AD446A14F7B1A89994B9E" ma:contentTypeVersion="13" ma:contentTypeDescription="Utwórz nowy dokument." ma:contentTypeScope="" ma:versionID="ce9dcddca37cd07e81b4fa46ff2e7fe7">
  <xsd:schema xmlns:xsd="http://www.w3.org/2001/XMLSchema" xmlns:xs="http://www.w3.org/2001/XMLSchema" xmlns:p="http://schemas.microsoft.com/office/2006/metadata/properties" xmlns:ns3="0ab6620f-1422-4003-9824-b8c5adf0e2db" xmlns:ns4="e55a24ce-6f77-4d49-8a48-b1591ad7cfaf" targetNamespace="http://schemas.microsoft.com/office/2006/metadata/properties" ma:root="true" ma:fieldsID="25646f9a3ec87381b66cb39220205091" ns3:_="" ns4:_="">
    <xsd:import namespace="0ab6620f-1422-4003-9824-b8c5adf0e2db"/>
    <xsd:import namespace="e55a24ce-6f77-4d49-8a48-b1591ad7cf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b6620f-1422-4003-9824-b8c5adf0e2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5a24ce-6f77-4d49-8a48-b1591ad7cfa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BFFCB3-B023-43E6-AE6D-D1A9B383BAF2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e55a24ce-6f77-4d49-8a48-b1591ad7cfaf"/>
    <ds:schemaRef ds:uri="0ab6620f-1422-4003-9824-b8c5adf0e2db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E04AC98-9F2A-4C46-B1B6-740431764C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8EB076-1169-4666-8527-7D086F9D6D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b6620f-1422-4003-9824-b8c5adf0e2db"/>
    <ds:schemaRef ds:uri="e55a24ce-6f77-4d49-8a48-b1591ad7cf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13650</TotalTime>
  <Words>989</Words>
  <Application>Microsoft Macintosh PowerPoint</Application>
  <PresentationFormat>Panoramiczny</PresentationFormat>
  <Paragraphs>158</Paragraphs>
  <Slides>39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Segoe UI</vt:lpstr>
      <vt:lpstr>Times New Roman</vt:lpstr>
      <vt:lpstr>Wingdings</vt:lpstr>
      <vt:lpstr>Motyw pakietu Office</vt:lpstr>
      <vt:lpstr>Acute kidney injury</vt:lpstr>
      <vt:lpstr>Prezentacja programu PowerPoint</vt:lpstr>
      <vt:lpstr>Nephrons and the collecting duct system</vt:lpstr>
      <vt:lpstr>Prezentacja programu PowerPoint</vt:lpstr>
      <vt:lpstr>AKI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Epidemiology of AKI</vt:lpstr>
      <vt:lpstr>AKI - symptoms</vt:lpstr>
      <vt:lpstr>AKI physical examination</vt:lpstr>
      <vt:lpstr>Lab tests</vt:lpstr>
      <vt:lpstr>Prezentacja programu PowerPoint</vt:lpstr>
      <vt:lpstr>Lab test</vt:lpstr>
      <vt:lpstr>Prezentacja programu PowerPoint</vt:lpstr>
      <vt:lpstr>Prezentacja programu PowerPoint</vt:lpstr>
      <vt:lpstr>Prezentacja programu PowerPoint</vt:lpstr>
      <vt:lpstr>imaging – ultrasound renal biopsy</vt:lpstr>
      <vt:lpstr>Prezentacja programu PowerPoint</vt:lpstr>
      <vt:lpstr>AKI – symptomatic treatment</vt:lpstr>
      <vt:lpstr>AKI - treatment</vt:lpstr>
      <vt:lpstr>Hyperkaliemia</vt:lpstr>
      <vt:lpstr>Prezentacja programu PowerPoint</vt:lpstr>
      <vt:lpstr>Prezentacja programu PowerPoint</vt:lpstr>
      <vt:lpstr>Special settings  1. rhabdomyolysis 2. contrast-induced nephropathy 3. warfarin nephropathy 4. HRS 5. Sars-Cov-2-associated AKI ……. </vt:lpstr>
      <vt:lpstr>Prezentacja programu PowerPoint</vt:lpstr>
      <vt:lpstr>CIN  SCr &gt;0.5 mg/dl or a 25% increase from baseline value assessed at 48h  The Society of Urogenital Radiology – same df but Scr changes within 72h 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kidney injury</dc:title>
  <dc:creator>Agnieszka Furmańczyk-Zawiska</dc:creator>
  <cp:lastModifiedBy>Agnieszka Furmańczyk-Zawiska</cp:lastModifiedBy>
  <cp:revision>9</cp:revision>
  <dcterms:created xsi:type="dcterms:W3CDTF">2020-12-27T14:15:47Z</dcterms:created>
  <dcterms:modified xsi:type="dcterms:W3CDTF">2026-10-05T16:57:42Z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0x010100109D79A7795AD446A14F7B1A89994B9E</vt:lpwstr>
  </property>
</Properties>
</file>