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m4a" ContentType="audio/mp4"/>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11" r:id="rId1"/>
  </p:sldMasterIdLst>
  <p:notesMasterIdLst>
    <p:notesMasterId r:id="rId73"/>
  </p:notesMasterIdLst>
  <p:handoutMasterIdLst>
    <p:handoutMasterId r:id="rId74"/>
  </p:handoutMasterIdLst>
  <p:sldIdLst>
    <p:sldId id="400" r:id="rId2"/>
    <p:sldId id="433" r:id="rId3"/>
    <p:sldId id="1414" r:id="rId4"/>
    <p:sldId id="540" r:id="rId5"/>
    <p:sldId id="1419" r:id="rId6"/>
    <p:sldId id="547" r:id="rId7"/>
    <p:sldId id="1420" r:id="rId8"/>
    <p:sldId id="528" r:id="rId9"/>
    <p:sldId id="1413" r:id="rId10"/>
    <p:sldId id="1422" r:id="rId11"/>
    <p:sldId id="530" r:id="rId12"/>
    <p:sldId id="562" r:id="rId13"/>
    <p:sldId id="534" r:id="rId14"/>
    <p:sldId id="1411" r:id="rId15"/>
    <p:sldId id="1416" r:id="rId16"/>
    <p:sldId id="402" r:id="rId17"/>
    <p:sldId id="439" r:id="rId18"/>
    <p:sldId id="1417" r:id="rId19"/>
    <p:sldId id="1421" r:id="rId20"/>
    <p:sldId id="1418" r:id="rId21"/>
    <p:sldId id="525" r:id="rId22"/>
    <p:sldId id="526" r:id="rId23"/>
    <p:sldId id="440" r:id="rId24"/>
    <p:sldId id="395" r:id="rId25"/>
    <p:sldId id="282" r:id="rId26"/>
    <p:sldId id="266" r:id="rId27"/>
    <p:sldId id="527" r:id="rId28"/>
    <p:sldId id="430" r:id="rId29"/>
    <p:sldId id="276" r:id="rId30"/>
    <p:sldId id="277" r:id="rId31"/>
    <p:sldId id="491" r:id="rId32"/>
    <p:sldId id="431" r:id="rId33"/>
    <p:sldId id="469" r:id="rId34"/>
    <p:sldId id="1424" r:id="rId35"/>
    <p:sldId id="285" r:id="rId36"/>
    <p:sldId id="471" r:id="rId37"/>
    <p:sldId id="283" r:id="rId38"/>
    <p:sldId id="472" r:id="rId39"/>
    <p:sldId id="265" r:id="rId40"/>
    <p:sldId id="259" r:id="rId41"/>
    <p:sldId id="271" r:id="rId42"/>
    <p:sldId id="397" r:id="rId43"/>
    <p:sldId id="320" r:id="rId44"/>
    <p:sldId id="492" r:id="rId45"/>
    <p:sldId id="304" r:id="rId46"/>
    <p:sldId id="278" r:id="rId47"/>
    <p:sldId id="279" r:id="rId48"/>
    <p:sldId id="493" r:id="rId49"/>
    <p:sldId id="269" r:id="rId50"/>
    <p:sldId id="270" r:id="rId51"/>
    <p:sldId id="306" r:id="rId52"/>
    <p:sldId id="273" r:id="rId53"/>
    <p:sldId id="539" r:id="rId54"/>
    <p:sldId id="1412" r:id="rId55"/>
    <p:sldId id="519" r:id="rId56"/>
    <p:sldId id="451" r:id="rId57"/>
    <p:sldId id="454" r:id="rId58"/>
    <p:sldId id="520" r:id="rId59"/>
    <p:sldId id="522" r:id="rId60"/>
    <p:sldId id="1428" r:id="rId61"/>
    <p:sldId id="560" r:id="rId62"/>
    <p:sldId id="1429" r:id="rId63"/>
    <p:sldId id="1430" r:id="rId64"/>
    <p:sldId id="463" r:id="rId65"/>
    <p:sldId id="1425" r:id="rId66"/>
    <p:sldId id="1426" r:id="rId67"/>
    <p:sldId id="1427" r:id="rId68"/>
    <p:sldId id="523" r:id="rId69"/>
    <p:sldId id="386" r:id="rId70"/>
    <p:sldId id="405" r:id="rId71"/>
    <p:sldId id="464" r:id="rId72"/>
  </p:sldIdLst>
  <p:sldSz cx="10287000" cy="6858000" type="35mm"/>
  <p:notesSz cx="6248400" cy="9601200"/>
  <p:defaultTextStyle>
    <a:defPPr>
      <a:defRPr lang="pl-PL"/>
    </a:defPPr>
    <a:lvl1pPr algn="ctr" rtl="0" eaLnBrk="0" fontAlgn="base" hangingPunct="0">
      <a:spcBef>
        <a:spcPct val="0"/>
      </a:spcBef>
      <a:spcAft>
        <a:spcPct val="0"/>
      </a:spcAft>
      <a:defRPr sz="3200" kern="1200">
        <a:solidFill>
          <a:schemeClr val="tx1"/>
        </a:solidFill>
        <a:latin typeface="Symbol" pitchFamily="2" charset="2"/>
        <a:ea typeface="Osaka" panose="020B0600000000000000" pitchFamily="34" charset="-128"/>
        <a:cs typeface="+mn-cs"/>
      </a:defRPr>
    </a:lvl1pPr>
    <a:lvl2pPr marL="457200" algn="ctr" rtl="0" eaLnBrk="0" fontAlgn="base" hangingPunct="0">
      <a:spcBef>
        <a:spcPct val="0"/>
      </a:spcBef>
      <a:spcAft>
        <a:spcPct val="0"/>
      </a:spcAft>
      <a:defRPr sz="3200" kern="1200">
        <a:solidFill>
          <a:schemeClr val="tx1"/>
        </a:solidFill>
        <a:latin typeface="Symbol" pitchFamily="2" charset="2"/>
        <a:ea typeface="Osaka" panose="020B0600000000000000" pitchFamily="34" charset="-128"/>
        <a:cs typeface="+mn-cs"/>
      </a:defRPr>
    </a:lvl2pPr>
    <a:lvl3pPr marL="914400" algn="ctr" rtl="0" eaLnBrk="0" fontAlgn="base" hangingPunct="0">
      <a:spcBef>
        <a:spcPct val="0"/>
      </a:spcBef>
      <a:spcAft>
        <a:spcPct val="0"/>
      </a:spcAft>
      <a:defRPr sz="3200" kern="1200">
        <a:solidFill>
          <a:schemeClr val="tx1"/>
        </a:solidFill>
        <a:latin typeface="Symbol" pitchFamily="2" charset="2"/>
        <a:ea typeface="Osaka" panose="020B0600000000000000" pitchFamily="34" charset="-128"/>
        <a:cs typeface="+mn-cs"/>
      </a:defRPr>
    </a:lvl3pPr>
    <a:lvl4pPr marL="1371600" algn="ctr" rtl="0" eaLnBrk="0" fontAlgn="base" hangingPunct="0">
      <a:spcBef>
        <a:spcPct val="0"/>
      </a:spcBef>
      <a:spcAft>
        <a:spcPct val="0"/>
      </a:spcAft>
      <a:defRPr sz="3200" kern="1200">
        <a:solidFill>
          <a:schemeClr val="tx1"/>
        </a:solidFill>
        <a:latin typeface="Symbol" pitchFamily="2" charset="2"/>
        <a:ea typeface="Osaka" panose="020B0600000000000000" pitchFamily="34" charset="-128"/>
        <a:cs typeface="+mn-cs"/>
      </a:defRPr>
    </a:lvl4pPr>
    <a:lvl5pPr marL="1828800" algn="ctr" rtl="0" eaLnBrk="0" fontAlgn="base" hangingPunct="0">
      <a:spcBef>
        <a:spcPct val="0"/>
      </a:spcBef>
      <a:spcAft>
        <a:spcPct val="0"/>
      </a:spcAft>
      <a:defRPr sz="3200" kern="1200">
        <a:solidFill>
          <a:schemeClr val="tx1"/>
        </a:solidFill>
        <a:latin typeface="Symbol" pitchFamily="2" charset="2"/>
        <a:ea typeface="Osaka" panose="020B0600000000000000" pitchFamily="34" charset="-128"/>
        <a:cs typeface="+mn-cs"/>
      </a:defRPr>
    </a:lvl5pPr>
    <a:lvl6pPr marL="2286000" algn="l" defTabSz="914400" rtl="0" eaLnBrk="1" latinLnBrk="0" hangingPunct="1">
      <a:defRPr sz="3200" kern="1200">
        <a:solidFill>
          <a:schemeClr val="tx1"/>
        </a:solidFill>
        <a:latin typeface="Symbol" pitchFamily="2" charset="2"/>
        <a:ea typeface="Osaka" panose="020B0600000000000000" pitchFamily="34" charset="-128"/>
        <a:cs typeface="+mn-cs"/>
      </a:defRPr>
    </a:lvl6pPr>
    <a:lvl7pPr marL="2743200" algn="l" defTabSz="914400" rtl="0" eaLnBrk="1" latinLnBrk="0" hangingPunct="1">
      <a:defRPr sz="3200" kern="1200">
        <a:solidFill>
          <a:schemeClr val="tx1"/>
        </a:solidFill>
        <a:latin typeface="Symbol" pitchFamily="2" charset="2"/>
        <a:ea typeface="Osaka" panose="020B0600000000000000" pitchFamily="34" charset="-128"/>
        <a:cs typeface="+mn-cs"/>
      </a:defRPr>
    </a:lvl7pPr>
    <a:lvl8pPr marL="3200400" algn="l" defTabSz="914400" rtl="0" eaLnBrk="1" latinLnBrk="0" hangingPunct="1">
      <a:defRPr sz="3200" kern="1200">
        <a:solidFill>
          <a:schemeClr val="tx1"/>
        </a:solidFill>
        <a:latin typeface="Symbol" pitchFamily="2" charset="2"/>
        <a:ea typeface="Osaka" panose="020B0600000000000000" pitchFamily="34" charset="-128"/>
        <a:cs typeface="+mn-cs"/>
      </a:defRPr>
    </a:lvl8pPr>
    <a:lvl9pPr marL="3657600" algn="l" defTabSz="914400" rtl="0" eaLnBrk="1" latinLnBrk="0" hangingPunct="1">
      <a:defRPr sz="3200" kern="1200">
        <a:solidFill>
          <a:schemeClr val="tx1"/>
        </a:solidFill>
        <a:latin typeface="Symbol" pitchFamily="2" charset="2"/>
        <a:ea typeface="Osaka" panose="020B06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2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19EF0"/>
    <a:srgbClr val="B78B00"/>
    <a:srgbClr val="DA20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799B23B-EC83-4686-B30A-512413B5E67A}" styleName="Styl jasny 3 — Ak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Styl jasny 2 — Ak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71"/>
    <p:restoredTop sz="94607"/>
  </p:normalViewPr>
  <p:slideViewPr>
    <p:cSldViewPr>
      <p:cViewPr varScale="1">
        <p:scale>
          <a:sx n="120" d="100"/>
          <a:sy n="120" d="100"/>
        </p:scale>
        <p:origin x="666" y="90"/>
      </p:cViewPr>
      <p:guideLst>
        <p:guide orient="horz" pos="216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27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3D5A1AB-7153-304A-999F-8EC95122AB06}"/>
              </a:ext>
            </a:extLst>
          </p:cNvPr>
          <p:cNvSpPr>
            <a:spLocks noGrp="1" noChangeArrowheads="1"/>
          </p:cNvSpPr>
          <p:nvPr>
            <p:ph type="hdr" sz="quarter"/>
          </p:nvPr>
        </p:nvSpPr>
        <p:spPr bwMode="auto">
          <a:xfrm>
            <a:off x="0" y="0"/>
            <a:ext cx="2708275" cy="47942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l">
              <a:defRPr sz="1000" i="1">
                <a:latin typeface="Times New Roman" pitchFamily="18" charset="0"/>
                <a:ea typeface="+mn-ea"/>
                <a:cs typeface="+mn-cs"/>
              </a:defRPr>
            </a:lvl1pPr>
          </a:lstStyle>
          <a:p>
            <a:pPr>
              <a:defRPr/>
            </a:pPr>
            <a:endParaRPr lang="pl-PL"/>
          </a:p>
        </p:txBody>
      </p:sp>
      <p:sp>
        <p:nvSpPr>
          <p:cNvPr id="2051" name="Rectangle 3">
            <a:extLst>
              <a:ext uri="{FF2B5EF4-FFF2-40B4-BE49-F238E27FC236}">
                <a16:creationId xmlns:a16="http://schemas.microsoft.com/office/drawing/2014/main" id="{288DA9C6-7E9E-7C46-8441-84B4C756389B}"/>
              </a:ext>
            </a:extLst>
          </p:cNvPr>
          <p:cNvSpPr>
            <a:spLocks noGrp="1" noChangeArrowheads="1"/>
          </p:cNvSpPr>
          <p:nvPr>
            <p:ph type="dt" idx="1"/>
          </p:nvPr>
        </p:nvSpPr>
        <p:spPr bwMode="auto">
          <a:xfrm>
            <a:off x="3540125" y="0"/>
            <a:ext cx="2708275" cy="479425"/>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a:defRPr sz="1000" i="1">
                <a:latin typeface="Times New Roman" pitchFamily="18" charset="0"/>
                <a:ea typeface="+mn-ea"/>
                <a:cs typeface="+mn-cs"/>
              </a:defRPr>
            </a:lvl1pPr>
          </a:lstStyle>
          <a:p>
            <a:pPr>
              <a:defRPr/>
            </a:pPr>
            <a:endParaRPr lang="pl-PL"/>
          </a:p>
        </p:txBody>
      </p:sp>
      <p:sp>
        <p:nvSpPr>
          <p:cNvPr id="75780" name="Rectangle 4">
            <a:extLst>
              <a:ext uri="{FF2B5EF4-FFF2-40B4-BE49-F238E27FC236}">
                <a16:creationId xmlns:a16="http://schemas.microsoft.com/office/drawing/2014/main" id="{59159ABE-B838-564E-9DF2-E93FABDFD796}"/>
              </a:ext>
            </a:extLst>
          </p:cNvPr>
          <p:cNvSpPr>
            <a:spLocks noGrp="1" noRot="1" noChangeAspect="1" noChangeArrowheads="1" noTextEdit="1"/>
          </p:cNvSpPr>
          <p:nvPr>
            <p:ph type="sldImg" idx="2"/>
          </p:nvPr>
        </p:nvSpPr>
        <p:spPr bwMode="auto">
          <a:xfrm>
            <a:off x="433388" y="727075"/>
            <a:ext cx="5380037" cy="358616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a:extLst>
              <a:ext uri="{FF2B5EF4-FFF2-40B4-BE49-F238E27FC236}">
                <a16:creationId xmlns:a16="http://schemas.microsoft.com/office/drawing/2014/main" id="{B5B60A5A-D96F-0F46-8BBD-40468AE60867}"/>
              </a:ext>
            </a:extLst>
          </p:cNvPr>
          <p:cNvSpPr>
            <a:spLocks noGrp="1" noChangeArrowheads="1"/>
          </p:cNvSpPr>
          <p:nvPr>
            <p:ph type="body" sz="quarter" idx="3"/>
          </p:nvPr>
        </p:nvSpPr>
        <p:spPr bwMode="auto">
          <a:xfrm>
            <a:off x="833438" y="4560888"/>
            <a:ext cx="4581525" cy="4319587"/>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2054" name="Rectangle 6">
            <a:extLst>
              <a:ext uri="{FF2B5EF4-FFF2-40B4-BE49-F238E27FC236}">
                <a16:creationId xmlns:a16="http://schemas.microsoft.com/office/drawing/2014/main" id="{069B6AB9-E36A-674D-8B18-5D03E5E5A827}"/>
              </a:ext>
            </a:extLst>
          </p:cNvPr>
          <p:cNvSpPr>
            <a:spLocks noGrp="1" noChangeArrowheads="1"/>
          </p:cNvSpPr>
          <p:nvPr>
            <p:ph type="ftr" sz="quarter" idx="4"/>
          </p:nvPr>
        </p:nvSpPr>
        <p:spPr bwMode="auto">
          <a:xfrm>
            <a:off x="0" y="9121775"/>
            <a:ext cx="2708275" cy="47942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l">
              <a:defRPr sz="1000" i="1">
                <a:latin typeface="Times New Roman" pitchFamily="18" charset="0"/>
                <a:ea typeface="+mn-ea"/>
                <a:cs typeface="+mn-cs"/>
              </a:defRPr>
            </a:lvl1pPr>
          </a:lstStyle>
          <a:p>
            <a:pPr>
              <a:defRPr/>
            </a:pPr>
            <a:endParaRPr lang="pl-PL"/>
          </a:p>
        </p:txBody>
      </p:sp>
      <p:sp>
        <p:nvSpPr>
          <p:cNvPr id="2055" name="Rectangle 7">
            <a:extLst>
              <a:ext uri="{FF2B5EF4-FFF2-40B4-BE49-F238E27FC236}">
                <a16:creationId xmlns:a16="http://schemas.microsoft.com/office/drawing/2014/main" id="{68E7DB4A-34D9-F646-83A4-789FE989AAFE}"/>
              </a:ext>
            </a:extLst>
          </p:cNvPr>
          <p:cNvSpPr>
            <a:spLocks noGrp="1" noChangeArrowheads="1"/>
          </p:cNvSpPr>
          <p:nvPr>
            <p:ph type="sldNum" sz="quarter" idx="5"/>
          </p:nvPr>
        </p:nvSpPr>
        <p:spPr bwMode="auto">
          <a:xfrm>
            <a:off x="3540125" y="9121775"/>
            <a:ext cx="2708275" cy="479425"/>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a:latin typeface="Times New Roman" panose="02020603050405020304" pitchFamily="18" charset="0"/>
              </a:defRPr>
            </a:lvl1pPr>
          </a:lstStyle>
          <a:p>
            <a:fld id="{FDC755F0-F9FB-D24C-970A-6B415271B676}" type="slidenum">
              <a:rPr lang="pl-PL" altLang="pl-PL"/>
              <a:pPr/>
              <a:t>‹#›</a:t>
            </a:fld>
            <a:endParaRPr lang="pl-PL" altLang="pl-PL"/>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Arial" charset="0"/>
        <a:cs typeface="Arial" charset="0"/>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Arial" charset="0"/>
        <a:cs typeface="Arial" pitchFamily="34" charset="0"/>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Arial" charset="0"/>
        <a:cs typeface="Arial" pitchFamily="34" charset="0"/>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Arial" charset="0"/>
        <a:cs typeface="Arial" pitchFamily="34" charset="0"/>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FBDAEBE9-FBDC-0245-8E52-29EBD8026B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26554B57-FDED-3E4C-B662-6AA51C2252F8}" type="slidenum">
              <a:rPr lang="en-GB" altLang="pl-PL" sz="1000">
                <a:latin typeface="Times New Roman" panose="02020603050405020304" pitchFamily="18" charset="0"/>
              </a:rPr>
              <a:pPr/>
              <a:t>16</a:t>
            </a:fld>
            <a:endParaRPr lang="en-GB" altLang="pl-PL" sz="1000">
              <a:latin typeface="Times New Roman" panose="02020603050405020304" pitchFamily="18" charset="0"/>
            </a:endParaRPr>
          </a:p>
        </p:txBody>
      </p:sp>
      <p:sp>
        <p:nvSpPr>
          <p:cNvPr id="77827" name="Rectangle 2">
            <a:extLst>
              <a:ext uri="{FF2B5EF4-FFF2-40B4-BE49-F238E27FC236}">
                <a16:creationId xmlns:a16="http://schemas.microsoft.com/office/drawing/2014/main" id="{EB7486E6-586A-BE4F-9CF0-1E7A0D54185B}"/>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4C6DDFFA-AD7A-0B41-BE07-7CB31B24B0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pPr>
            <a:r>
              <a:rPr kumimoji="0" lang="de-DE" altLang="pl-PL" sz="900">
                <a:cs typeface="Arial" panose="020B0604020202020204" pitchFamily="34" charset="0"/>
              </a:rPr>
              <a:t>Irradiation- Bestrahlung</a:t>
            </a:r>
          </a:p>
          <a:p>
            <a:pPr>
              <a:lnSpc>
                <a:spcPct val="80000"/>
              </a:lnSpc>
            </a:pPr>
            <a:endParaRPr kumimoji="0" lang="de-DE" altLang="pl-PL" sz="900">
              <a:cs typeface="Arial" panose="020B0604020202020204" pitchFamily="34" charset="0"/>
            </a:endParaRPr>
          </a:p>
          <a:p>
            <a:pPr>
              <a:lnSpc>
                <a:spcPct val="80000"/>
              </a:lnSpc>
            </a:pPr>
            <a:r>
              <a:rPr kumimoji="0" lang="de-DE" altLang="pl-PL" sz="900" b="1">
                <a:cs typeface="Arial" panose="020B0604020202020204" pitchFamily="34" charset="0"/>
              </a:rPr>
              <a:t>Aza-</a:t>
            </a:r>
            <a:r>
              <a:rPr kumimoji="0" lang="de-DE" altLang="pl-PL" sz="900">
                <a:cs typeface="Arial" panose="020B0604020202020204" pitchFamily="34" charset="0"/>
              </a:rPr>
              <a:t> non specific inhibition of cell proliferation by alcylating DNA precursors. IS efficacy is moderat but enormous myelotoxic with possible inhibition of non specific immun response (bone marrow depression with leukopenia and thrombocytopenie). Aza is mutagenic and can lead to severe pancreatitis. Dosage is by body weight. Side effects are monitored by monitoring myelotxicity with aspired Leukocytes 4000- 6000 / nl. Indication is as well induction as maintenance therapy.</a:t>
            </a:r>
          </a:p>
          <a:p>
            <a:pPr>
              <a:lnSpc>
                <a:spcPct val="80000"/>
              </a:lnSpc>
            </a:pPr>
            <a:endParaRPr kumimoji="0" lang="de-DE" altLang="pl-PL" sz="900">
              <a:cs typeface="Arial" panose="020B0604020202020204" pitchFamily="34" charset="0"/>
            </a:endParaRPr>
          </a:p>
          <a:p>
            <a:pPr>
              <a:lnSpc>
                <a:spcPct val="80000"/>
              </a:lnSpc>
            </a:pPr>
            <a:r>
              <a:rPr kumimoji="0" lang="de-DE" altLang="pl-PL" sz="900" b="1">
                <a:cs typeface="Arial" panose="020B0604020202020204" pitchFamily="34" charset="0"/>
              </a:rPr>
              <a:t>CS-</a:t>
            </a:r>
            <a:r>
              <a:rPr kumimoji="0" lang="de-DE" altLang="pl-PL" sz="900">
                <a:cs typeface="Arial" panose="020B0604020202020204" pitchFamily="34" charset="0"/>
              </a:rPr>
              <a:t> especially used are Prednisolon and Methylprednisolon are common since appr. 1960. They act by their antiinflammatory activity by inhibition of Phospholipase 2. The also inhibit the formation of different Zytokines and so inhibit the interaction between T- Lymphocytes and antigen- presenting cells. They are used for induction as well as for maintenance therapy.</a:t>
            </a:r>
          </a:p>
          <a:p>
            <a:pPr>
              <a:lnSpc>
                <a:spcPct val="80000"/>
              </a:lnSpc>
            </a:pPr>
            <a:endParaRPr kumimoji="0" lang="de-DE" altLang="pl-PL" sz="900">
              <a:cs typeface="Arial" panose="020B0604020202020204" pitchFamily="34" charset="0"/>
            </a:endParaRPr>
          </a:p>
          <a:p>
            <a:pPr>
              <a:lnSpc>
                <a:spcPct val="80000"/>
              </a:lnSpc>
            </a:pPr>
            <a:r>
              <a:rPr kumimoji="0" lang="de-DE" altLang="pl-PL" sz="900" b="1">
                <a:cs typeface="Arial" panose="020B0604020202020204" pitchFamily="34" charset="0"/>
              </a:rPr>
              <a:t>ATG</a:t>
            </a:r>
            <a:r>
              <a:rPr kumimoji="0" lang="de-DE" altLang="pl-PL" sz="900">
                <a:cs typeface="Arial" panose="020B0604020202020204" pitchFamily="34" charset="0"/>
              </a:rPr>
              <a:t>- polyclonale Antibodies against lyphocytic antigenes. They are obtained from rabbits or horses. They are used for induction and rejection therapy. ATG is dosed by body weight. The IS effect is quite non- specific, but side effects are limited to the Immune system (e.g. Infections). But on the other hand because of antibody  formation also the IS effect ist limited by time.</a:t>
            </a:r>
          </a:p>
          <a:p>
            <a:pPr>
              <a:lnSpc>
                <a:spcPct val="80000"/>
              </a:lnSpc>
            </a:pPr>
            <a:endParaRPr kumimoji="0" lang="de-DE" altLang="pl-PL" sz="900">
              <a:cs typeface="Arial" panose="020B0604020202020204" pitchFamily="34" charset="0"/>
            </a:endParaRPr>
          </a:p>
          <a:p>
            <a:pPr>
              <a:lnSpc>
                <a:spcPct val="80000"/>
              </a:lnSpc>
            </a:pPr>
            <a:r>
              <a:rPr kumimoji="0" lang="de-DE" altLang="pl-PL" sz="900">
                <a:cs typeface="Arial" panose="020B0604020202020204" pitchFamily="34" charset="0"/>
              </a:rPr>
              <a:t>A real break through was the development of </a:t>
            </a:r>
            <a:r>
              <a:rPr kumimoji="0" lang="de-DE" altLang="pl-PL" sz="900" b="1">
                <a:cs typeface="Arial" panose="020B0604020202020204" pitchFamily="34" charset="0"/>
              </a:rPr>
              <a:t>Cyclosporin </a:t>
            </a:r>
            <a:r>
              <a:rPr kumimoji="0" lang="de-DE" altLang="pl-PL" sz="900">
                <a:cs typeface="Arial" panose="020B0604020202020204" pitchFamily="34" charset="0"/>
              </a:rPr>
              <a:t>CsA is an cyclic peptid and inhibits the generation of IL-2 by inhibiting the Calcineurin- Calmodulin- Complex. CsA is used for induction as well as for maintenance therapy. CsA is dosed by patients body weight. The blood levels have to be monitored very carefully. This is not that easy as it looks like. Because of the pharmacokinetic profile of CsA the blood level monitoring is 2 hours after intake of the medication. It is metabolized via CYP system in the liver and therefore is good for a lot of pharmacological interactions with many other drugs, which are important for Tx pts. (like antifungals, antibiotics etc.) CsA is nephro- and neurotoxic. Other common side effects are hyptertonia, hyperlipidaemia, hirsutism, gingivahyperplasia, osteoporosis. CsA is given twice daily.</a:t>
            </a:r>
          </a:p>
          <a:p>
            <a:pPr>
              <a:lnSpc>
                <a:spcPct val="80000"/>
              </a:lnSpc>
            </a:pPr>
            <a:endParaRPr kumimoji="0" lang="de-DE" altLang="pl-PL" sz="900">
              <a:cs typeface="Arial" panose="020B0604020202020204" pitchFamily="34" charset="0"/>
            </a:endParaRPr>
          </a:p>
          <a:p>
            <a:pPr>
              <a:lnSpc>
                <a:spcPct val="80000"/>
              </a:lnSpc>
            </a:pPr>
            <a:r>
              <a:rPr kumimoji="0" lang="de-DE" altLang="pl-PL" sz="900">
                <a:cs typeface="Arial" panose="020B0604020202020204" pitchFamily="34" charset="0"/>
              </a:rPr>
              <a:t>Tacrolimus- is chemically a macrolid. The mode of action is similiar to CsA. Both are CNI´s but differ in some features, which we will discuss later on. Tac is 10- 100 times more efficious compared to CsA. Tac is used for induction as well as for maintenance therapy AND also sucessfully for the therapy of rejections. Tac is given twice daily. For therapeutic monitoring with Tac so called „Trough levels“ are used. </a:t>
            </a:r>
          </a:p>
          <a:p>
            <a:pPr>
              <a:lnSpc>
                <a:spcPct val="80000"/>
              </a:lnSpc>
            </a:pPr>
            <a:endParaRPr kumimoji="0" lang="de-DE" altLang="pl-PL" sz="900">
              <a:cs typeface="Arial" panose="020B0604020202020204" pitchFamily="34" charset="0"/>
            </a:endParaRPr>
          </a:p>
          <a:p>
            <a:pPr>
              <a:lnSpc>
                <a:spcPct val="80000"/>
              </a:lnSpc>
            </a:pPr>
            <a:endParaRPr kumimoji="0" lang="en-GB" altLang="pl-PL" sz="90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9274DB50-677A-A04E-BE4C-45A193823F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7D0407D2-000D-7D48-91CE-5753E324CA20}" type="slidenum">
              <a:rPr lang="pl-PL" altLang="pl-PL" sz="1000">
                <a:latin typeface="Times New Roman" panose="02020603050405020304" pitchFamily="18" charset="0"/>
              </a:rPr>
              <a:pPr/>
              <a:t>41</a:t>
            </a:fld>
            <a:endParaRPr lang="pl-PL" altLang="pl-PL" sz="1000">
              <a:latin typeface="Times New Roman" panose="02020603050405020304" pitchFamily="18" charset="0"/>
            </a:endParaRPr>
          </a:p>
        </p:txBody>
      </p:sp>
      <p:sp>
        <p:nvSpPr>
          <p:cNvPr id="87043" name="Rectangle 2">
            <a:extLst>
              <a:ext uri="{FF2B5EF4-FFF2-40B4-BE49-F238E27FC236}">
                <a16:creationId xmlns:a16="http://schemas.microsoft.com/office/drawing/2014/main" id="{06681795-A1F7-5841-866D-70EF3FC81146}"/>
              </a:ext>
            </a:extLst>
          </p:cNvPr>
          <p:cNvSpPr>
            <a:spLocks noGrp="1" noRot="1" noChangeAspect="1" noChangeArrowheads="1" noTextEdit="1"/>
          </p:cNvSpPr>
          <p:nvPr>
            <p:ph type="sldImg"/>
          </p:nvPr>
        </p:nvSpPr>
        <p:spPr>
          <a:xfrm>
            <a:off x="434975" y="727075"/>
            <a:ext cx="5380038" cy="3586163"/>
          </a:xfrm>
          <a:ln cap="flat"/>
        </p:spPr>
      </p:sp>
      <p:sp>
        <p:nvSpPr>
          <p:cNvPr id="87044" name="Rectangle 3">
            <a:extLst>
              <a:ext uri="{FF2B5EF4-FFF2-40B4-BE49-F238E27FC236}">
                <a16:creationId xmlns:a16="http://schemas.microsoft.com/office/drawing/2014/main" id="{738BA482-A6EF-E74C-9D36-201A69268F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1B6DEA0B-672E-B246-87B9-616E7E32B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8BCF1EF0-FA45-4544-93D0-F56F2B8F0FD4}" type="slidenum">
              <a:rPr lang="pl-PL" altLang="pl-PL" sz="1000">
                <a:latin typeface="Times New Roman" panose="02020603050405020304" pitchFamily="18" charset="0"/>
              </a:rPr>
              <a:pPr/>
              <a:t>46</a:t>
            </a:fld>
            <a:endParaRPr lang="pl-PL" altLang="pl-PL" sz="1000">
              <a:latin typeface="Times New Roman" panose="02020603050405020304" pitchFamily="18" charset="0"/>
            </a:endParaRPr>
          </a:p>
        </p:txBody>
      </p:sp>
      <p:sp>
        <p:nvSpPr>
          <p:cNvPr id="88067" name="Rectangle 2">
            <a:extLst>
              <a:ext uri="{FF2B5EF4-FFF2-40B4-BE49-F238E27FC236}">
                <a16:creationId xmlns:a16="http://schemas.microsoft.com/office/drawing/2014/main" id="{3E66DB8F-24AD-7143-B723-681E36D6142F}"/>
              </a:ext>
            </a:extLst>
          </p:cNvPr>
          <p:cNvSpPr>
            <a:spLocks noGrp="1" noRot="1" noChangeAspect="1" noChangeArrowheads="1" noTextEdit="1"/>
          </p:cNvSpPr>
          <p:nvPr>
            <p:ph type="sldImg"/>
          </p:nvPr>
        </p:nvSpPr>
        <p:spPr>
          <a:xfrm>
            <a:off x="434975" y="727075"/>
            <a:ext cx="5380038" cy="3586163"/>
          </a:xfrm>
          <a:ln cap="flat"/>
        </p:spPr>
      </p:sp>
      <p:sp>
        <p:nvSpPr>
          <p:cNvPr id="88068" name="Rectangle 3">
            <a:extLst>
              <a:ext uri="{FF2B5EF4-FFF2-40B4-BE49-F238E27FC236}">
                <a16:creationId xmlns:a16="http://schemas.microsoft.com/office/drawing/2014/main" id="{7590B6F2-95D1-A949-82C1-7084C87154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5E86B1E-C1E2-D846-936B-24C43752B9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70CA4B40-B136-F34B-AA20-90DBD5088A75}" type="slidenum">
              <a:rPr lang="pl-PL" altLang="pl-PL" sz="1000">
                <a:latin typeface="Times New Roman" panose="02020603050405020304" pitchFamily="18" charset="0"/>
              </a:rPr>
              <a:pPr/>
              <a:t>47</a:t>
            </a:fld>
            <a:endParaRPr lang="pl-PL" altLang="pl-PL" sz="1000">
              <a:latin typeface="Times New Roman" panose="02020603050405020304" pitchFamily="18" charset="0"/>
            </a:endParaRPr>
          </a:p>
        </p:txBody>
      </p:sp>
      <p:sp>
        <p:nvSpPr>
          <p:cNvPr id="89091" name="Rectangle 2">
            <a:extLst>
              <a:ext uri="{FF2B5EF4-FFF2-40B4-BE49-F238E27FC236}">
                <a16:creationId xmlns:a16="http://schemas.microsoft.com/office/drawing/2014/main" id="{FBB4E213-44D3-E04E-A0B8-1C07A33B0FF1}"/>
              </a:ext>
            </a:extLst>
          </p:cNvPr>
          <p:cNvSpPr>
            <a:spLocks noGrp="1" noRot="1" noChangeAspect="1" noChangeArrowheads="1" noTextEdit="1"/>
          </p:cNvSpPr>
          <p:nvPr>
            <p:ph type="sldImg"/>
          </p:nvPr>
        </p:nvSpPr>
        <p:spPr>
          <a:xfrm>
            <a:off x="434975" y="727075"/>
            <a:ext cx="5380038" cy="3586163"/>
          </a:xfrm>
          <a:ln cap="flat"/>
        </p:spPr>
      </p:sp>
      <p:sp>
        <p:nvSpPr>
          <p:cNvPr id="89092" name="Rectangle 3">
            <a:extLst>
              <a:ext uri="{FF2B5EF4-FFF2-40B4-BE49-F238E27FC236}">
                <a16:creationId xmlns:a16="http://schemas.microsoft.com/office/drawing/2014/main" id="{CA2FAFCA-A7FE-C748-B48E-DFCF4C76D8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FDC755F0-F9FB-D24C-970A-6B415271B676}" type="slidenum">
              <a:rPr lang="pl-PL" altLang="pl-PL" smtClean="0"/>
              <a:pPr/>
              <a:t>48</a:t>
            </a:fld>
            <a:endParaRPr lang="pl-PL" altLang="pl-PL"/>
          </a:p>
        </p:txBody>
      </p:sp>
    </p:spTree>
    <p:extLst>
      <p:ext uri="{BB962C8B-B14F-4D97-AF65-F5344CB8AC3E}">
        <p14:creationId xmlns:p14="http://schemas.microsoft.com/office/powerpoint/2010/main" val="2476015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F99D613-0B99-0248-A8D0-21B5223B4F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EC0CE6A8-009D-E847-BCA3-901768B5734C}" type="slidenum">
              <a:rPr lang="pl-PL" altLang="pl-PL" sz="1000">
                <a:latin typeface="Times New Roman" panose="02020603050405020304" pitchFamily="18" charset="0"/>
              </a:rPr>
              <a:pPr/>
              <a:t>49</a:t>
            </a:fld>
            <a:endParaRPr lang="pl-PL" altLang="pl-PL" sz="1000">
              <a:latin typeface="Times New Roman" panose="02020603050405020304" pitchFamily="18" charset="0"/>
            </a:endParaRPr>
          </a:p>
        </p:txBody>
      </p:sp>
      <p:sp>
        <p:nvSpPr>
          <p:cNvPr id="90115" name="Rectangle 2">
            <a:extLst>
              <a:ext uri="{FF2B5EF4-FFF2-40B4-BE49-F238E27FC236}">
                <a16:creationId xmlns:a16="http://schemas.microsoft.com/office/drawing/2014/main" id="{5B8EACB6-5F7C-1647-9FF8-791CD4447767}"/>
              </a:ext>
            </a:extLst>
          </p:cNvPr>
          <p:cNvSpPr>
            <a:spLocks noGrp="1" noRot="1" noChangeAspect="1" noChangeArrowheads="1" noTextEdit="1"/>
          </p:cNvSpPr>
          <p:nvPr>
            <p:ph type="sldImg"/>
          </p:nvPr>
        </p:nvSpPr>
        <p:spPr>
          <a:xfrm>
            <a:off x="434975" y="727075"/>
            <a:ext cx="5380038" cy="3586163"/>
          </a:xfrm>
          <a:ln cap="flat"/>
        </p:spPr>
      </p:sp>
      <p:sp>
        <p:nvSpPr>
          <p:cNvPr id="90116" name="Rectangle 3">
            <a:extLst>
              <a:ext uri="{FF2B5EF4-FFF2-40B4-BE49-F238E27FC236}">
                <a16:creationId xmlns:a16="http://schemas.microsoft.com/office/drawing/2014/main" id="{A20794EA-1774-C246-9051-59FF7AF084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929F3997-AED5-D04E-BF82-D15B55AF80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AB98031B-1AA8-144B-9FA3-96033731D12E}" type="slidenum">
              <a:rPr lang="pl-PL" altLang="pl-PL" sz="1000">
                <a:latin typeface="Times New Roman" panose="02020603050405020304" pitchFamily="18" charset="0"/>
              </a:rPr>
              <a:pPr/>
              <a:t>50</a:t>
            </a:fld>
            <a:endParaRPr lang="pl-PL" altLang="pl-PL" sz="1000">
              <a:latin typeface="Times New Roman" panose="02020603050405020304" pitchFamily="18" charset="0"/>
            </a:endParaRPr>
          </a:p>
        </p:txBody>
      </p:sp>
      <p:sp>
        <p:nvSpPr>
          <p:cNvPr id="91139" name="Rectangle 2">
            <a:extLst>
              <a:ext uri="{FF2B5EF4-FFF2-40B4-BE49-F238E27FC236}">
                <a16:creationId xmlns:a16="http://schemas.microsoft.com/office/drawing/2014/main" id="{AD36F085-BC19-5849-B534-2650CC85F91E}"/>
              </a:ext>
            </a:extLst>
          </p:cNvPr>
          <p:cNvSpPr>
            <a:spLocks noGrp="1" noRot="1" noChangeAspect="1" noChangeArrowheads="1" noTextEdit="1"/>
          </p:cNvSpPr>
          <p:nvPr>
            <p:ph type="sldImg"/>
          </p:nvPr>
        </p:nvSpPr>
        <p:spPr>
          <a:xfrm>
            <a:off x="434975" y="727075"/>
            <a:ext cx="5380038" cy="3586163"/>
          </a:xfrm>
          <a:ln cap="flat"/>
        </p:spPr>
      </p:sp>
      <p:sp>
        <p:nvSpPr>
          <p:cNvPr id="91140" name="Rectangle 3">
            <a:extLst>
              <a:ext uri="{FF2B5EF4-FFF2-40B4-BE49-F238E27FC236}">
                <a16:creationId xmlns:a16="http://schemas.microsoft.com/office/drawing/2014/main" id="{A9F7E694-9D00-5C4F-837E-904944CD8F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E35D5A2E-869F-A649-96A6-6B40769E86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E836A0C0-E1D3-3948-8840-A8D8797608BA}" type="slidenum">
              <a:rPr lang="pl-PL" altLang="pl-PL" sz="1000">
                <a:latin typeface="Times New Roman" panose="02020603050405020304" pitchFamily="18" charset="0"/>
              </a:rPr>
              <a:pPr/>
              <a:t>52</a:t>
            </a:fld>
            <a:endParaRPr lang="pl-PL" altLang="pl-PL" sz="1000">
              <a:latin typeface="Times New Roman" panose="02020603050405020304" pitchFamily="18" charset="0"/>
            </a:endParaRPr>
          </a:p>
        </p:txBody>
      </p:sp>
      <p:sp>
        <p:nvSpPr>
          <p:cNvPr id="92163" name="Rectangle 2">
            <a:extLst>
              <a:ext uri="{FF2B5EF4-FFF2-40B4-BE49-F238E27FC236}">
                <a16:creationId xmlns:a16="http://schemas.microsoft.com/office/drawing/2014/main" id="{DA896B9E-C01C-E047-B61D-79C6602A9AF5}"/>
              </a:ext>
            </a:extLst>
          </p:cNvPr>
          <p:cNvSpPr>
            <a:spLocks noGrp="1" noRot="1" noChangeAspect="1" noChangeArrowheads="1" noTextEdit="1"/>
          </p:cNvSpPr>
          <p:nvPr>
            <p:ph type="sldImg"/>
          </p:nvPr>
        </p:nvSpPr>
        <p:spPr>
          <a:xfrm>
            <a:off x="434975" y="727075"/>
            <a:ext cx="5380038" cy="3586163"/>
          </a:xfrm>
          <a:ln cap="flat"/>
        </p:spPr>
      </p:sp>
      <p:sp>
        <p:nvSpPr>
          <p:cNvPr id="92164" name="Rectangle 3">
            <a:extLst>
              <a:ext uri="{FF2B5EF4-FFF2-40B4-BE49-F238E27FC236}">
                <a16:creationId xmlns:a16="http://schemas.microsoft.com/office/drawing/2014/main" id="{CC4DAF6F-0598-F142-8CA4-A6CF0BB1C1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236E3EA3-6A45-D445-8EF8-934B169B2D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242D7526-9C88-2B43-AA35-56EB43365862}" type="slidenum">
              <a:rPr lang="en-GB" altLang="pl-PL" sz="1000">
                <a:latin typeface="Times New Roman" panose="02020603050405020304" pitchFamily="18" charset="0"/>
              </a:rPr>
              <a:pPr/>
              <a:t>69</a:t>
            </a:fld>
            <a:endParaRPr lang="en-GB" altLang="pl-PL" sz="1000">
              <a:latin typeface="Times New Roman" panose="02020603050405020304" pitchFamily="18" charset="0"/>
            </a:endParaRPr>
          </a:p>
        </p:txBody>
      </p:sp>
      <p:sp>
        <p:nvSpPr>
          <p:cNvPr id="93187" name="Rectangle 2">
            <a:extLst>
              <a:ext uri="{FF2B5EF4-FFF2-40B4-BE49-F238E27FC236}">
                <a16:creationId xmlns:a16="http://schemas.microsoft.com/office/drawing/2014/main" id="{B4700B33-2F71-8A42-9956-2090280BF2DF}"/>
              </a:ext>
            </a:extLst>
          </p:cNvPr>
          <p:cNvSpPr>
            <a:spLocks noGrp="1" noRot="1" noChangeAspect="1" noChangeArrowheads="1" noTextEdit="1"/>
          </p:cNvSpPr>
          <p:nvPr>
            <p:ph type="sldImg"/>
          </p:nvPr>
        </p:nvSpPr>
        <p:spPr>
          <a:xfrm>
            <a:off x="433388" y="723900"/>
            <a:ext cx="5391150" cy="3595688"/>
          </a:xfrm>
          <a:ln/>
        </p:spPr>
      </p:sp>
      <p:sp>
        <p:nvSpPr>
          <p:cNvPr id="93188" name="Rectangle 3">
            <a:extLst>
              <a:ext uri="{FF2B5EF4-FFF2-40B4-BE49-F238E27FC236}">
                <a16:creationId xmlns:a16="http://schemas.microsoft.com/office/drawing/2014/main" id="{610A5815-CDEC-9848-85FE-0640A0E1E35E}"/>
              </a:ext>
            </a:extLst>
          </p:cNvPr>
          <p:cNvSpPr>
            <a:spLocks noGrp="1" noChangeArrowheads="1"/>
          </p:cNvSpPr>
          <p:nvPr>
            <p:ph type="body" idx="1"/>
          </p:nvPr>
        </p:nvSpPr>
        <p:spPr>
          <a:xfrm>
            <a:off x="835025" y="4559300"/>
            <a:ext cx="4576763" cy="431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49325"/>
            <a:endParaRPr kumimoji="0" lang="en-US" altLang="pl-PL">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28E09B09-27AD-6147-8CA4-BA6A30E030B6}"/>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5EF1D0DD-D5F0-E34A-9F00-89F81F17B46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16E15FB5-EF1B-074F-88DF-7256B39458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1EA25DCF-C856-DC44-8983-7DC9936AEC2D}" type="slidenum">
              <a:rPr lang="pl-PL" altLang="pl-PL" sz="1000">
                <a:latin typeface="Times New Roman" panose="02020603050405020304" pitchFamily="18" charset="0"/>
              </a:rPr>
              <a:pPr/>
              <a:t>25</a:t>
            </a:fld>
            <a:endParaRPr lang="pl-PL" altLang="pl-PL" sz="1000">
              <a:latin typeface="Times New Roman" panose="02020603050405020304" pitchFamily="18" charset="0"/>
            </a:endParaRPr>
          </a:p>
        </p:txBody>
      </p:sp>
      <p:sp>
        <p:nvSpPr>
          <p:cNvPr id="78851" name="Rectangle 2">
            <a:extLst>
              <a:ext uri="{FF2B5EF4-FFF2-40B4-BE49-F238E27FC236}">
                <a16:creationId xmlns:a16="http://schemas.microsoft.com/office/drawing/2014/main" id="{812FEC38-3B0C-484B-9EAD-1BB419ECFB17}"/>
              </a:ext>
            </a:extLst>
          </p:cNvPr>
          <p:cNvSpPr>
            <a:spLocks noGrp="1" noRot="1" noChangeAspect="1" noChangeArrowheads="1" noTextEdit="1"/>
          </p:cNvSpPr>
          <p:nvPr>
            <p:ph type="sldImg"/>
          </p:nvPr>
        </p:nvSpPr>
        <p:spPr>
          <a:xfrm>
            <a:off x="434975" y="727075"/>
            <a:ext cx="5380038" cy="3586163"/>
          </a:xfrm>
          <a:ln cap="flat"/>
        </p:spPr>
      </p:sp>
      <p:sp>
        <p:nvSpPr>
          <p:cNvPr id="78852" name="Rectangle 3">
            <a:extLst>
              <a:ext uri="{FF2B5EF4-FFF2-40B4-BE49-F238E27FC236}">
                <a16:creationId xmlns:a16="http://schemas.microsoft.com/office/drawing/2014/main" id="{4EE50795-CA5E-A546-B771-FC9E5452FB8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094B1F7-D359-B740-AE28-C1EEEB8C0E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99546A71-74ED-BF4B-A115-A0B6901F045D}" type="slidenum">
              <a:rPr lang="pl-PL" altLang="pl-PL" sz="1000">
                <a:latin typeface="Times New Roman" panose="02020603050405020304" pitchFamily="18" charset="0"/>
              </a:rPr>
              <a:pPr/>
              <a:t>26</a:t>
            </a:fld>
            <a:endParaRPr lang="pl-PL" altLang="pl-PL" sz="1000">
              <a:latin typeface="Times New Roman" panose="02020603050405020304" pitchFamily="18" charset="0"/>
            </a:endParaRPr>
          </a:p>
        </p:txBody>
      </p:sp>
      <p:sp>
        <p:nvSpPr>
          <p:cNvPr id="79875" name="Rectangle 2">
            <a:extLst>
              <a:ext uri="{FF2B5EF4-FFF2-40B4-BE49-F238E27FC236}">
                <a16:creationId xmlns:a16="http://schemas.microsoft.com/office/drawing/2014/main" id="{82A2471D-AC63-1849-88F2-90D50BA70C88}"/>
              </a:ext>
            </a:extLst>
          </p:cNvPr>
          <p:cNvSpPr>
            <a:spLocks noGrp="1" noRot="1" noChangeAspect="1" noChangeArrowheads="1" noTextEdit="1"/>
          </p:cNvSpPr>
          <p:nvPr>
            <p:ph type="sldImg"/>
          </p:nvPr>
        </p:nvSpPr>
        <p:spPr>
          <a:xfrm>
            <a:off x="434975" y="727075"/>
            <a:ext cx="5380038" cy="3586163"/>
          </a:xfrm>
          <a:ln cap="flat"/>
        </p:spPr>
      </p:sp>
      <p:sp>
        <p:nvSpPr>
          <p:cNvPr id="79876" name="Rectangle 3">
            <a:extLst>
              <a:ext uri="{FF2B5EF4-FFF2-40B4-BE49-F238E27FC236}">
                <a16:creationId xmlns:a16="http://schemas.microsoft.com/office/drawing/2014/main" id="{5957B25A-9225-B643-A938-68A7F3BD3E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A6B08095-8EE4-9240-9BB1-E1726CFDB7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88A0DE3F-EFC4-DE4A-9821-6FE7D174612F}" type="slidenum">
              <a:rPr lang="pl-PL" altLang="pl-PL" sz="1000">
                <a:latin typeface="Times New Roman" panose="02020603050405020304" pitchFamily="18" charset="0"/>
              </a:rPr>
              <a:pPr/>
              <a:t>29</a:t>
            </a:fld>
            <a:endParaRPr lang="pl-PL" altLang="pl-PL" sz="1000">
              <a:latin typeface="Times New Roman" panose="02020603050405020304" pitchFamily="18" charset="0"/>
            </a:endParaRPr>
          </a:p>
        </p:txBody>
      </p:sp>
      <p:sp>
        <p:nvSpPr>
          <p:cNvPr id="80899" name="Rectangle 2">
            <a:extLst>
              <a:ext uri="{FF2B5EF4-FFF2-40B4-BE49-F238E27FC236}">
                <a16:creationId xmlns:a16="http://schemas.microsoft.com/office/drawing/2014/main" id="{1DDB2D99-A6BC-8041-84C7-58E3524BFF33}"/>
              </a:ext>
            </a:extLst>
          </p:cNvPr>
          <p:cNvSpPr>
            <a:spLocks noGrp="1" noRot="1" noChangeAspect="1" noChangeArrowheads="1" noTextEdit="1"/>
          </p:cNvSpPr>
          <p:nvPr>
            <p:ph type="sldImg"/>
          </p:nvPr>
        </p:nvSpPr>
        <p:spPr>
          <a:xfrm>
            <a:off x="434975" y="727075"/>
            <a:ext cx="5380038" cy="3586163"/>
          </a:xfrm>
          <a:ln cap="flat"/>
        </p:spPr>
      </p:sp>
      <p:sp>
        <p:nvSpPr>
          <p:cNvPr id="80900" name="Rectangle 3">
            <a:extLst>
              <a:ext uri="{FF2B5EF4-FFF2-40B4-BE49-F238E27FC236}">
                <a16:creationId xmlns:a16="http://schemas.microsoft.com/office/drawing/2014/main" id="{49BCA844-D79C-BD43-96DC-917529A2270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EDBBC25F-9BB7-2F41-B977-B1EF89D8F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0E7BCE65-1901-3B4D-A876-F2169BD78CA0}" type="slidenum">
              <a:rPr lang="pl-PL" altLang="pl-PL" sz="1000">
                <a:latin typeface="Times New Roman" panose="02020603050405020304" pitchFamily="18" charset="0"/>
              </a:rPr>
              <a:pPr/>
              <a:t>30</a:t>
            </a:fld>
            <a:endParaRPr lang="pl-PL" altLang="pl-PL" sz="1000">
              <a:latin typeface="Times New Roman" panose="02020603050405020304" pitchFamily="18" charset="0"/>
            </a:endParaRPr>
          </a:p>
        </p:txBody>
      </p:sp>
      <p:sp>
        <p:nvSpPr>
          <p:cNvPr id="81923" name="Rectangle 2">
            <a:extLst>
              <a:ext uri="{FF2B5EF4-FFF2-40B4-BE49-F238E27FC236}">
                <a16:creationId xmlns:a16="http://schemas.microsoft.com/office/drawing/2014/main" id="{3F8238B4-0E17-FC49-BE23-995F68D9A51C}"/>
              </a:ext>
            </a:extLst>
          </p:cNvPr>
          <p:cNvSpPr>
            <a:spLocks noGrp="1" noRot="1" noChangeAspect="1" noChangeArrowheads="1" noTextEdit="1"/>
          </p:cNvSpPr>
          <p:nvPr>
            <p:ph type="sldImg"/>
          </p:nvPr>
        </p:nvSpPr>
        <p:spPr>
          <a:xfrm>
            <a:off x="434975" y="727075"/>
            <a:ext cx="5380038" cy="3586163"/>
          </a:xfrm>
          <a:ln cap="flat"/>
        </p:spPr>
      </p:sp>
      <p:sp>
        <p:nvSpPr>
          <p:cNvPr id="81924" name="Rectangle 3">
            <a:extLst>
              <a:ext uri="{FF2B5EF4-FFF2-40B4-BE49-F238E27FC236}">
                <a16:creationId xmlns:a16="http://schemas.microsoft.com/office/drawing/2014/main" id="{556F8E1A-89EB-AC42-B556-635FAD1C9F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a:extLst>
              <a:ext uri="{FF2B5EF4-FFF2-40B4-BE49-F238E27FC236}">
                <a16:creationId xmlns:a16="http://schemas.microsoft.com/office/drawing/2014/main" id="{22C497E4-AEB6-D645-9245-2E31022387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3D5C336B-E09B-2548-B23E-64970CEED1C5}" type="slidenum">
              <a:rPr lang="pl-PL" altLang="pl-PL" sz="1000">
                <a:latin typeface="Times New Roman" panose="02020603050405020304" pitchFamily="18" charset="0"/>
              </a:rPr>
              <a:pPr/>
              <a:t>35</a:t>
            </a:fld>
            <a:endParaRPr lang="pl-PL" altLang="pl-PL" sz="1000">
              <a:latin typeface="Times New Roman" panose="02020603050405020304" pitchFamily="18" charset="0"/>
            </a:endParaRPr>
          </a:p>
        </p:txBody>
      </p:sp>
      <p:sp>
        <p:nvSpPr>
          <p:cNvPr id="82947" name="Rectangle 2">
            <a:extLst>
              <a:ext uri="{FF2B5EF4-FFF2-40B4-BE49-F238E27FC236}">
                <a16:creationId xmlns:a16="http://schemas.microsoft.com/office/drawing/2014/main" id="{68856A22-3222-2744-A002-35F1362899A6}"/>
              </a:ext>
            </a:extLst>
          </p:cNvPr>
          <p:cNvSpPr>
            <a:spLocks noGrp="1" noRot="1" noChangeAspect="1" noChangeArrowheads="1" noTextEdit="1"/>
          </p:cNvSpPr>
          <p:nvPr>
            <p:ph type="sldImg"/>
          </p:nvPr>
        </p:nvSpPr>
        <p:spPr>
          <a:xfrm>
            <a:off x="434975" y="727075"/>
            <a:ext cx="5380038" cy="3586163"/>
          </a:xfrm>
          <a:ln cap="flat"/>
        </p:spPr>
      </p:sp>
      <p:sp>
        <p:nvSpPr>
          <p:cNvPr id="82948" name="Rectangle 3">
            <a:extLst>
              <a:ext uri="{FF2B5EF4-FFF2-40B4-BE49-F238E27FC236}">
                <a16:creationId xmlns:a16="http://schemas.microsoft.com/office/drawing/2014/main" id="{115F3702-44F5-4B4E-A482-8D6A87BA86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20E42117-1A17-0A47-B64E-939D5251FC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3744D9F2-487D-1B4C-9C93-D7E65271B3DB}" type="slidenum">
              <a:rPr lang="pl-PL" altLang="pl-PL" sz="1000">
                <a:latin typeface="Times New Roman" panose="02020603050405020304" pitchFamily="18" charset="0"/>
              </a:rPr>
              <a:pPr/>
              <a:t>37</a:t>
            </a:fld>
            <a:endParaRPr lang="pl-PL" altLang="pl-PL" sz="1000">
              <a:latin typeface="Times New Roman" panose="02020603050405020304" pitchFamily="18" charset="0"/>
            </a:endParaRPr>
          </a:p>
        </p:txBody>
      </p:sp>
      <p:sp>
        <p:nvSpPr>
          <p:cNvPr id="83971" name="Rectangle 2">
            <a:extLst>
              <a:ext uri="{FF2B5EF4-FFF2-40B4-BE49-F238E27FC236}">
                <a16:creationId xmlns:a16="http://schemas.microsoft.com/office/drawing/2014/main" id="{D6B5A494-E1A4-4345-99AC-B1AAAA51DEDF}"/>
              </a:ext>
            </a:extLst>
          </p:cNvPr>
          <p:cNvSpPr>
            <a:spLocks noGrp="1" noRot="1" noChangeAspect="1" noChangeArrowheads="1" noTextEdit="1"/>
          </p:cNvSpPr>
          <p:nvPr>
            <p:ph type="sldImg"/>
          </p:nvPr>
        </p:nvSpPr>
        <p:spPr>
          <a:xfrm>
            <a:off x="434975" y="727075"/>
            <a:ext cx="5380038" cy="3586163"/>
          </a:xfrm>
          <a:ln cap="flat"/>
        </p:spPr>
      </p:sp>
      <p:sp>
        <p:nvSpPr>
          <p:cNvPr id="83972" name="Rectangle 3">
            <a:extLst>
              <a:ext uri="{FF2B5EF4-FFF2-40B4-BE49-F238E27FC236}">
                <a16:creationId xmlns:a16="http://schemas.microsoft.com/office/drawing/2014/main" id="{AF053482-95DC-3044-8BE2-5B48BE5C57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5D84C640-46A6-FC4D-BADA-0F8F29A7DE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2550162F-F4EB-1645-8944-6CAD1E510D07}" type="slidenum">
              <a:rPr lang="pl-PL" altLang="pl-PL" sz="1000">
                <a:latin typeface="Times New Roman" panose="02020603050405020304" pitchFamily="18" charset="0"/>
              </a:rPr>
              <a:pPr/>
              <a:t>39</a:t>
            </a:fld>
            <a:endParaRPr lang="pl-PL" altLang="pl-PL" sz="1000">
              <a:latin typeface="Times New Roman" panose="02020603050405020304" pitchFamily="18" charset="0"/>
            </a:endParaRPr>
          </a:p>
        </p:txBody>
      </p:sp>
      <p:sp>
        <p:nvSpPr>
          <p:cNvPr id="84995" name="Rectangle 2">
            <a:extLst>
              <a:ext uri="{FF2B5EF4-FFF2-40B4-BE49-F238E27FC236}">
                <a16:creationId xmlns:a16="http://schemas.microsoft.com/office/drawing/2014/main" id="{221A0CCF-E220-D24E-8F7D-567BDEAE76FF}"/>
              </a:ext>
            </a:extLst>
          </p:cNvPr>
          <p:cNvSpPr>
            <a:spLocks noGrp="1" noRot="1" noChangeAspect="1" noChangeArrowheads="1" noTextEdit="1"/>
          </p:cNvSpPr>
          <p:nvPr>
            <p:ph type="sldImg"/>
          </p:nvPr>
        </p:nvSpPr>
        <p:spPr>
          <a:xfrm>
            <a:off x="434975" y="727075"/>
            <a:ext cx="5380038" cy="3586163"/>
          </a:xfrm>
          <a:ln cap="flat"/>
        </p:spPr>
      </p:sp>
      <p:sp>
        <p:nvSpPr>
          <p:cNvPr id="84996" name="Rectangle 3">
            <a:extLst>
              <a:ext uri="{FF2B5EF4-FFF2-40B4-BE49-F238E27FC236}">
                <a16:creationId xmlns:a16="http://schemas.microsoft.com/office/drawing/2014/main" id="{7BE304B8-8332-BF4A-9F7A-4D82530C91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163ED749-39E4-CE46-B329-0075E292AD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fld id="{1B6217A7-3228-4D4F-BCF1-DB3D6521FB77}" type="slidenum">
              <a:rPr lang="pl-PL" altLang="pl-PL" sz="1000">
                <a:latin typeface="Times New Roman" panose="02020603050405020304" pitchFamily="18" charset="0"/>
              </a:rPr>
              <a:pPr/>
              <a:t>40</a:t>
            </a:fld>
            <a:endParaRPr lang="pl-PL" altLang="pl-PL" sz="1000">
              <a:latin typeface="Times New Roman" panose="02020603050405020304" pitchFamily="18" charset="0"/>
            </a:endParaRPr>
          </a:p>
        </p:txBody>
      </p:sp>
      <p:sp>
        <p:nvSpPr>
          <p:cNvPr id="86019" name="Rectangle 2">
            <a:extLst>
              <a:ext uri="{FF2B5EF4-FFF2-40B4-BE49-F238E27FC236}">
                <a16:creationId xmlns:a16="http://schemas.microsoft.com/office/drawing/2014/main" id="{D6936034-9D46-234F-9AC1-49B941C9A7A1}"/>
              </a:ext>
            </a:extLst>
          </p:cNvPr>
          <p:cNvSpPr>
            <a:spLocks noGrp="1" noRot="1" noChangeAspect="1" noChangeArrowheads="1" noTextEdit="1"/>
          </p:cNvSpPr>
          <p:nvPr>
            <p:ph type="sldImg"/>
          </p:nvPr>
        </p:nvSpPr>
        <p:spPr>
          <a:xfrm>
            <a:off x="434975" y="727075"/>
            <a:ext cx="5380038" cy="3586163"/>
          </a:xfrm>
          <a:ln cap="flat"/>
        </p:spPr>
      </p:sp>
      <p:sp>
        <p:nvSpPr>
          <p:cNvPr id="86020" name="Rectangle 3">
            <a:extLst>
              <a:ext uri="{FF2B5EF4-FFF2-40B4-BE49-F238E27FC236}">
                <a16:creationId xmlns:a16="http://schemas.microsoft.com/office/drawing/2014/main" id="{3BDD74FC-16DB-9B4F-BF56-EB0D1B79F5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en-US" altLang="pl-PL">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160771" name="Rectangle 3"/>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2AAC39DB-976A-D14B-A7C9-63904B35CE2C}"/>
              </a:ext>
            </a:extLst>
          </p:cNvPr>
          <p:cNvSpPr>
            <a:spLocks noGrp="1" noChangeArrowheads="1"/>
          </p:cNvSpPr>
          <p:nvPr>
            <p:ph type="dt" sz="half" idx="10"/>
          </p:nvPr>
        </p:nvSpPr>
        <p:spPr>
          <a:ln/>
        </p:spPr>
        <p:txBody>
          <a:bodyPr/>
          <a:lstStyle>
            <a:lvl1pPr>
              <a:defRPr/>
            </a:lvl1pPr>
          </a:lstStyle>
          <a:p>
            <a:pPr>
              <a:defRPr/>
            </a:pPr>
            <a:fld id="{22BE384D-3EF5-384A-B67E-E6F90936F36D}" type="datetimeFigureOut">
              <a:rPr lang="en-US"/>
              <a:pPr>
                <a:defRPr/>
              </a:pPr>
              <a:t>5/19/2026</a:t>
            </a:fld>
            <a:endParaRPr lang="en-US"/>
          </a:p>
        </p:txBody>
      </p:sp>
      <p:sp>
        <p:nvSpPr>
          <p:cNvPr id="5" name="Rectangle 5">
            <a:extLst>
              <a:ext uri="{FF2B5EF4-FFF2-40B4-BE49-F238E27FC236}">
                <a16:creationId xmlns:a16="http://schemas.microsoft.com/office/drawing/2014/main" id="{72E679EE-93DD-EF45-8425-BCB03E5BEE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6450E31-A5F5-A04E-8FDC-4D79EE1C2519}"/>
              </a:ext>
            </a:extLst>
          </p:cNvPr>
          <p:cNvSpPr>
            <a:spLocks noGrp="1" noChangeArrowheads="1"/>
          </p:cNvSpPr>
          <p:nvPr>
            <p:ph type="sldNum" sz="quarter" idx="12"/>
          </p:nvPr>
        </p:nvSpPr>
        <p:spPr>
          <a:ln/>
        </p:spPr>
        <p:txBody>
          <a:bodyPr/>
          <a:lstStyle>
            <a:lvl1pPr>
              <a:defRPr/>
            </a:lvl1pPr>
          </a:lstStyle>
          <a:p>
            <a:fld id="{85420C39-A7C0-494E-BEB5-3341BBC99C90}" type="slidenum">
              <a:rPr lang="en-US" altLang="pl-PL"/>
              <a:pPr/>
              <a:t>‹#›</a:t>
            </a:fld>
            <a:endParaRPr lang="en-US" altLang="pl-PL"/>
          </a:p>
        </p:txBody>
      </p:sp>
    </p:spTree>
    <p:extLst>
      <p:ext uri="{BB962C8B-B14F-4D97-AF65-F5344CB8AC3E}">
        <p14:creationId xmlns:p14="http://schemas.microsoft.com/office/powerpoint/2010/main" val="210539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D89D2732-CFCC-F541-935F-08C0AD2813CC}"/>
              </a:ext>
            </a:extLst>
          </p:cNvPr>
          <p:cNvSpPr>
            <a:spLocks noGrp="1" noChangeArrowheads="1"/>
          </p:cNvSpPr>
          <p:nvPr>
            <p:ph type="dt" sz="half" idx="10"/>
          </p:nvPr>
        </p:nvSpPr>
        <p:spPr>
          <a:ln/>
        </p:spPr>
        <p:txBody>
          <a:bodyPr/>
          <a:lstStyle>
            <a:lvl1pPr>
              <a:defRPr/>
            </a:lvl1pPr>
          </a:lstStyle>
          <a:p>
            <a:pPr>
              <a:defRPr/>
            </a:pPr>
            <a:fld id="{FBEA865D-8A79-8E4F-A085-7A579607A7AC}" type="datetimeFigureOut">
              <a:rPr lang="en-US"/>
              <a:pPr>
                <a:defRPr/>
              </a:pPr>
              <a:t>5/19/2026</a:t>
            </a:fld>
            <a:endParaRPr lang="en-US"/>
          </a:p>
        </p:txBody>
      </p:sp>
      <p:sp>
        <p:nvSpPr>
          <p:cNvPr id="5" name="Rectangle 5">
            <a:extLst>
              <a:ext uri="{FF2B5EF4-FFF2-40B4-BE49-F238E27FC236}">
                <a16:creationId xmlns:a16="http://schemas.microsoft.com/office/drawing/2014/main" id="{7EAA6D94-4ADF-134A-9914-59A2D66EC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F224EA-ED78-7D4B-AD71-7871A6236C75}"/>
              </a:ext>
            </a:extLst>
          </p:cNvPr>
          <p:cNvSpPr>
            <a:spLocks noGrp="1" noChangeArrowheads="1"/>
          </p:cNvSpPr>
          <p:nvPr>
            <p:ph type="sldNum" sz="quarter" idx="12"/>
          </p:nvPr>
        </p:nvSpPr>
        <p:spPr>
          <a:ln/>
        </p:spPr>
        <p:txBody>
          <a:bodyPr/>
          <a:lstStyle>
            <a:lvl1pPr>
              <a:defRPr/>
            </a:lvl1pPr>
          </a:lstStyle>
          <a:p>
            <a:fld id="{6A69D7C5-0ABE-4245-8DE2-CBD9CF1D6DF1}" type="slidenum">
              <a:rPr lang="en-US" altLang="pl-PL"/>
              <a:pPr/>
              <a:t>‹#›</a:t>
            </a:fld>
            <a:endParaRPr lang="en-US" altLang="pl-PL"/>
          </a:p>
        </p:txBody>
      </p:sp>
    </p:spTree>
    <p:extLst>
      <p:ext uri="{BB962C8B-B14F-4D97-AF65-F5344CB8AC3E}">
        <p14:creationId xmlns:p14="http://schemas.microsoft.com/office/powerpoint/2010/main" val="224160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7329488" y="609600"/>
            <a:ext cx="2185987" cy="5486400"/>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771525" y="609600"/>
            <a:ext cx="6405563" cy="54864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8797AFB8-CD1E-8348-A703-B1798C1F917E}"/>
              </a:ext>
            </a:extLst>
          </p:cNvPr>
          <p:cNvSpPr>
            <a:spLocks noGrp="1" noChangeArrowheads="1"/>
          </p:cNvSpPr>
          <p:nvPr>
            <p:ph type="dt" sz="half" idx="10"/>
          </p:nvPr>
        </p:nvSpPr>
        <p:spPr>
          <a:ln/>
        </p:spPr>
        <p:txBody>
          <a:bodyPr/>
          <a:lstStyle>
            <a:lvl1pPr>
              <a:defRPr/>
            </a:lvl1pPr>
          </a:lstStyle>
          <a:p>
            <a:pPr>
              <a:defRPr/>
            </a:pPr>
            <a:fld id="{1316A3DB-B3F4-6443-A391-FE5240FDB6FA}" type="datetimeFigureOut">
              <a:rPr lang="en-US"/>
              <a:pPr>
                <a:defRPr/>
              </a:pPr>
              <a:t>5/19/2026</a:t>
            </a:fld>
            <a:endParaRPr lang="en-US"/>
          </a:p>
        </p:txBody>
      </p:sp>
      <p:sp>
        <p:nvSpPr>
          <p:cNvPr id="5" name="Rectangle 5">
            <a:extLst>
              <a:ext uri="{FF2B5EF4-FFF2-40B4-BE49-F238E27FC236}">
                <a16:creationId xmlns:a16="http://schemas.microsoft.com/office/drawing/2014/main" id="{4676900C-D002-F841-922A-0E0FEDF02A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DE6359-ED3D-F74B-8BF4-0B991D7EC16F}"/>
              </a:ext>
            </a:extLst>
          </p:cNvPr>
          <p:cNvSpPr>
            <a:spLocks noGrp="1" noChangeArrowheads="1"/>
          </p:cNvSpPr>
          <p:nvPr>
            <p:ph type="sldNum" sz="quarter" idx="12"/>
          </p:nvPr>
        </p:nvSpPr>
        <p:spPr>
          <a:ln/>
        </p:spPr>
        <p:txBody>
          <a:bodyPr/>
          <a:lstStyle>
            <a:lvl1pPr>
              <a:defRPr/>
            </a:lvl1pPr>
          </a:lstStyle>
          <a:p>
            <a:fld id="{C7A967EE-4671-C547-B341-36CC82BE217A}" type="slidenum">
              <a:rPr lang="en-US" altLang="pl-PL"/>
              <a:pPr/>
              <a:t>‹#›</a:t>
            </a:fld>
            <a:endParaRPr lang="en-US" altLang="pl-PL"/>
          </a:p>
        </p:txBody>
      </p:sp>
    </p:spTree>
    <p:extLst>
      <p:ext uri="{BB962C8B-B14F-4D97-AF65-F5344CB8AC3E}">
        <p14:creationId xmlns:p14="http://schemas.microsoft.com/office/powerpoint/2010/main" val="3445916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id="{EE1AE0F2-5FD8-4F49-8AF2-3C05DD06BD1A}"/>
              </a:ext>
            </a:extLst>
          </p:cNvPr>
          <p:cNvSpPr>
            <a:spLocks noGrp="1" noChangeArrowheads="1"/>
          </p:cNvSpPr>
          <p:nvPr>
            <p:ph type="dt" sz="half" idx="10"/>
          </p:nvPr>
        </p:nvSpPr>
        <p:spPr>
          <a:ln/>
        </p:spPr>
        <p:txBody>
          <a:bodyPr/>
          <a:lstStyle>
            <a:lvl1pPr>
              <a:defRPr/>
            </a:lvl1pPr>
          </a:lstStyle>
          <a:p>
            <a:pPr>
              <a:defRPr/>
            </a:pPr>
            <a:fld id="{0C6037E1-B3C3-2249-BD05-57C77A49899A}" type="datetimeFigureOut">
              <a:rPr lang="en-US"/>
              <a:pPr>
                <a:defRPr/>
              </a:pPr>
              <a:t>5/19/2026</a:t>
            </a:fld>
            <a:endParaRPr lang="en-US"/>
          </a:p>
        </p:txBody>
      </p:sp>
      <p:sp>
        <p:nvSpPr>
          <p:cNvPr id="5" name="Rectangle 5">
            <a:extLst>
              <a:ext uri="{FF2B5EF4-FFF2-40B4-BE49-F238E27FC236}">
                <a16:creationId xmlns:a16="http://schemas.microsoft.com/office/drawing/2014/main" id="{64A582B3-F31E-884E-A56E-6E887A5498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DD6EA27-AD5E-BC48-9E3E-679A2FAD1106}"/>
              </a:ext>
            </a:extLst>
          </p:cNvPr>
          <p:cNvSpPr>
            <a:spLocks noGrp="1" noChangeArrowheads="1"/>
          </p:cNvSpPr>
          <p:nvPr>
            <p:ph type="sldNum" sz="quarter" idx="12"/>
          </p:nvPr>
        </p:nvSpPr>
        <p:spPr>
          <a:ln/>
        </p:spPr>
        <p:txBody>
          <a:bodyPr/>
          <a:lstStyle>
            <a:lvl1pPr>
              <a:defRPr/>
            </a:lvl1pPr>
          </a:lstStyle>
          <a:p>
            <a:fld id="{2ECE183C-A186-B742-945F-30230825A778}" type="slidenum">
              <a:rPr lang="en-US" altLang="pl-PL"/>
              <a:pPr/>
              <a:t>‹#›</a:t>
            </a:fld>
            <a:endParaRPr lang="en-US" altLang="pl-PL"/>
          </a:p>
        </p:txBody>
      </p:sp>
    </p:spTree>
    <p:extLst>
      <p:ext uri="{BB962C8B-B14F-4D97-AF65-F5344CB8AC3E}">
        <p14:creationId xmlns:p14="http://schemas.microsoft.com/office/powerpoint/2010/main" val="28956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12800" y="4406900"/>
            <a:ext cx="874395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id="{9C775EAD-6FBB-624D-B7E2-217C2324390D}"/>
              </a:ext>
            </a:extLst>
          </p:cNvPr>
          <p:cNvSpPr>
            <a:spLocks noGrp="1" noChangeArrowheads="1"/>
          </p:cNvSpPr>
          <p:nvPr>
            <p:ph type="dt" sz="half" idx="10"/>
          </p:nvPr>
        </p:nvSpPr>
        <p:spPr>
          <a:ln/>
        </p:spPr>
        <p:txBody>
          <a:bodyPr/>
          <a:lstStyle>
            <a:lvl1pPr>
              <a:defRPr/>
            </a:lvl1pPr>
          </a:lstStyle>
          <a:p>
            <a:pPr>
              <a:defRPr/>
            </a:pPr>
            <a:fld id="{0C0E4485-9B65-154B-9CB0-F75348F3D1A2}" type="datetimeFigureOut">
              <a:rPr lang="en-US"/>
              <a:pPr>
                <a:defRPr/>
              </a:pPr>
              <a:t>5/19/2026</a:t>
            </a:fld>
            <a:endParaRPr lang="en-US"/>
          </a:p>
        </p:txBody>
      </p:sp>
      <p:sp>
        <p:nvSpPr>
          <p:cNvPr id="5" name="Rectangle 5">
            <a:extLst>
              <a:ext uri="{FF2B5EF4-FFF2-40B4-BE49-F238E27FC236}">
                <a16:creationId xmlns:a16="http://schemas.microsoft.com/office/drawing/2014/main" id="{988F85AB-ADFB-664D-B232-6FEC5996DB1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E9BBD85-5F8F-A948-AC4A-1A55B4C41CFF}"/>
              </a:ext>
            </a:extLst>
          </p:cNvPr>
          <p:cNvSpPr>
            <a:spLocks noGrp="1" noChangeArrowheads="1"/>
          </p:cNvSpPr>
          <p:nvPr>
            <p:ph type="sldNum" sz="quarter" idx="12"/>
          </p:nvPr>
        </p:nvSpPr>
        <p:spPr>
          <a:ln/>
        </p:spPr>
        <p:txBody>
          <a:bodyPr/>
          <a:lstStyle>
            <a:lvl1pPr>
              <a:defRPr/>
            </a:lvl1pPr>
          </a:lstStyle>
          <a:p>
            <a:fld id="{9B08B780-020E-5F4D-A715-AC5DA8A9BD6B}" type="slidenum">
              <a:rPr lang="en-US" altLang="pl-PL"/>
              <a:pPr/>
              <a:t>‹#›</a:t>
            </a:fld>
            <a:endParaRPr lang="en-US" altLang="pl-PL"/>
          </a:p>
        </p:txBody>
      </p:sp>
    </p:spTree>
    <p:extLst>
      <p:ext uri="{BB962C8B-B14F-4D97-AF65-F5344CB8AC3E}">
        <p14:creationId xmlns:p14="http://schemas.microsoft.com/office/powerpoint/2010/main" val="128584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77152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521970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E6589D18-93E8-3F43-8E87-C67E7A2F757E}"/>
              </a:ext>
            </a:extLst>
          </p:cNvPr>
          <p:cNvSpPr>
            <a:spLocks noGrp="1" noChangeArrowheads="1"/>
          </p:cNvSpPr>
          <p:nvPr>
            <p:ph type="dt" sz="half" idx="10"/>
          </p:nvPr>
        </p:nvSpPr>
        <p:spPr>
          <a:ln/>
        </p:spPr>
        <p:txBody>
          <a:bodyPr/>
          <a:lstStyle>
            <a:lvl1pPr>
              <a:defRPr/>
            </a:lvl1pPr>
          </a:lstStyle>
          <a:p>
            <a:pPr>
              <a:defRPr/>
            </a:pPr>
            <a:fld id="{5D800E12-2283-1741-B40B-204C28615157}" type="datetimeFigureOut">
              <a:rPr lang="en-US"/>
              <a:pPr>
                <a:defRPr/>
              </a:pPr>
              <a:t>5/19/2026</a:t>
            </a:fld>
            <a:endParaRPr lang="en-US"/>
          </a:p>
        </p:txBody>
      </p:sp>
      <p:sp>
        <p:nvSpPr>
          <p:cNvPr id="6" name="Rectangle 5">
            <a:extLst>
              <a:ext uri="{FF2B5EF4-FFF2-40B4-BE49-F238E27FC236}">
                <a16:creationId xmlns:a16="http://schemas.microsoft.com/office/drawing/2014/main" id="{872B5575-C055-8441-83ED-E2D8875AD0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586961-18FA-374C-8417-4955D5596061}"/>
              </a:ext>
            </a:extLst>
          </p:cNvPr>
          <p:cNvSpPr>
            <a:spLocks noGrp="1" noChangeArrowheads="1"/>
          </p:cNvSpPr>
          <p:nvPr>
            <p:ph type="sldNum" sz="quarter" idx="12"/>
          </p:nvPr>
        </p:nvSpPr>
        <p:spPr>
          <a:ln/>
        </p:spPr>
        <p:txBody>
          <a:bodyPr/>
          <a:lstStyle>
            <a:lvl1pPr>
              <a:defRPr/>
            </a:lvl1pPr>
          </a:lstStyle>
          <a:p>
            <a:fld id="{27C1C091-3055-F246-A107-8E36C0523F66}" type="slidenum">
              <a:rPr lang="en-US" altLang="pl-PL"/>
              <a:pPr/>
              <a:t>‹#›</a:t>
            </a:fld>
            <a:endParaRPr lang="en-US" altLang="pl-PL"/>
          </a:p>
        </p:txBody>
      </p:sp>
    </p:spTree>
    <p:extLst>
      <p:ext uri="{BB962C8B-B14F-4D97-AF65-F5344CB8AC3E}">
        <p14:creationId xmlns:p14="http://schemas.microsoft.com/office/powerpoint/2010/main" val="3470646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514350" y="274638"/>
            <a:ext cx="9258300" cy="1143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id="{DB4C6E5A-6346-B143-9104-2EDFC0C686FD}"/>
              </a:ext>
            </a:extLst>
          </p:cNvPr>
          <p:cNvSpPr>
            <a:spLocks noGrp="1" noChangeArrowheads="1"/>
          </p:cNvSpPr>
          <p:nvPr>
            <p:ph type="dt" sz="half" idx="10"/>
          </p:nvPr>
        </p:nvSpPr>
        <p:spPr>
          <a:ln/>
        </p:spPr>
        <p:txBody>
          <a:bodyPr/>
          <a:lstStyle>
            <a:lvl1pPr>
              <a:defRPr/>
            </a:lvl1pPr>
          </a:lstStyle>
          <a:p>
            <a:pPr>
              <a:defRPr/>
            </a:pPr>
            <a:fld id="{4202DEE6-14BC-084A-86D4-21E3559F8C96}" type="datetimeFigureOut">
              <a:rPr lang="en-US"/>
              <a:pPr>
                <a:defRPr/>
              </a:pPr>
              <a:t>5/19/2026</a:t>
            </a:fld>
            <a:endParaRPr lang="en-US"/>
          </a:p>
        </p:txBody>
      </p:sp>
      <p:sp>
        <p:nvSpPr>
          <p:cNvPr id="8" name="Rectangle 5">
            <a:extLst>
              <a:ext uri="{FF2B5EF4-FFF2-40B4-BE49-F238E27FC236}">
                <a16:creationId xmlns:a16="http://schemas.microsoft.com/office/drawing/2014/main" id="{B5D7E9A2-E2A9-AD41-81B6-4551D3827F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B9F3E89-6C09-D349-BDDF-5720FD308174}"/>
              </a:ext>
            </a:extLst>
          </p:cNvPr>
          <p:cNvSpPr>
            <a:spLocks noGrp="1" noChangeArrowheads="1"/>
          </p:cNvSpPr>
          <p:nvPr>
            <p:ph type="sldNum" sz="quarter" idx="12"/>
          </p:nvPr>
        </p:nvSpPr>
        <p:spPr>
          <a:ln/>
        </p:spPr>
        <p:txBody>
          <a:bodyPr/>
          <a:lstStyle>
            <a:lvl1pPr>
              <a:defRPr/>
            </a:lvl1pPr>
          </a:lstStyle>
          <a:p>
            <a:fld id="{15733EC9-E9CE-2E4D-9079-CAFF883456C2}" type="slidenum">
              <a:rPr lang="en-US" altLang="pl-PL"/>
              <a:pPr/>
              <a:t>‹#›</a:t>
            </a:fld>
            <a:endParaRPr lang="en-US" altLang="pl-PL"/>
          </a:p>
        </p:txBody>
      </p:sp>
    </p:spTree>
    <p:extLst>
      <p:ext uri="{BB962C8B-B14F-4D97-AF65-F5344CB8AC3E}">
        <p14:creationId xmlns:p14="http://schemas.microsoft.com/office/powerpoint/2010/main" val="785234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id="{C11B850C-D34C-7B43-97A8-8488159F42A2}"/>
              </a:ext>
            </a:extLst>
          </p:cNvPr>
          <p:cNvSpPr>
            <a:spLocks noGrp="1" noChangeArrowheads="1"/>
          </p:cNvSpPr>
          <p:nvPr>
            <p:ph type="dt" sz="half" idx="10"/>
          </p:nvPr>
        </p:nvSpPr>
        <p:spPr>
          <a:ln/>
        </p:spPr>
        <p:txBody>
          <a:bodyPr/>
          <a:lstStyle>
            <a:lvl1pPr>
              <a:defRPr/>
            </a:lvl1pPr>
          </a:lstStyle>
          <a:p>
            <a:pPr>
              <a:defRPr/>
            </a:pPr>
            <a:fld id="{976454C2-0AD9-D749-9D77-1D154CBD147A}" type="datetimeFigureOut">
              <a:rPr lang="en-US"/>
              <a:pPr>
                <a:defRPr/>
              </a:pPr>
              <a:t>5/19/2026</a:t>
            </a:fld>
            <a:endParaRPr lang="en-US"/>
          </a:p>
        </p:txBody>
      </p:sp>
      <p:sp>
        <p:nvSpPr>
          <p:cNvPr id="4" name="Rectangle 5">
            <a:extLst>
              <a:ext uri="{FF2B5EF4-FFF2-40B4-BE49-F238E27FC236}">
                <a16:creationId xmlns:a16="http://schemas.microsoft.com/office/drawing/2014/main" id="{15F40BAB-C8E3-C24F-B26E-27B33874FDD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F4F3388-275F-1046-A7CD-390F3EC488FE}"/>
              </a:ext>
            </a:extLst>
          </p:cNvPr>
          <p:cNvSpPr>
            <a:spLocks noGrp="1" noChangeArrowheads="1"/>
          </p:cNvSpPr>
          <p:nvPr>
            <p:ph type="sldNum" sz="quarter" idx="12"/>
          </p:nvPr>
        </p:nvSpPr>
        <p:spPr>
          <a:ln/>
        </p:spPr>
        <p:txBody>
          <a:bodyPr/>
          <a:lstStyle>
            <a:lvl1pPr>
              <a:defRPr/>
            </a:lvl1pPr>
          </a:lstStyle>
          <a:p>
            <a:fld id="{2A8775F6-03A3-BB45-824E-F7A59D033900}" type="slidenum">
              <a:rPr lang="en-US" altLang="pl-PL"/>
              <a:pPr/>
              <a:t>‹#›</a:t>
            </a:fld>
            <a:endParaRPr lang="en-US" altLang="pl-PL"/>
          </a:p>
        </p:txBody>
      </p:sp>
    </p:spTree>
    <p:extLst>
      <p:ext uri="{BB962C8B-B14F-4D97-AF65-F5344CB8AC3E}">
        <p14:creationId xmlns:p14="http://schemas.microsoft.com/office/powerpoint/2010/main" val="17415608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3A35DD-747F-6A4E-AF44-8D31D5F8A1E5}"/>
              </a:ext>
            </a:extLst>
          </p:cNvPr>
          <p:cNvSpPr>
            <a:spLocks noGrp="1" noChangeArrowheads="1"/>
          </p:cNvSpPr>
          <p:nvPr>
            <p:ph type="dt" sz="half" idx="10"/>
          </p:nvPr>
        </p:nvSpPr>
        <p:spPr>
          <a:ln/>
        </p:spPr>
        <p:txBody>
          <a:bodyPr/>
          <a:lstStyle>
            <a:lvl1pPr>
              <a:defRPr/>
            </a:lvl1pPr>
          </a:lstStyle>
          <a:p>
            <a:pPr>
              <a:defRPr/>
            </a:pPr>
            <a:fld id="{65C64A82-F8D0-F545-BF59-F9B5C9B613EE}" type="datetimeFigureOut">
              <a:rPr lang="en-US"/>
              <a:pPr>
                <a:defRPr/>
              </a:pPr>
              <a:t>5/19/2026</a:t>
            </a:fld>
            <a:endParaRPr lang="en-US"/>
          </a:p>
        </p:txBody>
      </p:sp>
      <p:sp>
        <p:nvSpPr>
          <p:cNvPr id="3" name="Rectangle 5">
            <a:extLst>
              <a:ext uri="{FF2B5EF4-FFF2-40B4-BE49-F238E27FC236}">
                <a16:creationId xmlns:a16="http://schemas.microsoft.com/office/drawing/2014/main" id="{411C9767-60D0-8A45-B372-678A1A9693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82BA6788-5811-A94B-86C8-64B810276F6B}"/>
              </a:ext>
            </a:extLst>
          </p:cNvPr>
          <p:cNvSpPr>
            <a:spLocks noGrp="1" noChangeArrowheads="1"/>
          </p:cNvSpPr>
          <p:nvPr>
            <p:ph type="sldNum" sz="quarter" idx="12"/>
          </p:nvPr>
        </p:nvSpPr>
        <p:spPr>
          <a:ln/>
        </p:spPr>
        <p:txBody>
          <a:bodyPr/>
          <a:lstStyle>
            <a:lvl1pPr>
              <a:defRPr/>
            </a:lvl1pPr>
          </a:lstStyle>
          <a:p>
            <a:fld id="{35D79739-31E2-D244-AB63-BD6D1FDD1DA5}" type="slidenum">
              <a:rPr lang="en-US" altLang="pl-PL"/>
              <a:pPr/>
              <a:t>‹#›</a:t>
            </a:fld>
            <a:endParaRPr lang="en-US" altLang="pl-PL"/>
          </a:p>
        </p:txBody>
      </p:sp>
    </p:spTree>
    <p:extLst>
      <p:ext uri="{BB962C8B-B14F-4D97-AF65-F5344CB8AC3E}">
        <p14:creationId xmlns:p14="http://schemas.microsoft.com/office/powerpoint/2010/main" val="1051101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514350" y="273050"/>
            <a:ext cx="3384550"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B0323598-98A9-A449-BE72-2E80BF6B36F0}"/>
              </a:ext>
            </a:extLst>
          </p:cNvPr>
          <p:cNvSpPr>
            <a:spLocks noGrp="1" noChangeArrowheads="1"/>
          </p:cNvSpPr>
          <p:nvPr>
            <p:ph type="dt" sz="half" idx="10"/>
          </p:nvPr>
        </p:nvSpPr>
        <p:spPr>
          <a:ln/>
        </p:spPr>
        <p:txBody>
          <a:bodyPr/>
          <a:lstStyle>
            <a:lvl1pPr>
              <a:defRPr/>
            </a:lvl1pPr>
          </a:lstStyle>
          <a:p>
            <a:pPr>
              <a:defRPr/>
            </a:pPr>
            <a:fld id="{1CAD55A2-0FBE-8349-9E91-2A8764D65AB8}" type="datetimeFigureOut">
              <a:rPr lang="en-US"/>
              <a:pPr>
                <a:defRPr/>
              </a:pPr>
              <a:t>5/19/2026</a:t>
            </a:fld>
            <a:endParaRPr lang="en-US"/>
          </a:p>
        </p:txBody>
      </p:sp>
      <p:sp>
        <p:nvSpPr>
          <p:cNvPr id="6" name="Rectangle 5">
            <a:extLst>
              <a:ext uri="{FF2B5EF4-FFF2-40B4-BE49-F238E27FC236}">
                <a16:creationId xmlns:a16="http://schemas.microsoft.com/office/drawing/2014/main" id="{4EEB3BED-EA69-D647-B1CA-22C604ABA7F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F2D3254-10A5-9A48-8FA8-77C68E95FDE2}"/>
              </a:ext>
            </a:extLst>
          </p:cNvPr>
          <p:cNvSpPr>
            <a:spLocks noGrp="1" noChangeArrowheads="1"/>
          </p:cNvSpPr>
          <p:nvPr>
            <p:ph type="sldNum" sz="quarter" idx="12"/>
          </p:nvPr>
        </p:nvSpPr>
        <p:spPr>
          <a:ln/>
        </p:spPr>
        <p:txBody>
          <a:bodyPr/>
          <a:lstStyle>
            <a:lvl1pPr>
              <a:defRPr/>
            </a:lvl1pPr>
          </a:lstStyle>
          <a:p>
            <a:fld id="{E790081C-5565-BC45-9CC3-A8D2CEEAF8F9}" type="slidenum">
              <a:rPr lang="en-US" altLang="pl-PL"/>
              <a:pPr/>
              <a:t>‹#›</a:t>
            </a:fld>
            <a:endParaRPr lang="en-US" altLang="pl-PL"/>
          </a:p>
        </p:txBody>
      </p:sp>
    </p:spTree>
    <p:extLst>
      <p:ext uri="{BB962C8B-B14F-4D97-AF65-F5344CB8AC3E}">
        <p14:creationId xmlns:p14="http://schemas.microsoft.com/office/powerpoint/2010/main" val="273225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016125" y="4800600"/>
            <a:ext cx="61722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id="{9612FABC-DEF7-CC4C-B93F-7FA68C64B464}"/>
              </a:ext>
            </a:extLst>
          </p:cNvPr>
          <p:cNvSpPr>
            <a:spLocks noGrp="1" noChangeArrowheads="1"/>
          </p:cNvSpPr>
          <p:nvPr>
            <p:ph type="dt" sz="half" idx="10"/>
          </p:nvPr>
        </p:nvSpPr>
        <p:spPr>
          <a:ln/>
        </p:spPr>
        <p:txBody>
          <a:bodyPr/>
          <a:lstStyle>
            <a:lvl1pPr>
              <a:defRPr/>
            </a:lvl1pPr>
          </a:lstStyle>
          <a:p>
            <a:pPr>
              <a:defRPr/>
            </a:pPr>
            <a:fld id="{D03188E4-EB57-8D4A-98D3-3FCE7165415C}" type="datetimeFigureOut">
              <a:rPr lang="en-US"/>
              <a:pPr>
                <a:defRPr/>
              </a:pPr>
              <a:t>5/19/2026</a:t>
            </a:fld>
            <a:endParaRPr lang="en-US"/>
          </a:p>
        </p:txBody>
      </p:sp>
      <p:sp>
        <p:nvSpPr>
          <p:cNvPr id="6" name="Rectangle 5">
            <a:extLst>
              <a:ext uri="{FF2B5EF4-FFF2-40B4-BE49-F238E27FC236}">
                <a16:creationId xmlns:a16="http://schemas.microsoft.com/office/drawing/2014/main" id="{FEED8BF5-5572-DF46-8107-DFF1F034D2D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86C6A2B-224F-DA44-BF20-2B99C5020C91}"/>
              </a:ext>
            </a:extLst>
          </p:cNvPr>
          <p:cNvSpPr>
            <a:spLocks noGrp="1" noChangeArrowheads="1"/>
          </p:cNvSpPr>
          <p:nvPr>
            <p:ph type="sldNum" sz="quarter" idx="12"/>
          </p:nvPr>
        </p:nvSpPr>
        <p:spPr>
          <a:ln/>
        </p:spPr>
        <p:txBody>
          <a:bodyPr/>
          <a:lstStyle>
            <a:lvl1pPr>
              <a:defRPr/>
            </a:lvl1pPr>
          </a:lstStyle>
          <a:p>
            <a:fld id="{2EC70C85-B9F4-FA4B-AF1B-E61580B4B3AC}" type="slidenum">
              <a:rPr lang="en-US" altLang="pl-PL"/>
              <a:pPr/>
              <a:t>‹#›</a:t>
            </a:fld>
            <a:endParaRPr lang="en-US" altLang="pl-PL"/>
          </a:p>
        </p:txBody>
      </p:sp>
    </p:spTree>
    <p:extLst>
      <p:ext uri="{BB962C8B-B14F-4D97-AF65-F5344CB8AC3E}">
        <p14:creationId xmlns:p14="http://schemas.microsoft.com/office/powerpoint/2010/main" val="8719518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7E8339B-15B4-994B-AE05-743BB6E296FA}"/>
              </a:ext>
            </a:extLst>
          </p:cNvPr>
          <p:cNvSpPr>
            <a:spLocks noGrp="1" noChangeArrowheads="1"/>
          </p:cNvSpPr>
          <p:nvPr>
            <p:ph type="title"/>
          </p:nvPr>
        </p:nvSpPr>
        <p:spPr bwMode="auto">
          <a:xfrm>
            <a:off x="771525" y="609600"/>
            <a:ext cx="87439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pl-PL"/>
              <a:t>Click to edit Master title style</a:t>
            </a:r>
          </a:p>
        </p:txBody>
      </p:sp>
      <p:sp>
        <p:nvSpPr>
          <p:cNvPr id="3075" name="Rectangle 3">
            <a:extLst>
              <a:ext uri="{FF2B5EF4-FFF2-40B4-BE49-F238E27FC236}">
                <a16:creationId xmlns:a16="http://schemas.microsoft.com/office/drawing/2014/main" id="{1E7C1D4F-A1B7-FC48-8512-9983C722207D}"/>
              </a:ext>
            </a:extLst>
          </p:cNvPr>
          <p:cNvSpPr>
            <a:spLocks noGrp="1" noChangeArrowheads="1"/>
          </p:cNvSpPr>
          <p:nvPr>
            <p:ph type="body" idx="1"/>
          </p:nvPr>
        </p:nvSpPr>
        <p:spPr bwMode="auto">
          <a:xfrm>
            <a:off x="771525" y="1981200"/>
            <a:ext cx="874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pl-PL"/>
              <a:t>Click to edit Master text styles</a:t>
            </a:r>
          </a:p>
          <a:p>
            <a:pPr lvl="1"/>
            <a:r>
              <a:rPr lang="en-US" altLang="pl-PL"/>
              <a:t>Second level</a:t>
            </a:r>
          </a:p>
          <a:p>
            <a:pPr lvl="2"/>
            <a:r>
              <a:rPr lang="en-US" altLang="pl-PL"/>
              <a:t>Third level</a:t>
            </a:r>
          </a:p>
          <a:p>
            <a:pPr lvl="3"/>
            <a:r>
              <a:rPr lang="en-US" altLang="pl-PL"/>
              <a:t>Fourth level</a:t>
            </a:r>
          </a:p>
          <a:p>
            <a:pPr lvl="4"/>
            <a:r>
              <a:rPr lang="en-US" altLang="pl-PL"/>
              <a:t>Fifth level</a:t>
            </a:r>
          </a:p>
        </p:txBody>
      </p:sp>
      <p:sp>
        <p:nvSpPr>
          <p:cNvPr id="159748" name="Rectangle 4">
            <a:extLst>
              <a:ext uri="{FF2B5EF4-FFF2-40B4-BE49-F238E27FC236}">
                <a16:creationId xmlns:a16="http://schemas.microsoft.com/office/drawing/2014/main" id="{BB315FF9-AECF-4749-89EF-0445E1B15173}"/>
              </a:ext>
            </a:extLst>
          </p:cNvPr>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34" charset="0"/>
                <a:ea typeface="Osaka" charset="-128"/>
              </a:defRPr>
            </a:lvl1pPr>
          </a:lstStyle>
          <a:p>
            <a:pPr>
              <a:defRPr/>
            </a:pPr>
            <a:fld id="{DE242ADC-D494-314F-93B8-34AE423E571D}" type="datetimeFigureOut">
              <a:rPr lang="en-US"/>
              <a:pPr>
                <a:defRPr/>
              </a:pPr>
              <a:t>5/19/2026</a:t>
            </a:fld>
            <a:endParaRPr lang="en-US"/>
          </a:p>
        </p:txBody>
      </p:sp>
      <p:sp>
        <p:nvSpPr>
          <p:cNvPr id="159749" name="Rectangle 5">
            <a:extLst>
              <a:ext uri="{FF2B5EF4-FFF2-40B4-BE49-F238E27FC236}">
                <a16:creationId xmlns:a16="http://schemas.microsoft.com/office/drawing/2014/main" id="{1288EA5D-DF27-D646-AE6E-635B50F423C9}"/>
              </a:ext>
            </a:extLst>
          </p:cNvPr>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59750" name="Rectangle 6">
            <a:extLst>
              <a:ext uri="{FF2B5EF4-FFF2-40B4-BE49-F238E27FC236}">
                <a16:creationId xmlns:a16="http://schemas.microsoft.com/office/drawing/2014/main" id="{33A34843-ECB9-E74A-A0A4-D706D66E8F80}"/>
              </a:ext>
            </a:extLst>
          </p:cNvPr>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D132884C-5710-DB41-B107-3CB2DB2E7026}" type="slidenum">
              <a:rPr lang="en-US" altLang="pl-PL"/>
              <a:pPr/>
              <a:t>‹#›</a:t>
            </a:fld>
            <a:endParaRPr lang="en-US" altLang="pl-PL"/>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xStyles>
    <p:titleStyle>
      <a:lvl1pPr algn="ctr" rtl="0" eaLnBrk="0" fontAlgn="base" hangingPunct="0">
        <a:spcBef>
          <a:spcPct val="0"/>
        </a:spcBef>
        <a:spcAft>
          <a:spcPct val="0"/>
        </a:spcAft>
        <a:defRPr kumimoji="1" sz="4400">
          <a:solidFill>
            <a:schemeClr val="tx2"/>
          </a:solidFill>
          <a:latin typeface="+mj-lt"/>
          <a:ea typeface="+mj-ea"/>
          <a:cs typeface="Osaka" charset="0"/>
        </a:defRPr>
      </a:lvl1pPr>
      <a:lvl2pPr algn="ctr" rtl="0" eaLnBrk="0" fontAlgn="base" hangingPunct="0">
        <a:spcBef>
          <a:spcPct val="0"/>
        </a:spcBef>
        <a:spcAft>
          <a:spcPct val="0"/>
        </a:spcAft>
        <a:defRPr kumimoji="1" sz="4400">
          <a:solidFill>
            <a:schemeClr val="tx2"/>
          </a:solidFill>
          <a:latin typeface="Arial" charset="0"/>
          <a:ea typeface="Osaka" pitchFamily="28" charset="-128"/>
          <a:cs typeface="Osaka" charset="0"/>
        </a:defRPr>
      </a:lvl2pPr>
      <a:lvl3pPr algn="ctr" rtl="0" eaLnBrk="0" fontAlgn="base" hangingPunct="0">
        <a:spcBef>
          <a:spcPct val="0"/>
        </a:spcBef>
        <a:spcAft>
          <a:spcPct val="0"/>
        </a:spcAft>
        <a:defRPr kumimoji="1" sz="4400">
          <a:solidFill>
            <a:schemeClr val="tx2"/>
          </a:solidFill>
          <a:latin typeface="Arial" charset="0"/>
          <a:ea typeface="Osaka" pitchFamily="28" charset="-128"/>
          <a:cs typeface="Osaka" charset="0"/>
        </a:defRPr>
      </a:lvl3pPr>
      <a:lvl4pPr algn="ctr" rtl="0" eaLnBrk="0" fontAlgn="base" hangingPunct="0">
        <a:spcBef>
          <a:spcPct val="0"/>
        </a:spcBef>
        <a:spcAft>
          <a:spcPct val="0"/>
        </a:spcAft>
        <a:defRPr kumimoji="1" sz="4400">
          <a:solidFill>
            <a:schemeClr val="tx2"/>
          </a:solidFill>
          <a:latin typeface="Arial" charset="0"/>
          <a:ea typeface="Osaka" pitchFamily="28" charset="-128"/>
          <a:cs typeface="Osaka" charset="0"/>
        </a:defRPr>
      </a:lvl4pPr>
      <a:lvl5pPr algn="ctr" rtl="0" eaLnBrk="0" fontAlgn="base" hangingPunct="0">
        <a:spcBef>
          <a:spcPct val="0"/>
        </a:spcBef>
        <a:spcAft>
          <a:spcPct val="0"/>
        </a:spcAft>
        <a:defRPr kumimoji="1" sz="4400">
          <a:solidFill>
            <a:schemeClr val="tx2"/>
          </a:solidFill>
          <a:latin typeface="Arial" charset="0"/>
          <a:ea typeface="Osaka" pitchFamily="28" charset="-128"/>
          <a:cs typeface="Osaka" charset="0"/>
        </a:defRPr>
      </a:lvl5pPr>
      <a:lvl6pPr marL="457200" algn="ctr" rtl="0" fontAlgn="base">
        <a:spcBef>
          <a:spcPct val="0"/>
        </a:spcBef>
        <a:spcAft>
          <a:spcPct val="0"/>
        </a:spcAft>
        <a:defRPr sz="4400">
          <a:solidFill>
            <a:schemeClr val="tx2"/>
          </a:solidFill>
          <a:latin typeface="Arial" charset="0"/>
          <a:ea typeface="Osaka" pitchFamily="28" charset="-128"/>
        </a:defRPr>
      </a:lvl6pPr>
      <a:lvl7pPr marL="914400" algn="ctr" rtl="0" fontAlgn="base">
        <a:spcBef>
          <a:spcPct val="0"/>
        </a:spcBef>
        <a:spcAft>
          <a:spcPct val="0"/>
        </a:spcAft>
        <a:defRPr sz="4400">
          <a:solidFill>
            <a:schemeClr val="tx2"/>
          </a:solidFill>
          <a:latin typeface="Arial" charset="0"/>
          <a:ea typeface="Osaka" pitchFamily="28" charset="-128"/>
        </a:defRPr>
      </a:lvl7pPr>
      <a:lvl8pPr marL="1371600" algn="ctr" rtl="0" fontAlgn="base">
        <a:spcBef>
          <a:spcPct val="0"/>
        </a:spcBef>
        <a:spcAft>
          <a:spcPct val="0"/>
        </a:spcAft>
        <a:defRPr sz="4400">
          <a:solidFill>
            <a:schemeClr val="tx2"/>
          </a:solidFill>
          <a:latin typeface="Arial" charset="0"/>
          <a:ea typeface="Osaka" pitchFamily="28" charset="-128"/>
        </a:defRPr>
      </a:lvl8pPr>
      <a:lvl9pPr marL="1828800" algn="ctr" rtl="0" fontAlgn="base">
        <a:spcBef>
          <a:spcPct val="0"/>
        </a:spcBef>
        <a:spcAft>
          <a:spcPct val="0"/>
        </a:spcAft>
        <a:defRPr sz="4400">
          <a:solidFill>
            <a:schemeClr val="tx2"/>
          </a:solidFill>
          <a:latin typeface="Arial" charset="0"/>
          <a:ea typeface="Osaka" pitchFamily="28"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Osaka"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cs typeface="Osaka" charset="0"/>
        </a:defRPr>
      </a:lvl2pPr>
      <a:lvl3pPr marL="1143000" indent="-228600" algn="l" rtl="0" eaLnBrk="0" fontAlgn="base" hangingPunct="0">
        <a:spcBef>
          <a:spcPct val="20000"/>
        </a:spcBef>
        <a:spcAft>
          <a:spcPct val="0"/>
        </a:spcAft>
        <a:buChar char="•"/>
        <a:defRPr kumimoji="1" sz="2400">
          <a:solidFill>
            <a:schemeClr val="tx1"/>
          </a:solidFill>
          <a:latin typeface="+mn-lt"/>
          <a:ea typeface="+mn-ea"/>
          <a:cs typeface="Osaka" charset="0"/>
        </a:defRPr>
      </a:lvl3pPr>
      <a:lvl4pPr marL="1600200" indent="-228600" algn="l" rtl="0" eaLnBrk="0" fontAlgn="base" hangingPunct="0">
        <a:spcBef>
          <a:spcPct val="20000"/>
        </a:spcBef>
        <a:spcAft>
          <a:spcPct val="0"/>
        </a:spcAft>
        <a:buChar char="–"/>
        <a:defRPr kumimoji="1" sz="2000">
          <a:solidFill>
            <a:schemeClr val="tx1"/>
          </a:solidFill>
          <a:latin typeface="+mn-lt"/>
          <a:ea typeface="+mn-ea"/>
          <a:cs typeface="Osak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mn-ea"/>
          <a:cs typeface="Osak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9.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e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9.png"/><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ytuł 1">
            <a:extLst>
              <a:ext uri="{FF2B5EF4-FFF2-40B4-BE49-F238E27FC236}">
                <a16:creationId xmlns:a16="http://schemas.microsoft.com/office/drawing/2014/main" id="{6DEF2D93-2518-DF4E-A0F4-78EEE8CDE38A}"/>
              </a:ext>
            </a:extLst>
          </p:cNvPr>
          <p:cNvSpPr>
            <a:spLocks noGrp="1"/>
          </p:cNvSpPr>
          <p:nvPr>
            <p:ph type="ctrTitle" sz="quarter" idx="4294967295"/>
          </p:nvPr>
        </p:nvSpPr>
        <p:spPr>
          <a:xfrm>
            <a:off x="428625" y="2286000"/>
            <a:ext cx="8743950" cy="1143000"/>
          </a:xfrm>
        </p:spPr>
        <p:txBody>
          <a:bodyPr lIns="92075" tIns="46038" rIns="92075" bIns="46038" anchor="b"/>
          <a:lstStyle/>
          <a:p>
            <a:pPr eaLnBrk="1" hangingPunct="1">
              <a:defRPr/>
            </a:pPr>
            <a:r>
              <a:rPr kumimoji="0" lang="pl-PL" b="1" dirty="0" err="1">
                <a:solidFill>
                  <a:srgbClr val="171747"/>
                </a:solidFill>
                <a:effectLst>
                  <a:outerShdw blurRad="38100" dist="38100" dir="2700000" algn="tl">
                    <a:srgbClr val="C0C0C0"/>
                  </a:outerShdw>
                </a:effectLst>
                <a:cs typeface="+mj-cs"/>
              </a:rPr>
              <a:t>Immunosuppressive</a:t>
            </a:r>
            <a:r>
              <a:rPr kumimoji="0" lang="pl-PL" b="1" dirty="0">
                <a:solidFill>
                  <a:srgbClr val="171747"/>
                </a:solidFill>
                <a:effectLst>
                  <a:outerShdw blurRad="38100" dist="38100" dir="2700000" algn="tl">
                    <a:srgbClr val="C0C0C0"/>
                  </a:outerShdw>
                </a:effectLst>
                <a:cs typeface="+mj-cs"/>
              </a:rPr>
              <a:t> </a:t>
            </a:r>
            <a:r>
              <a:rPr kumimoji="0" lang="pl-PL" b="1" dirty="0" err="1">
                <a:solidFill>
                  <a:srgbClr val="171747"/>
                </a:solidFill>
                <a:effectLst>
                  <a:outerShdw blurRad="38100" dist="38100" dir="2700000" algn="tl">
                    <a:srgbClr val="C0C0C0"/>
                  </a:outerShdw>
                </a:effectLst>
                <a:cs typeface="+mj-cs"/>
              </a:rPr>
              <a:t>therapy</a:t>
            </a:r>
            <a:r>
              <a:rPr kumimoji="0" lang="pl-PL" dirty="0">
                <a:cs typeface="+mj-cs"/>
              </a:rPr>
              <a:t>   </a:t>
            </a:r>
          </a:p>
        </p:txBody>
      </p:sp>
      <p:pic>
        <p:nvPicPr>
          <p:cNvPr id="4099" name="Picture 6" descr="2009">
            <a:extLst>
              <a:ext uri="{FF2B5EF4-FFF2-40B4-BE49-F238E27FC236}">
                <a16:creationId xmlns:a16="http://schemas.microsoft.com/office/drawing/2014/main" id="{2A8113A2-BA9A-6B4E-99C4-76B3C36A4BA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128588"/>
            <a:ext cx="1500187"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Podtytuł 2">
            <a:extLst>
              <a:ext uri="{FF2B5EF4-FFF2-40B4-BE49-F238E27FC236}">
                <a16:creationId xmlns:a16="http://schemas.microsoft.com/office/drawing/2014/main" id="{D6C4FCA4-6FD4-B049-B119-94C26DE7A0EB}"/>
              </a:ext>
            </a:extLst>
          </p:cNvPr>
          <p:cNvSpPr>
            <a:spLocks/>
          </p:cNvSpPr>
          <p:nvPr/>
        </p:nvSpPr>
        <p:spPr bwMode="auto">
          <a:xfrm>
            <a:off x="555625" y="4038600"/>
            <a:ext cx="77501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eaLnBrk="1" hangingPunct="1">
              <a:lnSpc>
                <a:spcPct val="80000"/>
              </a:lnSpc>
              <a:spcBef>
                <a:spcPct val="20000"/>
              </a:spcBef>
            </a:pPr>
            <a:endParaRPr lang="pl-PL" altLang="pl-PL" sz="4000" b="1" dirty="0">
              <a:solidFill>
                <a:srgbClr val="FFFFFF"/>
              </a:solidFill>
              <a:latin typeface="Arial" panose="020B0604020202020204" pitchFamily="34" charset="0"/>
            </a:endParaRPr>
          </a:p>
          <a:p>
            <a:pPr eaLnBrk="1" hangingPunct="1">
              <a:lnSpc>
                <a:spcPct val="80000"/>
              </a:lnSpc>
              <a:spcBef>
                <a:spcPct val="20000"/>
              </a:spcBef>
            </a:pPr>
            <a:r>
              <a:rPr lang="pl-PL" altLang="pl-PL" sz="1600" b="1" dirty="0">
                <a:solidFill>
                  <a:srgbClr val="008B00"/>
                </a:solidFill>
                <a:latin typeface="Arial" panose="020B0604020202020204" pitchFamily="34" charset="0"/>
              </a:rPr>
              <a:t>Teresa Bączkowska</a:t>
            </a:r>
          </a:p>
          <a:p>
            <a:pPr eaLnBrk="1" hangingPunct="1">
              <a:lnSpc>
                <a:spcPct val="80000"/>
              </a:lnSpc>
              <a:spcBef>
                <a:spcPct val="20000"/>
              </a:spcBef>
            </a:pPr>
            <a:endParaRPr lang="pl-PL" altLang="pl-PL" sz="1600" b="1" dirty="0">
              <a:solidFill>
                <a:srgbClr val="008B00"/>
              </a:solidFill>
              <a:latin typeface="Arial" panose="020B0604020202020204" pitchFamily="34" charset="0"/>
            </a:endParaRPr>
          </a:p>
          <a:p>
            <a:pPr eaLnBrk="1" hangingPunct="1">
              <a:lnSpc>
                <a:spcPct val="80000"/>
              </a:lnSpc>
              <a:spcBef>
                <a:spcPct val="20000"/>
              </a:spcBef>
            </a:pPr>
            <a:r>
              <a:rPr lang="pl-PL" altLang="pl-PL" sz="1600" b="1" dirty="0">
                <a:latin typeface="Arial" panose="020B0604020202020204" pitchFamily="34" charset="0"/>
              </a:rPr>
              <a:t>Dept of </a:t>
            </a:r>
            <a:r>
              <a:rPr lang="pl-PL" altLang="pl-PL" sz="1600" b="1" dirty="0" err="1">
                <a:latin typeface="Arial" panose="020B0604020202020204" pitchFamily="34" charset="0"/>
              </a:rPr>
              <a:t>Transplantation</a:t>
            </a:r>
            <a:r>
              <a:rPr lang="pl-PL" altLang="pl-PL" sz="1600" b="1" dirty="0">
                <a:latin typeface="Arial" panose="020B0604020202020204" pitchFamily="34" charset="0"/>
              </a:rPr>
              <a:t> </a:t>
            </a:r>
            <a:r>
              <a:rPr lang="pl-PL" altLang="pl-PL" sz="1600" b="1" dirty="0" err="1">
                <a:latin typeface="Arial" panose="020B0604020202020204" pitchFamily="34" charset="0"/>
              </a:rPr>
              <a:t>Medicine</a:t>
            </a:r>
            <a:r>
              <a:rPr lang="pl-PL" altLang="pl-PL" sz="1600" b="1" dirty="0">
                <a:latin typeface="Arial" panose="020B0604020202020204" pitchFamily="34" charset="0"/>
              </a:rPr>
              <a:t>, </a:t>
            </a:r>
            <a:r>
              <a:rPr lang="pl-PL" altLang="pl-PL" sz="1600" b="1" dirty="0" err="1">
                <a:latin typeface="Arial" panose="020B0604020202020204" pitchFamily="34" charset="0"/>
              </a:rPr>
              <a:t>Nephrology</a:t>
            </a:r>
            <a:r>
              <a:rPr lang="pl-PL" altLang="pl-PL" sz="1600" b="1" dirty="0">
                <a:latin typeface="Arial" panose="020B0604020202020204" pitchFamily="34" charset="0"/>
              </a:rPr>
              <a:t> and </a:t>
            </a:r>
            <a:r>
              <a:rPr lang="pl-PL" altLang="pl-PL" sz="1600" b="1" dirty="0" err="1">
                <a:latin typeface="Arial" panose="020B0604020202020204" pitchFamily="34" charset="0"/>
              </a:rPr>
              <a:t>Internal</a:t>
            </a:r>
            <a:r>
              <a:rPr lang="pl-PL" altLang="pl-PL" sz="1600" b="1" dirty="0">
                <a:latin typeface="Arial" panose="020B0604020202020204" pitchFamily="34" charset="0"/>
              </a:rPr>
              <a:t> </a:t>
            </a:r>
            <a:r>
              <a:rPr lang="pl-PL" altLang="pl-PL" sz="1600" b="1" dirty="0" err="1">
                <a:latin typeface="Arial" panose="020B0604020202020204" pitchFamily="34" charset="0"/>
              </a:rPr>
              <a:t>Diseases</a:t>
            </a:r>
            <a:endParaRPr lang="pl-PL" altLang="pl-PL" sz="1600" b="1" dirty="0">
              <a:latin typeface="Arial" panose="020B0604020202020204" pitchFamily="34" charset="0"/>
            </a:endParaRPr>
          </a:p>
          <a:p>
            <a:pPr eaLnBrk="1" hangingPunct="1">
              <a:lnSpc>
                <a:spcPct val="80000"/>
              </a:lnSpc>
              <a:spcBef>
                <a:spcPct val="20000"/>
              </a:spcBef>
            </a:pPr>
            <a:r>
              <a:rPr lang="pl-PL" altLang="pl-PL" sz="1600" b="1" dirty="0" err="1">
                <a:latin typeface="Arial" panose="020B0604020202020204" pitchFamily="34" charset="0"/>
              </a:rPr>
              <a:t>Warsaw</a:t>
            </a:r>
            <a:r>
              <a:rPr lang="pl-PL" altLang="pl-PL" sz="1600" b="1" dirty="0">
                <a:latin typeface="Arial" panose="020B0604020202020204" pitchFamily="34" charset="0"/>
              </a:rPr>
              <a:t> </a:t>
            </a:r>
            <a:r>
              <a:rPr lang="pl-PL" altLang="pl-PL" sz="1600" b="1" dirty="0" err="1">
                <a:latin typeface="Arial" panose="020B0604020202020204" pitchFamily="34" charset="0"/>
              </a:rPr>
              <a:t>Medical</a:t>
            </a:r>
            <a:r>
              <a:rPr lang="pl-PL" altLang="pl-PL" sz="1600" b="1" dirty="0">
                <a:latin typeface="Arial" panose="020B0604020202020204" pitchFamily="34" charset="0"/>
              </a:rPr>
              <a:t> University</a:t>
            </a:r>
            <a:endParaRPr lang="pl-PL" altLang="pl-PL" sz="1600" b="1" dirty="0">
              <a:solidFill>
                <a:srgbClr val="008B00"/>
              </a:solidFill>
              <a:latin typeface="Arial" panose="020B0604020202020204" pitchFamily="34" charset="0"/>
            </a:endParaRPr>
          </a:p>
          <a:p>
            <a:pPr eaLnBrk="1" hangingPunct="1">
              <a:lnSpc>
                <a:spcPct val="80000"/>
              </a:lnSpc>
              <a:spcBef>
                <a:spcPct val="20000"/>
              </a:spcBef>
            </a:pPr>
            <a:endParaRPr lang="pl-PL" altLang="pl-PL" sz="1600" b="1" dirty="0">
              <a:solidFill>
                <a:srgbClr val="00FF00"/>
              </a:solidFill>
              <a:latin typeface="Arial" panose="020B0604020202020204" pitchFamily="34" charset="0"/>
            </a:endParaRPr>
          </a:p>
          <a:p>
            <a:pPr eaLnBrk="1" hangingPunct="1">
              <a:lnSpc>
                <a:spcPct val="80000"/>
              </a:lnSpc>
              <a:spcBef>
                <a:spcPct val="20000"/>
              </a:spcBef>
            </a:pPr>
            <a:endParaRPr lang="pl-PL" altLang="pl-PL" sz="3300" b="1" i="1" dirty="0">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82976C70-0994-2C92-616C-547A272D880F}"/>
              </a:ext>
            </a:extLst>
          </p:cNvPr>
          <p:cNvPicPr>
            <a:picLocks noChangeAspect="1"/>
          </p:cNvPicPr>
          <p:nvPr/>
        </p:nvPicPr>
        <p:blipFill>
          <a:blip r:embed="rId2"/>
          <a:stretch>
            <a:fillRect/>
          </a:stretch>
        </p:blipFill>
        <p:spPr>
          <a:xfrm>
            <a:off x="318964" y="404664"/>
            <a:ext cx="9289031" cy="6014649"/>
          </a:xfrm>
          <a:prstGeom prst="rect">
            <a:avLst/>
          </a:prstGeom>
          <a:ln>
            <a:noFill/>
          </a:ln>
        </p:spPr>
      </p:pic>
      <p:pic>
        <p:nvPicPr>
          <p:cNvPr id="3" name="Obraz 2">
            <a:extLst>
              <a:ext uri="{FF2B5EF4-FFF2-40B4-BE49-F238E27FC236}">
                <a16:creationId xmlns:a16="http://schemas.microsoft.com/office/drawing/2014/main" id="{A0CF7627-9518-D71D-5065-D1D97ED4BB4B}"/>
              </a:ext>
            </a:extLst>
          </p:cNvPr>
          <p:cNvPicPr>
            <a:picLocks noChangeAspect="1"/>
          </p:cNvPicPr>
          <p:nvPr/>
        </p:nvPicPr>
        <p:blipFill>
          <a:blip r:embed="rId3"/>
          <a:stretch>
            <a:fillRect/>
          </a:stretch>
        </p:blipFill>
        <p:spPr>
          <a:xfrm>
            <a:off x="3487316" y="6368920"/>
            <a:ext cx="4828760" cy="444456"/>
          </a:xfrm>
          <a:prstGeom prst="rect">
            <a:avLst/>
          </a:prstGeom>
        </p:spPr>
      </p:pic>
    </p:spTree>
    <p:extLst>
      <p:ext uri="{BB962C8B-B14F-4D97-AF65-F5344CB8AC3E}">
        <p14:creationId xmlns:p14="http://schemas.microsoft.com/office/powerpoint/2010/main" val="971068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CEEE9186-B68D-074D-B56E-64C23219782F}"/>
              </a:ext>
            </a:extLst>
          </p:cNvPr>
          <p:cNvSpPr>
            <a:spLocks noChangeArrowheads="1"/>
          </p:cNvSpPr>
          <p:nvPr/>
        </p:nvSpPr>
        <p:spPr bwMode="auto">
          <a:xfrm>
            <a:off x="542925" y="349047"/>
            <a:ext cx="9201149" cy="1135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eaLnBrk="1" hangingPunct="1">
              <a:lnSpc>
                <a:spcPct val="90000"/>
              </a:lnSpc>
              <a:spcAft>
                <a:spcPts val="600"/>
              </a:spcAft>
            </a:pPr>
            <a:r>
              <a:rPr lang="en-US" altLang="pl-PL" sz="3300" b="1" kern="1200" dirty="0">
                <a:solidFill>
                  <a:schemeClr val="tx1"/>
                </a:solidFill>
                <a:latin typeface="+mj-lt"/>
                <a:ea typeface="+mj-ea"/>
                <a:cs typeface="+mj-cs"/>
              </a:rPr>
              <a:t>Classification of immunosuppressive drugs used in organ transplantation</a:t>
            </a:r>
          </a:p>
        </p:txBody>
      </p:sp>
      <p:sp>
        <p:nvSpPr>
          <p:cNvPr id="11267" name="Rectangle 3">
            <a:extLst>
              <a:ext uri="{FF2B5EF4-FFF2-40B4-BE49-F238E27FC236}">
                <a16:creationId xmlns:a16="http://schemas.microsoft.com/office/drawing/2014/main" id="{F8B77E25-2ED0-C442-8040-C051D460251D}"/>
              </a:ext>
            </a:extLst>
          </p:cNvPr>
          <p:cNvSpPr>
            <a:spLocks noChangeArrowheads="1"/>
          </p:cNvSpPr>
          <p:nvPr/>
        </p:nvSpPr>
        <p:spPr bwMode="auto">
          <a:xfrm>
            <a:off x="542925" y="1782981"/>
            <a:ext cx="9201149" cy="43939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lnSpcReduction="10000"/>
          </a:bodyPr>
          <a:lstStyle>
            <a:lvl1pPr marL="342900" indent="-342900">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marL="114300" indent="0" algn="l" eaLnBrk="1" hangingPunct="1">
              <a:lnSpc>
                <a:spcPct val="90000"/>
              </a:lnSpc>
              <a:spcBef>
                <a:spcPct val="20000"/>
              </a:spcBef>
            </a:pPr>
            <a:r>
              <a:rPr lang="en-US" altLang="pl-PL" sz="1800" b="1" dirty="0">
                <a:solidFill>
                  <a:schemeClr val="accent2">
                    <a:lumMod val="60000"/>
                    <a:lumOff val="40000"/>
                  </a:schemeClr>
                </a:solidFill>
                <a:latin typeface="+mn-lt"/>
                <a:ea typeface="+mn-ea"/>
              </a:rPr>
              <a:t>Inhibitors of antibody mediated  response (off label)</a:t>
            </a: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B-cell depleting drugs: anty-CD20 (rituximab, belimumab, </a:t>
            </a:r>
            <a:r>
              <a:rPr lang="en-US" altLang="pl-PL" sz="1800" b="1" dirty="0" err="1">
                <a:latin typeface="+mn-lt"/>
                <a:ea typeface="+mn-ea"/>
              </a:rPr>
              <a:t>obinutuzumab</a:t>
            </a:r>
            <a:r>
              <a:rPr lang="en-US" altLang="pl-PL" sz="1800" b="1" dirty="0">
                <a:latin typeface="+mn-lt"/>
                <a:ea typeface="+mn-ea"/>
              </a:rPr>
              <a:t>)</a:t>
            </a: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err="1">
                <a:latin typeface="+mn-lt"/>
                <a:ea typeface="+mn-ea"/>
              </a:rPr>
              <a:t>Plasmocyte</a:t>
            </a:r>
            <a:r>
              <a:rPr lang="en-US" altLang="pl-PL" sz="1800" b="1" dirty="0">
                <a:latin typeface="+mn-lt"/>
                <a:ea typeface="+mn-ea"/>
              </a:rPr>
              <a:t> depleting drugs : bortezomib, carfilzomib, anty-CD38 (daratumumab)</a:t>
            </a: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Complement inhibitors: anty-C1 esterase inhibitor, anty-C1 s (</a:t>
            </a:r>
            <a:r>
              <a:rPr lang="en-US" altLang="pl-PL" sz="1800" b="1" dirty="0" err="1">
                <a:latin typeface="+mn-lt"/>
                <a:ea typeface="+mn-ea"/>
              </a:rPr>
              <a:t>sutimlimab</a:t>
            </a:r>
            <a:r>
              <a:rPr lang="en-US" altLang="pl-PL" sz="1800" b="1" dirty="0">
                <a:latin typeface="+mn-lt"/>
                <a:ea typeface="+mn-ea"/>
              </a:rPr>
              <a:t>), anty-C5a (eculizumab, </a:t>
            </a:r>
            <a:r>
              <a:rPr lang="en-US" altLang="pl-PL" sz="1800" b="1" dirty="0" err="1">
                <a:latin typeface="+mn-lt"/>
                <a:ea typeface="+mn-ea"/>
              </a:rPr>
              <a:t>ravuizumab</a:t>
            </a:r>
            <a:r>
              <a:rPr lang="en-US" altLang="pl-PL" sz="1800" b="1" dirty="0">
                <a:latin typeface="+mn-lt"/>
                <a:ea typeface="+mn-ea"/>
              </a:rPr>
              <a:t>)</a:t>
            </a: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IL- 6 inhibitors: </a:t>
            </a:r>
            <a:r>
              <a:rPr lang="en-US" altLang="pl-PL" sz="1800" b="1" dirty="0" err="1">
                <a:latin typeface="+mn-lt"/>
                <a:ea typeface="+mn-ea"/>
              </a:rPr>
              <a:t>clazakizumab</a:t>
            </a:r>
            <a:r>
              <a:rPr lang="en-US" altLang="pl-PL" sz="1800" b="1" dirty="0">
                <a:latin typeface="+mn-lt"/>
                <a:ea typeface="+mn-ea"/>
              </a:rPr>
              <a:t>, tocilizumab</a:t>
            </a: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IVIG</a:t>
            </a: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Plasmapheresis</a:t>
            </a:r>
          </a:p>
          <a:p>
            <a:pPr indent="-228600" algn="l" eaLnBrk="1" hangingPunct="1">
              <a:lnSpc>
                <a:spcPct val="90000"/>
              </a:lnSpc>
              <a:spcBef>
                <a:spcPct val="20000"/>
              </a:spcBef>
              <a:buFont typeface="Arial" panose="020B0604020202020204" pitchFamily="34" charset="0"/>
              <a:buChar char="•"/>
            </a:pPr>
            <a:r>
              <a:rPr lang="en-US" altLang="pl-PL" sz="1800" b="1" dirty="0" err="1">
                <a:latin typeface="+mn-lt"/>
                <a:ea typeface="+mn-ea"/>
              </a:rPr>
              <a:t>Imlifidase</a:t>
            </a:r>
            <a:r>
              <a:rPr lang="en-US" altLang="pl-PL" sz="1800" b="1" dirty="0">
                <a:latin typeface="+mn-lt"/>
                <a:ea typeface="+mn-ea"/>
              </a:rPr>
              <a:t> (</a:t>
            </a:r>
            <a:r>
              <a:rPr lang="en-US" altLang="pl-PL" sz="1800" b="1" dirty="0" err="1">
                <a:latin typeface="+mn-lt"/>
                <a:ea typeface="+mn-ea"/>
              </a:rPr>
              <a:t>IdeS</a:t>
            </a:r>
            <a:r>
              <a:rPr lang="en-US" altLang="pl-PL" sz="1800" b="1" dirty="0">
                <a:latin typeface="+mn-lt"/>
                <a:ea typeface="+mn-ea"/>
              </a:rPr>
              <a:t>)</a:t>
            </a:r>
          </a:p>
          <a:p>
            <a:pPr marL="114300" indent="0" algn="l" eaLnBrk="1" hangingPunct="1">
              <a:lnSpc>
                <a:spcPct val="90000"/>
              </a:lnSpc>
              <a:spcBef>
                <a:spcPct val="20000"/>
              </a:spcBef>
            </a:pPr>
            <a:endParaRPr lang="en-US" altLang="pl-PL" sz="1800" b="1" dirty="0">
              <a:solidFill>
                <a:schemeClr val="accent2">
                  <a:lumMod val="75000"/>
                </a:schemeClr>
              </a:solidFill>
              <a:latin typeface="+mn-lt"/>
              <a:ea typeface="+mn-ea"/>
            </a:endParaRPr>
          </a:p>
          <a:p>
            <a:pPr marL="114300" indent="0" algn="l" eaLnBrk="1" hangingPunct="1">
              <a:lnSpc>
                <a:spcPct val="90000"/>
              </a:lnSpc>
              <a:spcBef>
                <a:spcPct val="20000"/>
              </a:spcBef>
            </a:pPr>
            <a:endParaRPr lang="en-US" altLang="pl-PL" sz="1800" b="1" i="1" dirty="0">
              <a:latin typeface="+mn-lt"/>
              <a:ea typeface="+mn-ea"/>
            </a:endParaRPr>
          </a:p>
        </p:txBody>
      </p:sp>
      <p:pic>
        <p:nvPicPr>
          <p:cNvPr id="2" name="Audio Recording 08.12.2021, 00:02:59" descr="Audio Recording 08.12.2021, 00:02:59">
            <a:hlinkClick r:id="" action="ppaction://media"/>
            <a:extLst>
              <a:ext uri="{FF2B5EF4-FFF2-40B4-BE49-F238E27FC236}">
                <a16:creationId xmlns:a16="http://schemas.microsoft.com/office/drawing/2014/main" id="{A0F3011D-20EB-0240-A292-76973B404E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371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9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0">
            <a:extLst>
              <a:ext uri="{FF2B5EF4-FFF2-40B4-BE49-F238E27FC236}">
                <a16:creationId xmlns:a16="http://schemas.microsoft.com/office/drawing/2014/main" id="{71AEEA1C-14F3-9BFA-7A87-80158C71E7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Shape 72">
            <a:extLst>
              <a:ext uri="{FF2B5EF4-FFF2-40B4-BE49-F238E27FC236}">
                <a16:creationId xmlns:a16="http://schemas.microsoft.com/office/drawing/2014/main" id="{9ED9A802-462D-836B-6C68-10992B0023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17381" y="-253670"/>
            <a:ext cx="154206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74">
            <a:extLst>
              <a:ext uri="{FF2B5EF4-FFF2-40B4-BE49-F238E27FC236}">
                <a16:creationId xmlns:a16="http://schemas.microsoft.com/office/drawing/2014/main" id="{4D94E6ED-EBF7-0F8D-2461-5808B8E242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2322" y="422146"/>
            <a:ext cx="544529"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76">
            <a:extLst>
              <a:ext uri="{FF2B5EF4-FFF2-40B4-BE49-F238E27FC236}">
                <a16:creationId xmlns:a16="http://schemas.microsoft.com/office/drawing/2014/main" id="{8CA3AE93-33FC-D64B-6507-4FF6EBF88F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474187" y="655140"/>
            <a:ext cx="580055"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78">
            <a:extLst>
              <a:ext uri="{FF2B5EF4-FFF2-40B4-BE49-F238E27FC236}">
                <a16:creationId xmlns:a16="http://schemas.microsoft.com/office/drawing/2014/main" id="{9AE616B8-6840-D024-E542-811C898E449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894667" y="0"/>
            <a:ext cx="2392333"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Isosceles Triangle 80">
            <a:extLst>
              <a:ext uri="{FF2B5EF4-FFF2-40B4-BE49-F238E27FC236}">
                <a16:creationId xmlns:a16="http://schemas.microsoft.com/office/drawing/2014/main" id="{31F4F2D3-99AA-A36F-6FB2-8068F3339D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0040" y="6115501"/>
            <a:ext cx="126099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2">
            <a:extLst>
              <a:ext uri="{FF2B5EF4-FFF2-40B4-BE49-F238E27FC236}">
                <a16:creationId xmlns:a16="http://schemas.microsoft.com/office/drawing/2014/main" id="{6B135513-F605-2F1D-1C46-F66CE4F3FF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15942" y="6453143"/>
            <a:ext cx="687574"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7">
            <a:extLst>
              <a:ext uri="{FF2B5EF4-FFF2-40B4-BE49-F238E27FC236}">
                <a16:creationId xmlns:a16="http://schemas.microsoft.com/office/drawing/2014/main" id="{4715CFE7-37CE-2869-57E4-5524A87F50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9">
            <a:extLst>
              <a:ext uri="{FF2B5EF4-FFF2-40B4-BE49-F238E27FC236}">
                <a16:creationId xmlns:a16="http://schemas.microsoft.com/office/drawing/2014/main" id="{B78F9CF6-292C-C378-EB83-CB87025768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251412" y="2358"/>
            <a:ext cx="1583426" cy="1766008"/>
            <a:chOff x="-648769" y="2358"/>
            <a:chExt cx="1876653" cy="1766008"/>
          </a:xfrm>
        </p:grpSpPr>
        <p:sp>
          <p:nvSpPr>
            <p:cNvPr id="12" name="Freeform: Shape 10">
              <a:extLst>
                <a:ext uri="{FF2B5EF4-FFF2-40B4-BE49-F238E27FC236}">
                  <a16:creationId xmlns:a16="http://schemas.microsoft.com/office/drawing/2014/main" id="{5D903B5F-3A8E-3F27-406C-CAFA4AC41A4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1">
              <a:extLst>
                <a:ext uri="{FF2B5EF4-FFF2-40B4-BE49-F238E27FC236}">
                  <a16:creationId xmlns:a16="http://schemas.microsoft.com/office/drawing/2014/main" id="{DA602B00-5BA2-5073-CD48-899590EAD9C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ACEFA983-AA36-1290-F5DF-56F8B52529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9090" y="6084085"/>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5">
            <a:extLst>
              <a:ext uri="{FF2B5EF4-FFF2-40B4-BE49-F238E27FC236}">
                <a16:creationId xmlns:a16="http://schemas.microsoft.com/office/drawing/2014/main" id="{D9BFC415-25A3-3486-18F0-3A609C4EA0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524" y="5721108"/>
            <a:ext cx="190853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Obraz 15">
            <a:extLst>
              <a:ext uri="{FF2B5EF4-FFF2-40B4-BE49-F238E27FC236}">
                <a16:creationId xmlns:a16="http://schemas.microsoft.com/office/drawing/2014/main" id="{58BFA8DA-9934-BD5D-88D4-9DFBF3C8E05B}"/>
              </a:ext>
            </a:extLst>
          </p:cNvPr>
          <p:cNvPicPr>
            <a:picLocks noChangeAspect="1"/>
          </p:cNvPicPr>
          <p:nvPr/>
        </p:nvPicPr>
        <p:blipFill>
          <a:blip r:embed="rId2"/>
          <a:stretch>
            <a:fillRect/>
          </a:stretch>
        </p:blipFill>
        <p:spPr>
          <a:xfrm>
            <a:off x="542925" y="1864804"/>
            <a:ext cx="9201149" cy="3128390"/>
          </a:xfrm>
          <a:prstGeom prst="rect">
            <a:avLst/>
          </a:prstGeom>
          <a:ln>
            <a:noFill/>
          </a:ln>
        </p:spPr>
      </p:pic>
      <p:pic>
        <p:nvPicPr>
          <p:cNvPr id="17" name="Obraz 16">
            <a:extLst>
              <a:ext uri="{FF2B5EF4-FFF2-40B4-BE49-F238E27FC236}">
                <a16:creationId xmlns:a16="http://schemas.microsoft.com/office/drawing/2014/main" id="{7D6FB998-5ECE-865E-A104-F1996F98BAB3}"/>
              </a:ext>
            </a:extLst>
          </p:cNvPr>
          <p:cNvPicPr>
            <a:picLocks noChangeAspect="1"/>
          </p:cNvPicPr>
          <p:nvPr/>
        </p:nvPicPr>
        <p:blipFill>
          <a:blip r:embed="rId3"/>
          <a:stretch>
            <a:fillRect/>
          </a:stretch>
        </p:blipFill>
        <p:spPr>
          <a:xfrm>
            <a:off x="3511500" y="5805264"/>
            <a:ext cx="5232400" cy="431800"/>
          </a:xfrm>
          <a:prstGeom prst="rect">
            <a:avLst/>
          </a:prstGeom>
        </p:spPr>
      </p:pic>
      <p:pic>
        <p:nvPicPr>
          <p:cNvPr id="18" name="Obraz 17">
            <a:extLst>
              <a:ext uri="{FF2B5EF4-FFF2-40B4-BE49-F238E27FC236}">
                <a16:creationId xmlns:a16="http://schemas.microsoft.com/office/drawing/2014/main" id="{AECF1701-22DC-F2E0-3687-DAE20A93206E}"/>
              </a:ext>
            </a:extLst>
          </p:cNvPr>
          <p:cNvPicPr>
            <a:picLocks noChangeAspect="1"/>
          </p:cNvPicPr>
          <p:nvPr/>
        </p:nvPicPr>
        <p:blipFill>
          <a:blip r:embed="rId4"/>
          <a:stretch>
            <a:fillRect/>
          </a:stretch>
        </p:blipFill>
        <p:spPr>
          <a:xfrm>
            <a:off x="3002466" y="6269852"/>
            <a:ext cx="7181593" cy="502209"/>
          </a:xfrm>
          <a:prstGeom prst="rect">
            <a:avLst/>
          </a:prstGeom>
        </p:spPr>
      </p:pic>
      <p:pic>
        <p:nvPicPr>
          <p:cNvPr id="19" name="Obraz 18">
            <a:extLst>
              <a:ext uri="{FF2B5EF4-FFF2-40B4-BE49-F238E27FC236}">
                <a16:creationId xmlns:a16="http://schemas.microsoft.com/office/drawing/2014/main" id="{BAEB074C-BA06-D6F6-857D-E66DE0BEF6C5}"/>
              </a:ext>
            </a:extLst>
          </p:cNvPr>
          <p:cNvPicPr>
            <a:picLocks noChangeAspect="1"/>
          </p:cNvPicPr>
          <p:nvPr/>
        </p:nvPicPr>
        <p:blipFill>
          <a:blip r:embed="rId5"/>
          <a:stretch>
            <a:fillRect/>
          </a:stretch>
        </p:blipFill>
        <p:spPr>
          <a:xfrm>
            <a:off x="1212569" y="565202"/>
            <a:ext cx="7772400" cy="755003"/>
          </a:xfrm>
          <a:prstGeom prst="rect">
            <a:avLst/>
          </a:prstGeom>
        </p:spPr>
      </p:pic>
    </p:spTree>
    <p:extLst>
      <p:ext uri="{BB962C8B-B14F-4D97-AF65-F5344CB8AC3E}">
        <p14:creationId xmlns:p14="http://schemas.microsoft.com/office/powerpoint/2010/main" val="3475410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Recording 08.12.2021, 00:14:03" descr="Audio Recording 08.12.2021, 00:14:03">
            <a:hlinkClick r:id="" action="ppaction://media"/>
            <a:extLst>
              <a:ext uri="{FF2B5EF4-FFF2-40B4-BE49-F238E27FC236}">
                <a16:creationId xmlns:a16="http://schemas.microsoft.com/office/drawing/2014/main" id="{E06ADF7D-F175-B941-8824-98A9E869FD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37100" y="3022600"/>
            <a:ext cx="812800" cy="812800"/>
          </a:xfrm>
          <a:prstGeom prst="rect">
            <a:avLst/>
          </a:prstGeom>
        </p:spPr>
      </p:pic>
      <p:pic>
        <p:nvPicPr>
          <p:cNvPr id="3" name="Obraz 2">
            <a:extLst>
              <a:ext uri="{FF2B5EF4-FFF2-40B4-BE49-F238E27FC236}">
                <a16:creationId xmlns:a16="http://schemas.microsoft.com/office/drawing/2014/main" id="{E5E896AD-E9D6-2243-D1B2-ABEB434FDFC0}"/>
              </a:ext>
            </a:extLst>
          </p:cNvPr>
          <p:cNvPicPr>
            <a:picLocks noChangeAspect="1"/>
          </p:cNvPicPr>
          <p:nvPr/>
        </p:nvPicPr>
        <p:blipFill>
          <a:blip r:embed="rId5"/>
          <a:stretch>
            <a:fillRect/>
          </a:stretch>
        </p:blipFill>
        <p:spPr>
          <a:xfrm>
            <a:off x="542925" y="783669"/>
            <a:ext cx="9201149" cy="5290660"/>
          </a:xfrm>
          <a:prstGeom prst="rect">
            <a:avLst/>
          </a:prstGeom>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CEC0E35A-8BA3-B948-58C5-51AE9C8A3986}"/>
              </a:ext>
            </a:extLst>
          </p:cNvPr>
          <p:cNvPicPr>
            <a:picLocks noChangeAspect="1"/>
          </p:cNvPicPr>
          <p:nvPr/>
        </p:nvPicPr>
        <p:blipFill>
          <a:blip r:embed="rId2"/>
          <a:stretch>
            <a:fillRect/>
          </a:stretch>
        </p:blipFill>
        <p:spPr>
          <a:xfrm>
            <a:off x="542925" y="1163217"/>
            <a:ext cx="9201149" cy="4531565"/>
          </a:xfrm>
          <a:prstGeom prst="rect">
            <a:avLst/>
          </a:prstGeom>
          <a:ln>
            <a:noFill/>
          </a:ln>
        </p:spPr>
      </p:pic>
      <p:pic>
        <p:nvPicPr>
          <p:cNvPr id="3" name="Obraz 2">
            <a:extLst>
              <a:ext uri="{FF2B5EF4-FFF2-40B4-BE49-F238E27FC236}">
                <a16:creationId xmlns:a16="http://schemas.microsoft.com/office/drawing/2014/main" id="{829BB55C-2773-1849-D0F1-F5EBB8F704EE}"/>
              </a:ext>
            </a:extLst>
          </p:cNvPr>
          <p:cNvPicPr>
            <a:picLocks noChangeAspect="1"/>
          </p:cNvPicPr>
          <p:nvPr/>
        </p:nvPicPr>
        <p:blipFill>
          <a:blip r:embed="rId3"/>
          <a:stretch>
            <a:fillRect/>
          </a:stretch>
        </p:blipFill>
        <p:spPr>
          <a:xfrm>
            <a:off x="3511500" y="5805264"/>
            <a:ext cx="5232400" cy="431800"/>
          </a:xfrm>
          <a:prstGeom prst="rect">
            <a:avLst/>
          </a:prstGeom>
        </p:spPr>
      </p:pic>
      <p:pic>
        <p:nvPicPr>
          <p:cNvPr id="4" name="Obraz 3">
            <a:extLst>
              <a:ext uri="{FF2B5EF4-FFF2-40B4-BE49-F238E27FC236}">
                <a16:creationId xmlns:a16="http://schemas.microsoft.com/office/drawing/2014/main" id="{0B87D83D-228C-F0F7-B545-F4E80D5C6A13}"/>
              </a:ext>
            </a:extLst>
          </p:cNvPr>
          <p:cNvPicPr>
            <a:picLocks noChangeAspect="1"/>
          </p:cNvPicPr>
          <p:nvPr/>
        </p:nvPicPr>
        <p:blipFill>
          <a:blip r:embed="rId4"/>
          <a:stretch>
            <a:fillRect/>
          </a:stretch>
        </p:blipFill>
        <p:spPr>
          <a:xfrm>
            <a:off x="3002466" y="6269852"/>
            <a:ext cx="7181593" cy="502209"/>
          </a:xfrm>
          <a:prstGeom prst="rect">
            <a:avLst/>
          </a:prstGeom>
        </p:spPr>
      </p:pic>
    </p:spTree>
    <p:extLst>
      <p:ext uri="{BB962C8B-B14F-4D97-AF65-F5344CB8AC3E}">
        <p14:creationId xmlns:p14="http://schemas.microsoft.com/office/powerpoint/2010/main" val="3880124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2CEA34B0-C269-0615-BA29-35E2092BE608}"/>
              </a:ext>
            </a:extLst>
          </p:cNvPr>
          <p:cNvPicPr/>
          <p:nvPr/>
        </p:nvPicPr>
        <p:blipFill>
          <a:blip r:embed="rId2"/>
          <a:stretch/>
        </p:blipFill>
        <p:spPr>
          <a:xfrm>
            <a:off x="685694" y="332656"/>
            <a:ext cx="8706278" cy="6008655"/>
          </a:xfrm>
          <a:prstGeom prst="rect">
            <a:avLst/>
          </a:prstGeom>
          <a:ln w="0">
            <a:noFill/>
          </a:ln>
        </p:spPr>
      </p:pic>
    </p:spTree>
    <p:extLst>
      <p:ext uri="{BB962C8B-B14F-4D97-AF65-F5344CB8AC3E}">
        <p14:creationId xmlns:p14="http://schemas.microsoft.com/office/powerpoint/2010/main" val="2527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6D6B8D61-1B8A-834D-8947-4DC183009223}"/>
              </a:ext>
            </a:extLst>
          </p:cNvPr>
          <p:cNvSpPr>
            <a:spLocks noGrp="1" noChangeArrowheads="1"/>
          </p:cNvSpPr>
          <p:nvPr>
            <p:ph type="title" idx="4294967295"/>
          </p:nvPr>
        </p:nvSpPr>
        <p:spPr>
          <a:xfrm>
            <a:off x="201613" y="-27384"/>
            <a:ext cx="9515475" cy="1025525"/>
          </a:xfrm>
        </p:spPr>
        <p:txBody>
          <a:bodyPr lIns="92075" tIns="46038" rIns="92075" bIns="46038" anchor="b"/>
          <a:lstStyle/>
          <a:p>
            <a:pPr eaLnBrk="1" hangingPunct="1"/>
            <a:r>
              <a:rPr kumimoji="0" lang="de-DE" altLang="pl-PL" sz="2800" b="1" dirty="0">
                <a:solidFill>
                  <a:srgbClr val="171747"/>
                </a:solidFill>
              </a:rPr>
              <a:t>Historical Development </a:t>
            </a:r>
            <a:r>
              <a:rPr kumimoji="0" lang="de-DE" altLang="pl-PL" sz="2800" b="1" dirty="0" err="1">
                <a:solidFill>
                  <a:srgbClr val="171747"/>
                </a:solidFill>
              </a:rPr>
              <a:t>of</a:t>
            </a:r>
            <a:r>
              <a:rPr kumimoji="0" lang="de-DE" altLang="pl-PL" sz="2800" b="1" dirty="0">
                <a:solidFill>
                  <a:srgbClr val="171747"/>
                </a:solidFill>
              </a:rPr>
              <a:t> </a:t>
            </a:r>
            <a:br>
              <a:rPr kumimoji="0" lang="de-DE" altLang="pl-PL" sz="2800" b="1" dirty="0">
                <a:solidFill>
                  <a:srgbClr val="171747"/>
                </a:solidFill>
              </a:rPr>
            </a:br>
            <a:r>
              <a:rPr kumimoji="0" lang="de-DE" altLang="pl-PL" sz="2800" b="1" dirty="0" err="1">
                <a:solidFill>
                  <a:srgbClr val="171747"/>
                </a:solidFill>
              </a:rPr>
              <a:t>Immunosuppressive</a:t>
            </a:r>
            <a:r>
              <a:rPr kumimoji="0" lang="de-DE" altLang="pl-PL" sz="2800" b="1" dirty="0">
                <a:solidFill>
                  <a:srgbClr val="171747"/>
                </a:solidFill>
              </a:rPr>
              <a:t> </a:t>
            </a:r>
            <a:r>
              <a:rPr kumimoji="0" lang="de-DE" altLang="pl-PL" sz="2800" b="1" dirty="0" err="1">
                <a:solidFill>
                  <a:srgbClr val="171747"/>
                </a:solidFill>
              </a:rPr>
              <a:t>Regimens</a:t>
            </a:r>
            <a:endParaRPr kumimoji="0" lang="en-US" altLang="pl-PL" sz="3200" b="1" dirty="0">
              <a:solidFill>
                <a:srgbClr val="FFFF00"/>
              </a:solidFill>
            </a:endParaRPr>
          </a:p>
        </p:txBody>
      </p:sp>
      <p:sp>
        <p:nvSpPr>
          <p:cNvPr id="18435" name="Rectangle 3">
            <a:extLst>
              <a:ext uri="{FF2B5EF4-FFF2-40B4-BE49-F238E27FC236}">
                <a16:creationId xmlns:a16="http://schemas.microsoft.com/office/drawing/2014/main" id="{9F06D37A-CB82-C54F-B193-667CDF5ED412}"/>
              </a:ext>
            </a:extLst>
          </p:cNvPr>
          <p:cNvSpPr>
            <a:spLocks noGrp="1" noChangeArrowheads="1"/>
          </p:cNvSpPr>
          <p:nvPr>
            <p:ph type="body" idx="4294967295"/>
          </p:nvPr>
        </p:nvSpPr>
        <p:spPr>
          <a:xfrm>
            <a:off x="39688" y="1268611"/>
            <a:ext cx="10448925" cy="6192837"/>
          </a:xfrm>
        </p:spPr>
        <p:txBody>
          <a:bodyPr lIns="92075" tIns="46038" rIns="92075" bIns="46038"/>
          <a:lstStyle/>
          <a:p>
            <a:pPr marL="609600" indent="-609600" eaLnBrk="1" hangingPunct="1">
              <a:buFont typeface="Wingdings" pitchFamily="2" charset="2"/>
              <a:buNone/>
              <a:defRPr/>
            </a:pPr>
            <a:r>
              <a:rPr kumimoji="0" lang="de-DE" sz="1400" b="1" dirty="0"/>
              <a:t>1954		First </a:t>
            </a:r>
            <a:r>
              <a:rPr kumimoji="0" lang="de-DE" sz="1400" b="1" dirty="0" err="1"/>
              <a:t>kidney</a:t>
            </a:r>
            <a:r>
              <a:rPr kumimoji="0" lang="de-DE" sz="1400" b="1" dirty="0"/>
              <a:t> </a:t>
            </a:r>
            <a:r>
              <a:rPr kumimoji="0" lang="de-DE" sz="1400" b="1" dirty="0" err="1"/>
              <a:t>transplantation</a:t>
            </a:r>
            <a:r>
              <a:rPr kumimoji="0" lang="de-DE" sz="1400" b="1" dirty="0"/>
              <a:t> </a:t>
            </a:r>
            <a:r>
              <a:rPr kumimoji="0" lang="de-DE" sz="1400" b="1" dirty="0" err="1"/>
              <a:t>across</a:t>
            </a:r>
            <a:r>
              <a:rPr kumimoji="0" lang="de-DE" sz="1400" b="1" dirty="0"/>
              <a:t> </a:t>
            </a:r>
            <a:r>
              <a:rPr kumimoji="0" lang="de-DE" sz="1400" b="1" dirty="0" err="1"/>
              <a:t>identical</a:t>
            </a:r>
            <a:r>
              <a:rPr kumimoji="0" lang="de-DE" sz="1400" b="1" dirty="0"/>
              <a:t> </a:t>
            </a:r>
            <a:r>
              <a:rPr kumimoji="0" lang="de-DE" sz="1400" b="1" dirty="0" err="1"/>
              <a:t>twins</a:t>
            </a:r>
            <a:endParaRPr kumimoji="0" lang="de-DE" sz="1400" b="1" dirty="0"/>
          </a:p>
          <a:p>
            <a:pPr marL="609600" indent="-609600" eaLnBrk="1" hangingPunct="1">
              <a:buFont typeface="Wingdings" pitchFamily="2" charset="2"/>
              <a:buNone/>
              <a:defRPr/>
            </a:pPr>
            <a:r>
              <a:rPr kumimoji="0" lang="de-DE" sz="1400" b="1" dirty="0"/>
              <a:t>1958/9		Irradiation</a:t>
            </a:r>
          </a:p>
          <a:p>
            <a:pPr marL="609600" indent="-609600" eaLnBrk="1" hangingPunct="1">
              <a:buFont typeface="Wingdings" pitchFamily="2" charset="2"/>
              <a:buNone/>
              <a:defRPr/>
            </a:pPr>
            <a:r>
              <a:rPr kumimoji="0" lang="de-DE" sz="1400" b="1" dirty="0" err="1"/>
              <a:t>Appr</a:t>
            </a:r>
            <a:r>
              <a:rPr kumimoji="0" lang="de-DE" sz="1400" b="1" dirty="0"/>
              <a:t>. 1960	Oral </a:t>
            </a:r>
            <a:r>
              <a:rPr kumimoji="0" lang="de-DE" sz="1400" b="1" dirty="0" err="1"/>
              <a:t>Corticosteroids</a:t>
            </a:r>
            <a:endParaRPr kumimoji="0" lang="de-DE" sz="1400" b="1" dirty="0"/>
          </a:p>
          <a:p>
            <a:pPr marL="609600" indent="-609600" eaLnBrk="1" hangingPunct="1">
              <a:buFont typeface="Wingdings" pitchFamily="2" charset="2"/>
              <a:buNone/>
              <a:defRPr/>
            </a:pPr>
            <a:r>
              <a:rPr kumimoji="0" lang="de-DE" sz="1400" b="1" dirty="0"/>
              <a:t>1962		6-mercaptopurine, </a:t>
            </a:r>
            <a:r>
              <a:rPr kumimoji="0" lang="de-DE" sz="1400" b="1" dirty="0" err="1"/>
              <a:t>azathioprine</a:t>
            </a:r>
            <a:r>
              <a:rPr kumimoji="0" lang="de-DE" sz="1400" b="1" dirty="0"/>
              <a:t> (AZA), </a:t>
            </a:r>
            <a:r>
              <a:rPr kumimoji="0" lang="de-DE" sz="1400" b="1" dirty="0" err="1"/>
              <a:t>Imurane</a:t>
            </a:r>
            <a:r>
              <a:rPr kumimoji="0" lang="en-US" sz="1400" b="1" baseline="30000" dirty="0"/>
              <a:t>®</a:t>
            </a:r>
            <a:endParaRPr kumimoji="0" lang="de-DE" sz="1400" b="1" dirty="0"/>
          </a:p>
          <a:p>
            <a:pPr marL="609600" indent="-609600" eaLnBrk="1" hangingPunct="1">
              <a:buFont typeface="Wingdings" pitchFamily="2" charset="2"/>
              <a:buNone/>
              <a:defRPr/>
            </a:pPr>
            <a:r>
              <a:rPr kumimoji="0" lang="de-DE" sz="1400" b="1" dirty="0"/>
              <a:t>1963-78	</a:t>
            </a:r>
            <a:r>
              <a:rPr kumimoji="0" lang="de-DE" sz="1400" b="1" dirty="0" err="1"/>
              <a:t>Antithymocyte</a:t>
            </a:r>
            <a:r>
              <a:rPr kumimoji="0" lang="de-DE" sz="1400" b="1" dirty="0"/>
              <a:t> </a:t>
            </a:r>
            <a:r>
              <a:rPr kumimoji="0" lang="de-DE" sz="1400" b="1" dirty="0" err="1"/>
              <a:t>globulin</a:t>
            </a:r>
            <a:r>
              <a:rPr kumimoji="0" lang="de-DE" sz="1400" b="1" dirty="0"/>
              <a:t> (ATG, </a:t>
            </a:r>
            <a:r>
              <a:rPr kumimoji="0" lang="de-DE" sz="1400" b="1" dirty="0" err="1"/>
              <a:t>adjuvant</a:t>
            </a:r>
            <a:r>
              <a:rPr kumimoji="0" lang="de-DE" sz="1400" b="1" dirty="0"/>
              <a:t> </a:t>
            </a:r>
            <a:r>
              <a:rPr kumimoji="0" lang="de-DE" sz="1400" b="1" dirty="0" err="1"/>
              <a:t>to</a:t>
            </a:r>
            <a:r>
              <a:rPr kumimoji="0" lang="de-DE" sz="1400" b="1" dirty="0"/>
              <a:t> </a:t>
            </a:r>
            <a:r>
              <a:rPr kumimoji="0" lang="de-DE" sz="1400" b="1" dirty="0" err="1"/>
              <a:t>AZA+steroids</a:t>
            </a:r>
            <a:r>
              <a:rPr kumimoji="0" lang="de-DE" sz="1400" b="1" dirty="0"/>
              <a:t> (</a:t>
            </a:r>
            <a:r>
              <a:rPr kumimoji="0" lang="de-DE" sz="1400" b="1" dirty="0" err="1"/>
              <a:t>KTx</a:t>
            </a:r>
            <a:r>
              <a:rPr kumimoji="0" lang="de-DE" sz="1400" b="1" dirty="0"/>
              <a:t>)</a:t>
            </a:r>
          </a:p>
          <a:p>
            <a:pPr marL="609600" indent="-609600" eaLnBrk="1" hangingPunct="1">
              <a:buFont typeface="Wingdings" pitchFamily="2" charset="2"/>
              <a:buNone/>
              <a:defRPr/>
            </a:pPr>
            <a:r>
              <a:rPr kumimoji="0" lang="de-DE" sz="1400" b="1" dirty="0"/>
              <a:t>1978		</a:t>
            </a:r>
            <a:r>
              <a:rPr kumimoji="0" lang="de-DE" sz="1400" b="1" dirty="0" err="1"/>
              <a:t>Cyclosporine</a:t>
            </a:r>
            <a:r>
              <a:rPr kumimoji="0" lang="de-DE" sz="1400" b="1" dirty="0"/>
              <a:t> (Sandimmun</a:t>
            </a:r>
            <a:r>
              <a:rPr kumimoji="0" lang="en-US" sz="1400" b="1" baseline="30000" dirty="0"/>
              <a:t>®</a:t>
            </a:r>
            <a:r>
              <a:rPr kumimoji="0" lang="de-DE" sz="1400" b="1" dirty="0"/>
              <a:t>)</a:t>
            </a:r>
          </a:p>
          <a:p>
            <a:pPr marL="609600" indent="-609600" eaLnBrk="1" hangingPunct="1">
              <a:buFont typeface="Wingdings" pitchFamily="2" charset="2"/>
              <a:buNone/>
              <a:defRPr/>
            </a:pPr>
            <a:r>
              <a:rPr kumimoji="0" lang="de-DE" sz="1400" b="1" dirty="0"/>
              <a:t>1982		</a:t>
            </a:r>
            <a:r>
              <a:rPr kumimoji="0" lang="de-DE" sz="1400" b="1" dirty="0" err="1"/>
              <a:t>Cyclosporine</a:t>
            </a:r>
            <a:r>
              <a:rPr kumimoji="0" lang="de-DE" sz="1400" b="1" dirty="0"/>
              <a:t> + </a:t>
            </a:r>
            <a:r>
              <a:rPr kumimoji="0" lang="de-DE" sz="1400" b="1" dirty="0" err="1"/>
              <a:t>prednisone</a:t>
            </a:r>
            <a:endParaRPr kumimoji="0" lang="de-DE" sz="1400" b="1" dirty="0"/>
          </a:p>
          <a:p>
            <a:pPr marL="609600" indent="-609600" eaLnBrk="1" hangingPunct="1">
              <a:buFont typeface="Wingdings" pitchFamily="2" charset="2"/>
              <a:buNone/>
              <a:defRPr/>
            </a:pPr>
            <a:r>
              <a:rPr kumimoji="0" lang="de-DE" sz="1400" b="1" dirty="0"/>
              <a:t>1985		</a:t>
            </a:r>
            <a:r>
              <a:rPr kumimoji="0" lang="de-DE" sz="1400" b="1" dirty="0" err="1"/>
              <a:t>Cyclosporine</a:t>
            </a:r>
            <a:r>
              <a:rPr kumimoji="0" lang="de-DE" sz="1400" b="1" dirty="0"/>
              <a:t> + </a:t>
            </a:r>
            <a:r>
              <a:rPr kumimoji="0" lang="de-DE" sz="1400" b="1" dirty="0" err="1"/>
              <a:t>steroids</a:t>
            </a:r>
            <a:r>
              <a:rPr kumimoji="0" lang="de-DE" sz="1400" b="1" dirty="0"/>
              <a:t> + AZA (</a:t>
            </a:r>
            <a:r>
              <a:rPr kumimoji="0" lang="de-DE" sz="1400" b="1" dirty="0" err="1"/>
              <a:t>triple</a:t>
            </a:r>
            <a:r>
              <a:rPr kumimoji="0" lang="de-DE" sz="1400" b="1" dirty="0"/>
              <a:t> </a:t>
            </a:r>
            <a:r>
              <a:rPr kumimoji="0" lang="de-DE" sz="1400" b="1" dirty="0" err="1"/>
              <a:t>therapy</a:t>
            </a:r>
            <a:r>
              <a:rPr kumimoji="0" lang="de-DE" sz="1400" b="1" dirty="0"/>
              <a:t>)</a:t>
            </a:r>
          </a:p>
          <a:p>
            <a:pPr marL="609600" indent="-609600" eaLnBrk="1" hangingPunct="1">
              <a:buFont typeface="Wingdings" pitchFamily="2" charset="2"/>
              <a:buNone/>
              <a:defRPr/>
            </a:pPr>
            <a:r>
              <a:rPr kumimoji="0" lang="de-DE" sz="1400" b="1" dirty="0"/>
              <a:t>1985-9		Triple </a:t>
            </a:r>
            <a:r>
              <a:rPr kumimoji="0" lang="de-DE" sz="1400" b="1" dirty="0" err="1"/>
              <a:t>therapy</a:t>
            </a:r>
            <a:r>
              <a:rPr kumimoji="0" lang="de-DE" sz="1400" b="1" dirty="0"/>
              <a:t>+ </a:t>
            </a:r>
            <a:r>
              <a:rPr kumimoji="0" lang="de-DE" sz="1400" b="1" dirty="0" err="1"/>
              <a:t>Antithymocyte</a:t>
            </a:r>
            <a:r>
              <a:rPr kumimoji="0" lang="de-DE" sz="1400" b="1" dirty="0"/>
              <a:t> </a:t>
            </a:r>
            <a:r>
              <a:rPr kumimoji="0" lang="de-DE" sz="1400" b="1" dirty="0" err="1"/>
              <a:t>globulin</a:t>
            </a:r>
            <a:r>
              <a:rPr kumimoji="0" lang="de-DE" sz="1400" b="1" dirty="0"/>
              <a:t> ALG </a:t>
            </a:r>
            <a:r>
              <a:rPr kumimoji="0" lang="de-DE" sz="1400" b="1" dirty="0" err="1"/>
              <a:t>for</a:t>
            </a:r>
            <a:r>
              <a:rPr kumimoji="0" lang="de-DE" sz="1400" b="1" dirty="0"/>
              <a:t> </a:t>
            </a:r>
            <a:r>
              <a:rPr kumimoji="0" lang="de-DE" sz="1400" b="1" dirty="0" err="1"/>
              <a:t>rejection</a:t>
            </a:r>
            <a:r>
              <a:rPr kumimoji="0" lang="de-DE" sz="1400" b="1" dirty="0"/>
              <a:t>)</a:t>
            </a:r>
          </a:p>
          <a:p>
            <a:pPr marL="609600" indent="-609600" eaLnBrk="1" hangingPunct="1">
              <a:buFont typeface="Wingdings" pitchFamily="2" charset="2"/>
              <a:buNone/>
              <a:defRPr/>
            </a:pPr>
            <a:r>
              <a:rPr kumimoji="0" lang="de-DE" sz="1400" b="1" dirty="0"/>
              <a:t>1990 on		Optimal </a:t>
            </a:r>
            <a:r>
              <a:rPr kumimoji="0" lang="de-DE" sz="1400" b="1" dirty="0" err="1"/>
              <a:t>regimen</a:t>
            </a:r>
            <a:r>
              <a:rPr kumimoji="0" lang="de-DE" sz="1400" b="1" dirty="0"/>
              <a:t> </a:t>
            </a:r>
            <a:r>
              <a:rPr kumimoji="0" lang="de-DE" sz="1400" b="1" dirty="0" err="1"/>
              <a:t>varies</a:t>
            </a:r>
            <a:r>
              <a:rPr kumimoji="0" lang="de-DE" sz="1400" b="1" dirty="0"/>
              <a:t>: </a:t>
            </a:r>
            <a:r>
              <a:rPr kumimoji="0" lang="de-DE" sz="1400" b="1" dirty="0" err="1"/>
              <a:t>typically</a:t>
            </a:r>
            <a:r>
              <a:rPr kumimoji="0" lang="de-DE" sz="1400" b="1" dirty="0"/>
              <a:t> </a:t>
            </a:r>
            <a:r>
              <a:rPr kumimoji="0" lang="de-DE" sz="1400" b="1" dirty="0" err="1"/>
              <a:t>triple</a:t>
            </a:r>
            <a:r>
              <a:rPr kumimoji="0" lang="de-DE" sz="1400" b="1" dirty="0"/>
              <a:t> +/-ATG</a:t>
            </a:r>
          </a:p>
          <a:p>
            <a:pPr marL="609600" indent="-609600" eaLnBrk="1" hangingPunct="1">
              <a:buFont typeface="Wingdings" pitchFamily="2" charset="2"/>
              <a:buNone/>
              <a:defRPr/>
            </a:pPr>
            <a:r>
              <a:rPr kumimoji="0" lang="de-DE" sz="1400" b="1" dirty="0"/>
              <a:t>1994		</a:t>
            </a:r>
            <a:r>
              <a:rPr kumimoji="0" lang="de-DE" sz="1400" b="1" dirty="0" err="1"/>
              <a:t>Tacrolimus</a:t>
            </a:r>
            <a:r>
              <a:rPr kumimoji="0" lang="de-DE" sz="1400" b="1" dirty="0"/>
              <a:t> (</a:t>
            </a:r>
            <a:r>
              <a:rPr kumimoji="0" lang="de-DE" sz="1400" b="1" dirty="0" err="1"/>
              <a:t>Prograf</a:t>
            </a:r>
            <a:r>
              <a:rPr kumimoji="0" lang="en-US" sz="1400" b="1" baseline="30000" dirty="0"/>
              <a:t>®</a:t>
            </a:r>
            <a:r>
              <a:rPr kumimoji="0" lang="en-US" sz="1400" b="1" dirty="0"/>
              <a:t>) </a:t>
            </a:r>
            <a:r>
              <a:rPr kumimoji="0" lang="de-DE" sz="1400" b="1" dirty="0"/>
              <a:t>+ </a:t>
            </a:r>
            <a:r>
              <a:rPr kumimoji="0" lang="de-DE" sz="1400" b="1" dirty="0" err="1"/>
              <a:t>steroids</a:t>
            </a:r>
            <a:r>
              <a:rPr kumimoji="0" lang="de-DE" sz="1400" b="1" dirty="0"/>
              <a:t> + </a:t>
            </a:r>
            <a:r>
              <a:rPr kumimoji="0" lang="de-DE" sz="1400" b="1" dirty="0" err="1"/>
              <a:t>other</a:t>
            </a:r>
            <a:r>
              <a:rPr kumimoji="0" lang="de-DE" sz="1400" b="1" dirty="0"/>
              <a:t> </a:t>
            </a:r>
            <a:r>
              <a:rPr kumimoji="0" lang="de-DE" sz="1400" b="1" dirty="0" err="1"/>
              <a:t>regimens</a:t>
            </a:r>
            <a:r>
              <a:rPr kumimoji="0" lang="de-DE" sz="1400" b="1" dirty="0"/>
              <a:t> </a:t>
            </a:r>
            <a:r>
              <a:rPr kumimoji="0" lang="de-DE" sz="1400" b="1" dirty="0">
                <a:solidFill>
                  <a:schemeClr val="accent2"/>
                </a:solidFill>
                <a:effectLst>
                  <a:outerShdw blurRad="38100" dist="38100" dir="2700000" algn="tl">
                    <a:srgbClr val="C0C0C0"/>
                  </a:outerShdw>
                </a:effectLst>
              </a:rPr>
              <a:t>(</a:t>
            </a:r>
            <a:r>
              <a:rPr kumimoji="0" lang="de-DE" sz="1400" b="1" dirty="0" err="1">
                <a:solidFill>
                  <a:schemeClr val="accent2"/>
                </a:solidFill>
                <a:effectLst>
                  <a:outerShdw blurRad="38100" dist="38100" dir="2700000" algn="tl">
                    <a:srgbClr val="C0C0C0"/>
                  </a:outerShdw>
                </a:effectLst>
              </a:rPr>
              <a:t>tacrolimus</a:t>
            </a:r>
            <a:r>
              <a:rPr kumimoji="0" lang="de-DE" sz="1400" b="1" dirty="0">
                <a:solidFill>
                  <a:schemeClr val="accent2"/>
                </a:solidFill>
                <a:effectLst>
                  <a:outerShdw blurRad="38100" dist="38100" dir="2700000" algn="tl">
                    <a:srgbClr val="C0C0C0"/>
                  </a:outerShdw>
                </a:effectLst>
              </a:rPr>
              <a:t> MR 2008)</a:t>
            </a:r>
          </a:p>
          <a:p>
            <a:pPr marL="609600" indent="-609600" eaLnBrk="1" hangingPunct="1">
              <a:buFont typeface="Wingdings" pitchFamily="2" charset="2"/>
              <a:buNone/>
              <a:defRPr/>
            </a:pPr>
            <a:r>
              <a:rPr kumimoji="0" lang="de-DE" sz="1400" b="1" dirty="0"/>
              <a:t>1995/6		</a:t>
            </a:r>
            <a:r>
              <a:rPr kumimoji="0" lang="de-DE" sz="1400" b="1" dirty="0" err="1"/>
              <a:t>Mycophenolate</a:t>
            </a:r>
            <a:r>
              <a:rPr kumimoji="0" lang="de-DE" sz="1400" b="1" dirty="0"/>
              <a:t> </a:t>
            </a:r>
            <a:r>
              <a:rPr kumimoji="0" lang="de-DE" sz="1400" b="1" dirty="0" err="1"/>
              <a:t>mofetil</a:t>
            </a:r>
            <a:r>
              <a:rPr kumimoji="0" lang="de-DE" sz="1400" b="1" dirty="0"/>
              <a:t> (</a:t>
            </a:r>
            <a:r>
              <a:rPr kumimoji="0" lang="de-DE" sz="1400" b="1" dirty="0" err="1"/>
              <a:t>Cellcept</a:t>
            </a:r>
            <a:r>
              <a:rPr kumimoji="0" lang="en-US" sz="1400" b="1" baseline="30000" dirty="0"/>
              <a:t>®</a:t>
            </a:r>
            <a:r>
              <a:rPr kumimoji="0" lang="de-DE" sz="1400" b="1" dirty="0"/>
              <a:t>) </a:t>
            </a:r>
            <a:r>
              <a:rPr kumimoji="0" lang="de-DE" sz="1400" b="1" dirty="0" err="1"/>
              <a:t>replaces</a:t>
            </a:r>
            <a:r>
              <a:rPr kumimoji="0" lang="de-DE" sz="1400" b="1" dirty="0"/>
              <a:t> AZA</a:t>
            </a:r>
          </a:p>
          <a:p>
            <a:pPr marL="2209800" lvl="4" indent="-381000" eaLnBrk="1" hangingPunct="1">
              <a:defRPr/>
            </a:pPr>
            <a:r>
              <a:rPr kumimoji="0" lang="de-DE" sz="1400" b="1" dirty="0" err="1"/>
              <a:t>Cyclosporine</a:t>
            </a:r>
            <a:r>
              <a:rPr kumimoji="0" lang="de-DE" sz="1400" b="1" dirty="0"/>
              <a:t> (</a:t>
            </a:r>
            <a:r>
              <a:rPr kumimoji="0" lang="de-DE" sz="1400" b="1" dirty="0" err="1"/>
              <a:t>Neoral</a:t>
            </a:r>
            <a:r>
              <a:rPr kumimoji="0" lang="en-US" sz="1400" b="1" baseline="30000" dirty="0"/>
              <a:t>®</a:t>
            </a:r>
            <a:r>
              <a:rPr kumimoji="0" lang="en-US" sz="1400" b="1" dirty="0"/>
              <a:t>)</a:t>
            </a:r>
            <a:r>
              <a:rPr kumimoji="0" lang="de-DE" sz="1400" b="1" dirty="0"/>
              <a:t> </a:t>
            </a:r>
            <a:r>
              <a:rPr kumimoji="0" lang="de-DE" sz="1400" b="1" dirty="0" err="1"/>
              <a:t>replacesCyA</a:t>
            </a:r>
            <a:r>
              <a:rPr kumimoji="0" lang="de-DE" sz="1400" b="1" dirty="0"/>
              <a:t> Sandimmune</a:t>
            </a:r>
            <a:r>
              <a:rPr kumimoji="0" lang="en-US" sz="1400" b="1" baseline="30000" dirty="0"/>
              <a:t>®</a:t>
            </a:r>
          </a:p>
          <a:p>
            <a:pPr marL="609600" indent="-609600" eaLnBrk="1" hangingPunct="1">
              <a:buFont typeface="Wingdings" pitchFamily="2" charset="2"/>
              <a:buNone/>
              <a:defRPr/>
            </a:pPr>
            <a:r>
              <a:rPr kumimoji="0" lang="de-DE" sz="1400" b="1" dirty="0"/>
              <a:t>1998		</a:t>
            </a:r>
            <a:r>
              <a:rPr kumimoji="0" lang="de-DE" sz="1400" b="1" dirty="0" err="1"/>
              <a:t>Basiliximab</a:t>
            </a:r>
            <a:r>
              <a:rPr kumimoji="0" lang="de-DE" sz="1400" b="1" dirty="0"/>
              <a:t> (</a:t>
            </a:r>
            <a:r>
              <a:rPr kumimoji="0" lang="de-DE" sz="1400" b="1" dirty="0" err="1"/>
              <a:t>Simulect</a:t>
            </a:r>
            <a:r>
              <a:rPr kumimoji="0" lang="en-US" sz="1400" b="1" baseline="30000" dirty="0"/>
              <a:t>®</a:t>
            </a:r>
            <a:r>
              <a:rPr kumimoji="0" lang="en-US" sz="1400" b="1" dirty="0"/>
              <a:t>)</a:t>
            </a:r>
          </a:p>
          <a:p>
            <a:pPr marL="609600" indent="-609600" eaLnBrk="1" hangingPunct="1">
              <a:buFont typeface="Wingdings" pitchFamily="2" charset="2"/>
              <a:buNone/>
              <a:defRPr/>
            </a:pPr>
            <a:r>
              <a:rPr kumimoji="0" lang="de-DE" sz="1400" b="1" dirty="0"/>
              <a:t>1998/9		</a:t>
            </a:r>
            <a:r>
              <a:rPr kumimoji="0" lang="de-DE" sz="1400" b="1" dirty="0" err="1">
                <a:solidFill>
                  <a:schemeClr val="bg2"/>
                </a:solidFill>
              </a:rPr>
              <a:t>Daclizumab</a:t>
            </a:r>
            <a:r>
              <a:rPr kumimoji="0" lang="de-DE" sz="1400" b="1" dirty="0">
                <a:solidFill>
                  <a:schemeClr val="bg2"/>
                </a:solidFill>
              </a:rPr>
              <a:t> </a:t>
            </a:r>
            <a:r>
              <a:rPr kumimoji="0" lang="de-DE" sz="1400" b="1" dirty="0" err="1">
                <a:solidFill>
                  <a:schemeClr val="bg2"/>
                </a:solidFill>
              </a:rPr>
              <a:t>humanised</a:t>
            </a:r>
            <a:r>
              <a:rPr kumimoji="0" lang="de-DE" sz="1400" b="1" dirty="0">
                <a:solidFill>
                  <a:schemeClr val="bg2"/>
                </a:solidFill>
              </a:rPr>
              <a:t> </a:t>
            </a:r>
            <a:r>
              <a:rPr kumimoji="0" lang="de-DE" sz="1400" b="1" dirty="0" err="1">
                <a:solidFill>
                  <a:schemeClr val="bg2"/>
                </a:solidFill>
              </a:rPr>
              <a:t>antibody</a:t>
            </a:r>
            <a:r>
              <a:rPr kumimoji="0" lang="de-DE" sz="1400" b="1" dirty="0">
                <a:solidFill>
                  <a:schemeClr val="bg2"/>
                </a:solidFill>
              </a:rPr>
              <a:t> (</a:t>
            </a:r>
            <a:r>
              <a:rPr kumimoji="0" lang="de-DE" sz="1400" b="1" dirty="0" err="1">
                <a:solidFill>
                  <a:schemeClr val="bg2"/>
                </a:solidFill>
              </a:rPr>
              <a:t>Zenapax</a:t>
            </a:r>
            <a:r>
              <a:rPr kumimoji="0" lang="en-US" sz="1400" b="1" baseline="30000" dirty="0">
                <a:solidFill>
                  <a:schemeClr val="bg2"/>
                </a:solidFill>
              </a:rPr>
              <a:t>®</a:t>
            </a:r>
            <a:r>
              <a:rPr kumimoji="0" lang="en-US" sz="1400" b="1" dirty="0">
                <a:solidFill>
                  <a:schemeClr val="bg2"/>
                </a:solidFill>
              </a:rPr>
              <a:t>)</a:t>
            </a:r>
            <a:r>
              <a:rPr kumimoji="0" lang="de-DE" sz="1400" b="1" dirty="0">
                <a:solidFill>
                  <a:schemeClr val="bg2"/>
                </a:solidFill>
              </a:rPr>
              <a:t> - </a:t>
            </a:r>
            <a:r>
              <a:rPr kumimoji="0" lang="de-DE" sz="1400" b="1" dirty="0" err="1">
                <a:solidFill>
                  <a:schemeClr val="bg2"/>
                </a:solidFill>
              </a:rPr>
              <a:t>withdrawn</a:t>
            </a:r>
            <a:endParaRPr kumimoji="0" lang="de-DE" sz="1400" b="1" dirty="0">
              <a:solidFill>
                <a:schemeClr val="bg2"/>
              </a:solidFill>
            </a:endParaRPr>
          </a:p>
          <a:p>
            <a:pPr marL="609600" indent="-609600" eaLnBrk="1" hangingPunct="1">
              <a:buFont typeface="Wingdings" pitchFamily="2" charset="2"/>
              <a:buNone/>
              <a:defRPr/>
            </a:pPr>
            <a:r>
              <a:rPr kumimoji="0" lang="de-DE" sz="1400" b="1" dirty="0"/>
              <a:t>1999/2000	S</a:t>
            </a:r>
            <a:r>
              <a:rPr kumimoji="0" lang="en-US" sz="1400" b="1" dirty="0" err="1"/>
              <a:t>irolimus</a:t>
            </a:r>
            <a:r>
              <a:rPr kumimoji="0" lang="en-US" sz="1400" b="1" dirty="0"/>
              <a:t>, rapamycin (</a:t>
            </a:r>
            <a:r>
              <a:rPr kumimoji="0" lang="de-DE" sz="1400" b="1" dirty="0" err="1"/>
              <a:t>Rapamune</a:t>
            </a:r>
            <a:r>
              <a:rPr kumimoji="0" lang="en-US" sz="1400" b="1" baseline="30000" dirty="0"/>
              <a:t>®</a:t>
            </a:r>
            <a:r>
              <a:rPr kumimoji="0" lang="en-US" sz="1400" b="1" dirty="0"/>
              <a:t>)</a:t>
            </a:r>
          </a:p>
          <a:p>
            <a:pPr marL="609600" indent="-609600" eaLnBrk="1" hangingPunct="1">
              <a:buFont typeface="Wingdings" pitchFamily="2" charset="2"/>
              <a:buNone/>
              <a:defRPr/>
            </a:pPr>
            <a:r>
              <a:rPr kumimoji="0" lang="de-DE" sz="1400" b="1" dirty="0"/>
              <a:t>2002/3		M</a:t>
            </a:r>
            <a:r>
              <a:rPr kumimoji="0" lang="en-US" sz="1400" b="1" dirty="0" err="1"/>
              <a:t>ycophenolate</a:t>
            </a:r>
            <a:r>
              <a:rPr kumimoji="0" lang="en-US" sz="1400" b="1" dirty="0"/>
              <a:t> natrium</a:t>
            </a:r>
            <a:r>
              <a:rPr kumimoji="0" lang="de-DE" sz="1400" b="1" dirty="0"/>
              <a:t> (</a:t>
            </a:r>
            <a:r>
              <a:rPr kumimoji="0" lang="de-DE" sz="1400" b="1" dirty="0" err="1"/>
              <a:t>Myfortic</a:t>
            </a:r>
            <a:r>
              <a:rPr kumimoji="0" lang="de-DE" sz="1400" b="1" dirty="0"/>
              <a:t>)</a:t>
            </a:r>
            <a:endParaRPr kumimoji="0" lang="en-US" sz="1400" b="1" dirty="0"/>
          </a:p>
          <a:p>
            <a:pPr marL="609600" indent="-609600" eaLnBrk="1" hangingPunct="1">
              <a:buFontTx/>
              <a:buAutoNum type="arabicPlain" startAt="2003"/>
              <a:defRPr/>
            </a:pPr>
            <a:r>
              <a:rPr kumimoji="0" lang="de-DE" sz="1400" b="1" dirty="0"/>
              <a:t>      </a:t>
            </a:r>
            <a:r>
              <a:rPr kumimoji="0" lang="de-DE" sz="1400" b="1" dirty="0" err="1"/>
              <a:t>Everolimus</a:t>
            </a:r>
            <a:r>
              <a:rPr kumimoji="0" lang="de-DE" sz="1400" b="1" dirty="0"/>
              <a:t> (</a:t>
            </a:r>
            <a:r>
              <a:rPr kumimoji="0" lang="de-DE" sz="1400" b="1" dirty="0" err="1"/>
              <a:t>Certican</a:t>
            </a:r>
            <a:r>
              <a:rPr kumimoji="0" lang="en-US" sz="1400" b="1" baseline="30000" dirty="0"/>
              <a:t>®</a:t>
            </a:r>
            <a:r>
              <a:rPr kumimoji="0" lang="en-US" sz="1400" b="1" dirty="0"/>
              <a:t>)</a:t>
            </a:r>
          </a:p>
          <a:p>
            <a:pPr marL="609600" indent="-609600" eaLnBrk="1" hangingPunct="1">
              <a:buFontTx/>
              <a:buAutoNum type="arabicPlain" startAt="2010"/>
              <a:defRPr/>
            </a:pPr>
            <a:r>
              <a:rPr kumimoji="0" lang="en-US" sz="1400" b="1" dirty="0"/>
              <a:t>      </a:t>
            </a:r>
            <a:r>
              <a:rPr kumimoji="0" lang="en-US" sz="1400" b="1" dirty="0" err="1"/>
              <a:t>Belatacept</a:t>
            </a:r>
            <a:endParaRPr kumimoji="0" lang="en-US" sz="1400" b="1" dirty="0"/>
          </a:p>
          <a:p>
            <a:pPr marL="609600" indent="-609600" eaLnBrk="1" hangingPunct="1">
              <a:buFontTx/>
              <a:buAutoNum type="arabicPlain" startAt="2014"/>
              <a:defRPr/>
            </a:pPr>
            <a:r>
              <a:rPr kumimoji="0" lang="en-US" sz="1400" b="1" dirty="0"/>
              <a:t>     Tacrolimus LCP (</a:t>
            </a:r>
            <a:r>
              <a:rPr kumimoji="0" lang="en-US" sz="1400" b="1" dirty="0" err="1"/>
              <a:t>Envarsus</a:t>
            </a:r>
            <a:r>
              <a:rPr kumimoji="0" lang="en-US" sz="1400" b="1" dirty="0"/>
              <a:t>)</a:t>
            </a:r>
          </a:p>
          <a:p>
            <a:pPr marL="0" indent="0" eaLnBrk="1" hangingPunct="1">
              <a:buNone/>
              <a:defRPr/>
            </a:pPr>
            <a:r>
              <a:rPr kumimoji="0" lang="en-US" sz="1400" b="1" dirty="0"/>
              <a:t>2021          </a:t>
            </a:r>
            <a:r>
              <a:rPr kumimoji="0" lang="en-US" sz="1400" b="1" dirty="0" err="1"/>
              <a:t>Imlifidase</a:t>
            </a:r>
            <a:r>
              <a:rPr kumimoji="0" lang="en-US" sz="1400" b="1" dirty="0"/>
              <a:t> (</a:t>
            </a:r>
            <a:r>
              <a:rPr kumimoji="0" lang="en-US" sz="1400" b="1" dirty="0" err="1"/>
              <a:t>IdeaS</a:t>
            </a:r>
            <a:r>
              <a:rPr kumimoji="0" lang="en-US" sz="1400" b="1" dirty="0"/>
              <a:t>)</a:t>
            </a:r>
          </a:p>
          <a:p>
            <a:pPr marL="609600" indent="-609600" eaLnBrk="1" hangingPunct="1">
              <a:buFontTx/>
              <a:buNone/>
              <a:defRPr/>
            </a:pPr>
            <a:r>
              <a:rPr kumimoji="0" lang="en-US" sz="1400" b="1" dirty="0">
                <a:solidFill>
                  <a:srgbClr val="009900"/>
                </a:solidFill>
                <a:effectLst>
                  <a:outerShdw blurRad="38100" dist="38100" dir="2700000" algn="tl">
                    <a:srgbClr val="C0C0C0"/>
                  </a:outerShdw>
                </a:effectLst>
              </a:rPr>
              <a:t>Off label   anty-CD20 (rituximab), anty-CD52 (alemtuzumab), anty-C5 (eculizumab),  bortezomib, anty-CD38 (</a:t>
            </a:r>
            <a:r>
              <a:rPr kumimoji="0" lang="en-US" sz="1400" b="1" dirty="0" err="1">
                <a:solidFill>
                  <a:srgbClr val="009900"/>
                </a:solidFill>
                <a:effectLst>
                  <a:outerShdw blurRad="38100" dist="38100" dir="2700000" algn="tl">
                    <a:srgbClr val="C0C0C0"/>
                  </a:outerShdw>
                </a:effectLst>
              </a:rPr>
              <a:t>daratumuma</a:t>
            </a:r>
            <a:endParaRPr kumimoji="0" lang="en-US" sz="1400" b="1" dirty="0"/>
          </a:p>
        </p:txBody>
      </p:sp>
      <p:sp>
        <p:nvSpPr>
          <p:cNvPr id="1830917" name="Rectangle 5">
            <a:extLst>
              <a:ext uri="{FF2B5EF4-FFF2-40B4-BE49-F238E27FC236}">
                <a16:creationId xmlns:a16="http://schemas.microsoft.com/office/drawing/2014/main" id="{D14270F4-F639-524A-A441-9A0755101234}"/>
              </a:ext>
            </a:extLst>
          </p:cNvPr>
          <p:cNvSpPr>
            <a:spLocks noChangeArrowheads="1"/>
          </p:cNvSpPr>
          <p:nvPr/>
        </p:nvSpPr>
        <p:spPr bwMode="auto">
          <a:xfrm>
            <a:off x="304800" y="1124744"/>
            <a:ext cx="9677400" cy="95250"/>
          </a:xfrm>
          <a:prstGeom prst="rect">
            <a:avLst/>
          </a:prstGeom>
          <a:gradFill rotWithShape="0">
            <a:gsLst>
              <a:gs pos="0">
                <a:schemeClr val="accent2"/>
              </a:gs>
              <a:gs pos="50000">
                <a:schemeClr val="accent1"/>
              </a:gs>
              <a:gs pos="100000">
                <a:schemeClr val="accent2"/>
              </a:gs>
            </a:gsLst>
            <a:lin ang="0" scaled="1"/>
          </a:gradFill>
          <a:ln w="9525">
            <a:noFill/>
            <a:miter lim="800000"/>
            <a:headEnd/>
            <a:tailEnd/>
          </a:ln>
          <a:effectLst/>
        </p:spPr>
        <p:txBody>
          <a:bodyPr wrap="none" anchor="ctr"/>
          <a:lstStyle/>
          <a:p>
            <a:pPr>
              <a:defRPr/>
            </a:pPr>
            <a:endParaRPr lang="pl-PL">
              <a:latin typeface="Symbol" pitchFamily="18" charset="2"/>
              <a:ea typeface="+mn-ea"/>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62" name="Rectangle 2">
            <a:extLst>
              <a:ext uri="{FF2B5EF4-FFF2-40B4-BE49-F238E27FC236}">
                <a16:creationId xmlns:a16="http://schemas.microsoft.com/office/drawing/2014/main" id="{BAB3AD4C-23AF-0544-97D8-0FB0C1114149}"/>
              </a:ext>
            </a:extLst>
          </p:cNvPr>
          <p:cNvSpPr>
            <a:spLocks noChangeArrowheads="1"/>
          </p:cNvSpPr>
          <p:nvPr/>
        </p:nvSpPr>
        <p:spPr bwMode="auto">
          <a:xfrm>
            <a:off x="542925" y="321734"/>
            <a:ext cx="9201149" cy="1135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eaLnBrk="1" hangingPunct="1">
              <a:lnSpc>
                <a:spcPct val="90000"/>
              </a:lnSpc>
              <a:spcAft>
                <a:spcPts val="600"/>
              </a:spcAft>
            </a:pPr>
            <a:r>
              <a:rPr lang="en-US" altLang="pl-PL" sz="3300" b="1" kern="1200" dirty="0">
                <a:solidFill>
                  <a:schemeClr val="tx1"/>
                </a:solidFill>
                <a:latin typeface="+mj-lt"/>
                <a:ea typeface="+mj-ea"/>
                <a:cs typeface="+mj-cs"/>
              </a:rPr>
              <a:t>Principles of immunosuppressive treatment</a:t>
            </a:r>
          </a:p>
          <a:p>
            <a:pPr algn="l" eaLnBrk="1" hangingPunct="1">
              <a:lnSpc>
                <a:spcPct val="90000"/>
              </a:lnSpc>
              <a:spcAft>
                <a:spcPts val="600"/>
              </a:spcAft>
            </a:pPr>
            <a:endParaRPr lang="en-US" altLang="pl-PL" sz="3300" kern="1200" dirty="0">
              <a:solidFill>
                <a:schemeClr val="tx1"/>
              </a:solidFill>
              <a:latin typeface="+mj-lt"/>
              <a:ea typeface="+mj-ea"/>
              <a:cs typeface="+mj-cs"/>
            </a:endParaRPr>
          </a:p>
        </p:txBody>
      </p:sp>
      <p:sp>
        <p:nvSpPr>
          <p:cNvPr id="167939" name="Rectangle 3">
            <a:extLst>
              <a:ext uri="{FF2B5EF4-FFF2-40B4-BE49-F238E27FC236}">
                <a16:creationId xmlns:a16="http://schemas.microsoft.com/office/drawing/2014/main" id="{F658963F-9142-8E4A-AE52-8843A2DDFC25}"/>
              </a:ext>
            </a:extLst>
          </p:cNvPr>
          <p:cNvSpPr>
            <a:spLocks noChangeArrowheads="1"/>
          </p:cNvSpPr>
          <p:nvPr/>
        </p:nvSpPr>
        <p:spPr bwMode="auto">
          <a:xfrm>
            <a:off x="542925" y="1782981"/>
            <a:ext cx="9201149" cy="4607004"/>
          </a:xfrm>
          <a:prstGeom prst="rect">
            <a:avLst/>
          </a:prstGeom>
        </p:spPr>
        <p:txBody>
          <a:bodyPr vert="horz" lIns="91440" tIns="45720" rIns="91440" bIns="45720" rtlCol="0">
            <a:noAutofit/>
          </a:bodyPr>
          <a:lstStyle/>
          <a:p>
            <a:pPr indent="-228600" algn="l" eaLnBrk="1" hangingPunct="1">
              <a:lnSpc>
                <a:spcPct val="90000"/>
              </a:lnSpc>
              <a:spcBef>
                <a:spcPct val="20000"/>
              </a:spcBef>
              <a:buClr>
                <a:schemeClr val="accent2"/>
              </a:buClr>
              <a:buSzPct val="75000"/>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Combined</a:t>
            </a:r>
          </a:p>
          <a:p>
            <a:pPr indent="-228600" algn="l" eaLnBrk="1" hangingPunct="1">
              <a:lnSpc>
                <a:spcPct val="90000"/>
              </a:lnSpc>
              <a:spcBef>
                <a:spcPct val="20000"/>
              </a:spcBef>
              <a:buClr>
                <a:schemeClr val="accent2"/>
              </a:buClr>
              <a:buSzPct val="75000"/>
              <a:buFont typeface="Arial" panose="020B0604020202020204" pitchFamily="34" charset="0"/>
              <a:buChar char="•"/>
              <a:defRPr/>
            </a:pPr>
            <a:endParaRPr lang="en-US" sz="1400" b="1" dirty="0">
              <a:effectLst>
                <a:outerShdw blurRad="38100" dist="38100" dir="2700000" algn="tl">
                  <a:srgbClr val="C0C0C0"/>
                </a:outerShdw>
              </a:effectLst>
              <a:latin typeface="+mn-lt"/>
              <a:ea typeface="+mn-ea"/>
            </a:endParaRPr>
          </a:p>
          <a:p>
            <a:pPr indent="-228600" algn="l" eaLnBrk="1" hangingPunct="1">
              <a:lnSpc>
                <a:spcPct val="90000"/>
              </a:lnSpc>
              <a:spcBef>
                <a:spcPct val="20000"/>
              </a:spcBef>
              <a:buClr>
                <a:schemeClr val="accent2"/>
              </a:buClr>
              <a:buSzPct val="75000"/>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More intensive in the early posttransplant period („induction</a:t>
            </a:r>
            <a:r>
              <a:rPr lang="en-US" altLang="ja-JP" sz="1400" b="1" dirty="0">
                <a:effectLst>
                  <a:outerShdw blurRad="38100" dist="38100" dir="2700000" algn="tl">
                    <a:srgbClr val="C0C0C0"/>
                  </a:outerShdw>
                </a:effectLst>
                <a:latin typeface="+mn-lt"/>
                <a:ea typeface="+mn-ea"/>
              </a:rPr>
              <a:t>”)</a:t>
            </a:r>
          </a:p>
          <a:p>
            <a:pPr indent="-228600" algn="l" eaLnBrk="1" hangingPunct="1">
              <a:lnSpc>
                <a:spcPct val="90000"/>
              </a:lnSpc>
              <a:spcBef>
                <a:spcPct val="20000"/>
              </a:spcBef>
              <a:buClr>
                <a:schemeClr val="accent2"/>
              </a:buClr>
              <a:buSzPct val="75000"/>
              <a:buFont typeface="Arial" panose="020B0604020202020204" pitchFamily="34" charset="0"/>
              <a:buChar char="•"/>
              <a:defRPr/>
            </a:pPr>
            <a:endParaRPr lang="en-US" sz="1400" b="1" dirty="0">
              <a:effectLst>
                <a:outerShdw blurRad="38100" dist="38100" dir="2700000" algn="tl">
                  <a:srgbClr val="C0C0C0"/>
                </a:outerShdw>
              </a:effectLst>
              <a:latin typeface="+mn-lt"/>
              <a:ea typeface="+mn-ea"/>
            </a:endParaRPr>
          </a:p>
          <a:p>
            <a:pPr indent="-228600" algn="l" eaLnBrk="1" hangingPunct="1">
              <a:lnSpc>
                <a:spcPct val="90000"/>
              </a:lnSpc>
              <a:spcBef>
                <a:spcPct val="20000"/>
              </a:spcBef>
              <a:buClr>
                <a:schemeClr val="accent2"/>
              </a:buClr>
              <a:buSzPct val="75000"/>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Duration: till the end of the graft function</a:t>
            </a:r>
          </a:p>
          <a:p>
            <a:pPr indent="-228600" algn="l" eaLnBrk="1" hangingPunct="1">
              <a:lnSpc>
                <a:spcPct val="90000"/>
              </a:lnSpc>
              <a:spcBef>
                <a:spcPct val="20000"/>
              </a:spcBef>
              <a:buClr>
                <a:schemeClr val="accent2"/>
              </a:buClr>
              <a:buSzPct val="75000"/>
              <a:buFont typeface="Arial" panose="020B0604020202020204" pitchFamily="34" charset="0"/>
              <a:buChar char="•"/>
              <a:defRPr/>
            </a:pPr>
            <a:endParaRPr lang="en-US" sz="1400" b="1" dirty="0">
              <a:effectLst>
                <a:outerShdw blurRad="38100" dist="38100" dir="2700000" algn="tl">
                  <a:srgbClr val="C0C0C0"/>
                </a:outerShdw>
              </a:effectLst>
              <a:latin typeface="+mn-lt"/>
              <a:ea typeface="+mn-ea"/>
            </a:endParaRPr>
          </a:p>
          <a:p>
            <a:pPr indent="-228600" algn="l" eaLnBrk="1" hangingPunct="1">
              <a:lnSpc>
                <a:spcPct val="90000"/>
              </a:lnSpc>
              <a:spcBef>
                <a:spcPct val="20000"/>
              </a:spcBef>
              <a:buClr>
                <a:schemeClr val="accent2"/>
              </a:buClr>
              <a:buSzPct val="75000"/>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Reduction in case of life </a:t>
            </a:r>
            <a:r>
              <a:rPr lang="en-US" sz="1400" b="1" dirty="0" err="1">
                <a:effectLst>
                  <a:outerShdw blurRad="38100" dist="38100" dir="2700000" algn="tl">
                    <a:srgbClr val="C0C0C0"/>
                  </a:outerShdw>
                </a:effectLst>
                <a:latin typeface="+mn-lt"/>
                <a:ea typeface="+mn-ea"/>
              </a:rPr>
              <a:t>threatenting</a:t>
            </a:r>
            <a:r>
              <a:rPr lang="en-US" sz="1400" b="1" dirty="0">
                <a:effectLst>
                  <a:outerShdw blurRad="38100" dist="38100" dir="2700000" algn="tl">
                    <a:srgbClr val="C0C0C0"/>
                  </a:outerShdw>
                </a:effectLst>
                <a:latin typeface="+mn-lt"/>
                <a:ea typeface="+mn-ea"/>
              </a:rPr>
              <a:t>:</a:t>
            </a:r>
          </a:p>
          <a:p>
            <a:pPr indent="-228600" algn="l" eaLnBrk="1" hangingPunct="1">
              <a:lnSpc>
                <a:spcPct val="90000"/>
              </a:lnSpc>
              <a:spcBef>
                <a:spcPct val="20000"/>
              </a:spcBef>
              <a:buClr>
                <a:schemeClr val="accent2"/>
              </a:buClr>
              <a:buSzPct val="75000"/>
              <a:buFont typeface="Arial" panose="020B0604020202020204" pitchFamily="34" charset="0"/>
              <a:buChar char="•"/>
              <a:defRPr/>
            </a:pPr>
            <a:endParaRPr lang="en-US" sz="1400" b="1" dirty="0">
              <a:effectLst>
                <a:outerShdw blurRad="38100" dist="38100" dir="2700000" algn="tl">
                  <a:srgbClr val="C0C0C0"/>
                </a:outerShdw>
              </a:effectLst>
              <a:latin typeface="+mn-lt"/>
              <a:ea typeface="+mn-ea"/>
            </a:endParaRPr>
          </a:p>
          <a:p>
            <a:pPr marL="514350" lvl="1" indent="-285750" algn="l" eaLnBrk="1" hangingPunct="1">
              <a:lnSpc>
                <a:spcPct val="90000"/>
              </a:lnSpc>
              <a:spcBef>
                <a:spcPct val="20000"/>
              </a:spcBef>
              <a:buClr>
                <a:schemeClr val="tx1"/>
              </a:buClr>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opportunistic infections</a:t>
            </a:r>
          </a:p>
          <a:p>
            <a:pPr lvl="1" indent="-228600" algn="l" eaLnBrk="1" hangingPunct="1">
              <a:lnSpc>
                <a:spcPct val="90000"/>
              </a:lnSpc>
              <a:spcBef>
                <a:spcPct val="20000"/>
              </a:spcBef>
              <a:buClr>
                <a:schemeClr val="tx1"/>
              </a:buClr>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 lymphoproliferative disorders, malignancy</a:t>
            </a:r>
          </a:p>
          <a:p>
            <a:pPr lvl="1" indent="-228600" algn="l" eaLnBrk="1" hangingPunct="1">
              <a:lnSpc>
                <a:spcPct val="90000"/>
              </a:lnSpc>
              <a:spcBef>
                <a:spcPct val="20000"/>
              </a:spcBef>
              <a:buClr>
                <a:schemeClr val="tx1"/>
              </a:buClr>
              <a:buFont typeface="Arial" panose="020B0604020202020204" pitchFamily="34" charset="0"/>
              <a:buChar char="•"/>
              <a:defRPr/>
            </a:pPr>
            <a:endParaRPr lang="en-US" sz="1400" b="1" dirty="0">
              <a:effectLst>
                <a:outerShdw blurRad="38100" dist="38100" dir="2700000" algn="tl">
                  <a:srgbClr val="C0C0C0"/>
                </a:outerShdw>
              </a:effectLst>
              <a:latin typeface="+mn-lt"/>
              <a:ea typeface="+mn-ea"/>
            </a:endParaRPr>
          </a:p>
          <a:p>
            <a:pPr indent="-228600" algn="l" eaLnBrk="1" hangingPunct="1">
              <a:lnSpc>
                <a:spcPct val="90000"/>
              </a:lnSpc>
              <a:spcBef>
                <a:spcPct val="20000"/>
              </a:spcBef>
              <a:buClr>
                <a:schemeClr val="accent2"/>
              </a:buClr>
              <a:buSzPct val="75000"/>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Reduction in BK nephropathy</a:t>
            </a:r>
          </a:p>
          <a:p>
            <a:pPr indent="-228600" algn="l" eaLnBrk="1" hangingPunct="1">
              <a:lnSpc>
                <a:spcPct val="90000"/>
              </a:lnSpc>
              <a:spcBef>
                <a:spcPct val="20000"/>
              </a:spcBef>
              <a:buClr>
                <a:schemeClr val="accent2"/>
              </a:buClr>
              <a:buSzPct val="75000"/>
              <a:buFont typeface="Arial" panose="020B0604020202020204" pitchFamily="34" charset="0"/>
              <a:buChar char="•"/>
              <a:defRPr/>
            </a:pPr>
            <a:endParaRPr lang="en-US" sz="1400" b="1" dirty="0">
              <a:effectLst>
                <a:outerShdw blurRad="38100" dist="38100" dir="2700000" algn="tl">
                  <a:srgbClr val="C0C0C0"/>
                </a:outerShdw>
              </a:effectLst>
              <a:latin typeface="+mn-lt"/>
              <a:ea typeface="+mn-ea"/>
            </a:endParaRPr>
          </a:p>
          <a:p>
            <a:pPr indent="-228600" algn="l" eaLnBrk="1" hangingPunct="1">
              <a:lnSpc>
                <a:spcPct val="90000"/>
              </a:lnSpc>
              <a:spcBef>
                <a:spcPct val="20000"/>
              </a:spcBef>
              <a:buClr>
                <a:schemeClr val="accent2"/>
              </a:buClr>
              <a:buSzPct val="75000"/>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Pregnancy – MPA (</a:t>
            </a:r>
            <a:r>
              <a:rPr lang="en-US" sz="1400" b="1" dirty="0" err="1">
                <a:effectLst>
                  <a:outerShdw blurRad="38100" dist="38100" dir="2700000" algn="tl">
                    <a:srgbClr val="C0C0C0"/>
                  </a:outerShdw>
                </a:effectLst>
                <a:latin typeface="+mn-lt"/>
                <a:ea typeface="+mn-ea"/>
              </a:rPr>
              <a:t>CellCept</a:t>
            </a:r>
            <a:r>
              <a:rPr lang="en-US" sz="1400" b="1" dirty="0">
                <a:effectLst>
                  <a:outerShdw blurRad="38100" dist="38100" dir="2700000" algn="tl">
                    <a:srgbClr val="C0C0C0"/>
                  </a:outerShdw>
                </a:effectLst>
                <a:latin typeface="+mn-lt"/>
                <a:ea typeface="+mn-ea"/>
              </a:rPr>
              <a:t>, </a:t>
            </a:r>
            <a:r>
              <a:rPr lang="en-US" sz="1400" b="1" dirty="0" err="1">
                <a:effectLst>
                  <a:outerShdw blurRad="38100" dist="38100" dir="2700000" algn="tl">
                    <a:srgbClr val="C0C0C0"/>
                  </a:outerShdw>
                </a:effectLst>
                <a:latin typeface="+mn-lt"/>
                <a:ea typeface="+mn-ea"/>
              </a:rPr>
              <a:t>Myfortic</a:t>
            </a:r>
            <a:r>
              <a:rPr lang="en-US" sz="1400" b="1" dirty="0">
                <a:effectLst>
                  <a:outerShdw blurRad="38100" dist="38100" dir="2700000" algn="tl">
                    <a:srgbClr val="C0C0C0"/>
                  </a:outerShdw>
                </a:effectLst>
                <a:latin typeface="+mn-lt"/>
                <a:ea typeface="+mn-ea"/>
              </a:rPr>
              <a:t>), PSI (</a:t>
            </a:r>
            <a:r>
              <a:rPr lang="en-US" sz="1400" b="1" dirty="0" err="1">
                <a:effectLst>
                  <a:outerShdw blurRad="38100" dist="38100" dir="2700000" algn="tl">
                    <a:srgbClr val="C0C0C0"/>
                  </a:outerShdw>
                </a:effectLst>
                <a:latin typeface="+mn-lt"/>
                <a:ea typeface="+mn-ea"/>
              </a:rPr>
              <a:t>Rapamune</a:t>
            </a:r>
            <a:r>
              <a:rPr lang="en-US" sz="1400" b="1" dirty="0">
                <a:effectLst>
                  <a:outerShdw blurRad="38100" dist="38100" dir="2700000" algn="tl">
                    <a:srgbClr val="C0C0C0"/>
                  </a:outerShdw>
                </a:effectLst>
                <a:latin typeface="+mn-lt"/>
                <a:ea typeface="+mn-ea"/>
              </a:rPr>
              <a:t>, </a:t>
            </a:r>
            <a:r>
              <a:rPr lang="en-US" sz="1400" b="1" dirty="0" err="1">
                <a:effectLst>
                  <a:outerShdw blurRad="38100" dist="38100" dir="2700000" algn="tl">
                    <a:srgbClr val="C0C0C0"/>
                  </a:outerShdw>
                </a:effectLst>
                <a:latin typeface="+mn-lt"/>
                <a:ea typeface="+mn-ea"/>
              </a:rPr>
              <a:t>Certican</a:t>
            </a:r>
            <a:r>
              <a:rPr lang="en-US" sz="1400" b="1" dirty="0">
                <a:effectLst>
                  <a:outerShdw blurRad="38100" dist="38100" dir="2700000" algn="tl">
                    <a:srgbClr val="C0C0C0"/>
                  </a:outerShdw>
                </a:effectLst>
                <a:latin typeface="+mn-lt"/>
                <a:ea typeface="+mn-ea"/>
              </a:rPr>
              <a:t>) contraindicated (teratogenicity)</a:t>
            </a:r>
          </a:p>
          <a:p>
            <a:pPr indent="-228600" algn="l" eaLnBrk="1" hangingPunct="1">
              <a:lnSpc>
                <a:spcPct val="90000"/>
              </a:lnSpc>
              <a:spcBef>
                <a:spcPct val="20000"/>
              </a:spcBef>
              <a:buClr>
                <a:schemeClr val="accent2"/>
              </a:buClr>
              <a:buSzPct val="75000"/>
              <a:buFont typeface="Arial" panose="020B0604020202020204" pitchFamily="34" charset="0"/>
              <a:buChar char="•"/>
              <a:defRPr/>
            </a:pPr>
            <a:endParaRPr lang="en-US" sz="1400" b="1" dirty="0">
              <a:effectLst>
                <a:outerShdw blurRad="38100" dist="38100" dir="2700000" algn="tl">
                  <a:srgbClr val="C0C0C0"/>
                </a:outerShdw>
              </a:effectLst>
              <a:latin typeface="+mn-lt"/>
              <a:ea typeface="+mn-ea"/>
            </a:endParaRPr>
          </a:p>
          <a:p>
            <a:pPr indent="-228600" algn="l" eaLnBrk="1" hangingPunct="1">
              <a:lnSpc>
                <a:spcPct val="90000"/>
              </a:lnSpc>
              <a:spcBef>
                <a:spcPct val="20000"/>
              </a:spcBef>
              <a:buClr>
                <a:schemeClr val="accent2"/>
              </a:buClr>
              <a:buSzPct val="75000"/>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Trends:</a:t>
            </a:r>
          </a:p>
          <a:p>
            <a:pPr lvl="1" indent="-228600" algn="l" eaLnBrk="1" hangingPunct="1">
              <a:lnSpc>
                <a:spcPct val="90000"/>
              </a:lnSpc>
              <a:spcBef>
                <a:spcPct val="20000"/>
              </a:spcBef>
              <a:buClr>
                <a:schemeClr val="tx1"/>
              </a:buClr>
              <a:buFont typeface="Arial" panose="020B0604020202020204" pitchFamily="34" charset="0"/>
              <a:buChar char="•"/>
              <a:defRPr/>
            </a:pPr>
            <a:r>
              <a:rPr lang="en-US" sz="1400" b="1" dirty="0" err="1">
                <a:effectLst>
                  <a:outerShdw blurRad="38100" dist="38100" dir="2700000" algn="tl">
                    <a:srgbClr val="C0C0C0"/>
                  </a:outerShdw>
                </a:effectLst>
                <a:latin typeface="+mn-lt"/>
                <a:ea typeface="+mn-ea"/>
              </a:rPr>
              <a:t>individualisation</a:t>
            </a:r>
            <a:endParaRPr lang="en-US" sz="1400" b="1" dirty="0">
              <a:effectLst>
                <a:outerShdw blurRad="38100" dist="38100" dir="2700000" algn="tl">
                  <a:srgbClr val="C0C0C0"/>
                </a:outerShdw>
              </a:effectLst>
              <a:latin typeface="+mn-lt"/>
              <a:ea typeface="+mn-ea"/>
            </a:endParaRPr>
          </a:p>
          <a:p>
            <a:pPr lvl="1" indent="-228600" algn="l" eaLnBrk="1" hangingPunct="1">
              <a:lnSpc>
                <a:spcPct val="90000"/>
              </a:lnSpc>
              <a:spcBef>
                <a:spcPct val="20000"/>
              </a:spcBef>
              <a:buClr>
                <a:schemeClr val="tx1"/>
              </a:buClr>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GS withdrawal</a:t>
            </a:r>
          </a:p>
          <a:p>
            <a:pPr lvl="1" indent="-228600" algn="l" eaLnBrk="1" hangingPunct="1">
              <a:lnSpc>
                <a:spcPct val="90000"/>
              </a:lnSpc>
              <a:spcBef>
                <a:spcPct val="20000"/>
              </a:spcBef>
              <a:buClr>
                <a:schemeClr val="tx1"/>
              </a:buClr>
              <a:buFont typeface="Arial" panose="020B0604020202020204" pitchFamily="34" charset="0"/>
              <a:buChar char="•"/>
              <a:defRPr/>
            </a:pPr>
            <a:r>
              <a:rPr lang="en-US" sz="1400" b="1" dirty="0">
                <a:effectLst>
                  <a:outerShdw blurRad="38100" dist="38100" dir="2700000" algn="tl">
                    <a:srgbClr val="C0C0C0"/>
                  </a:outerShdw>
                </a:effectLst>
                <a:latin typeface="+mn-lt"/>
                <a:ea typeface="+mn-ea"/>
              </a:rPr>
              <a:t>efforts to minimize CNI nephrotoxicity</a:t>
            </a:r>
          </a:p>
        </p:txBody>
      </p:sp>
      <p:sp>
        <p:nvSpPr>
          <p:cNvPr id="138" name="Rectangle 137">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Rectangle 143">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id="{952C7E54-AC69-31CF-2CBE-0881A7F35BC4}"/>
              </a:ext>
            </a:extLst>
          </p:cNvPr>
          <p:cNvSpPr/>
          <p:nvPr/>
        </p:nvSpPr>
        <p:spPr>
          <a:xfrm>
            <a:off x="6326521" y="3038578"/>
            <a:ext cx="3641515" cy="1077218"/>
          </a:xfrm>
          <a:prstGeom prst="rect">
            <a:avLst/>
          </a:prstGeom>
        </p:spPr>
        <p:txBody>
          <a:bodyPr wrap="square">
            <a:spAutoFit/>
          </a:bodyPr>
          <a:lstStyle/>
          <a:p>
            <a:pPr>
              <a:defRPr/>
            </a:pPr>
            <a:r>
              <a:rPr lang="en-US" dirty="0">
                <a:solidFill>
                  <a:srgbClr val="14143E"/>
                </a:solidFill>
                <a:effectLst>
                  <a:outerShdw blurRad="38100" dist="38100" dir="2700000" algn="tl">
                    <a:srgbClr val="DDDDDD"/>
                  </a:outerShdw>
                </a:effectLst>
                <a:latin typeface="Arial" charset="0"/>
                <a:ea typeface="ＭＳ Ｐゴシック" charset="0"/>
                <a:cs typeface="ＭＳ Ｐゴシック" charset="0"/>
              </a:rPr>
              <a:t>OPTN Registry 2024</a:t>
            </a:r>
          </a:p>
        </p:txBody>
      </p:sp>
      <p:pic>
        <p:nvPicPr>
          <p:cNvPr id="4" name="Obraz 3">
            <a:extLst>
              <a:ext uri="{FF2B5EF4-FFF2-40B4-BE49-F238E27FC236}">
                <a16:creationId xmlns:a16="http://schemas.microsoft.com/office/drawing/2014/main" id="{A44AA7F6-C6BA-A3EB-FCF9-D588A0C7D656}"/>
              </a:ext>
            </a:extLst>
          </p:cNvPr>
          <p:cNvPicPr>
            <a:picLocks noChangeAspect="1"/>
          </p:cNvPicPr>
          <p:nvPr/>
        </p:nvPicPr>
        <p:blipFill>
          <a:blip r:embed="rId2"/>
          <a:stretch>
            <a:fillRect/>
          </a:stretch>
        </p:blipFill>
        <p:spPr>
          <a:xfrm>
            <a:off x="457712" y="364100"/>
            <a:ext cx="5765908" cy="2913355"/>
          </a:xfrm>
          <a:prstGeom prst="rect">
            <a:avLst/>
          </a:prstGeom>
        </p:spPr>
      </p:pic>
      <p:pic>
        <p:nvPicPr>
          <p:cNvPr id="5" name="Obraz 4">
            <a:extLst>
              <a:ext uri="{FF2B5EF4-FFF2-40B4-BE49-F238E27FC236}">
                <a16:creationId xmlns:a16="http://schemas.microsoft.com/office/drawing/2014/main" id="{39665643-2CDA-6C9A-96A2-B83C84F73588}"/>
              </a:ext>
            </a:extLst>
          </p:cNvPr>
          <p:cNvPicPr>
            <a:picLocks noChangeAspect="1"/>
          </p:cNvPicPr>
          <p:nvPr/>
        </p:nvPicPr>
        <p:blipFill>
          <a:blip r:embed="rId3"/>
          <a:stretch>
            <a:fillRect/>
          </a:stretch>
        </p:blipFill>
        <p:spPr>
          <a:xfrm>
            <a:off x="823020" y="3541887"/>
            <a:ext cx="5503501" cy="2952013"/>
          </a:xfrm>
          <a:prstGeom prst="rect">
            <a:avLst/>
          </a:prstGeom>
        </p:spPr>
      </p:pic>
    </p:spTree>
    <p:extLst>
      <p:ext uri="{BB962C8B-B14F-4D97-AF65-F5344CB8AC3E}">
        <p14:creationId xmlns:p14="http://schemas.microsoft.com/office/powerpoint/2010/main" val="18330500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0BF4229D-1AE5-38B1-9DD2-9698D63E18D3}"/>
              </a:ext>
            </a:extLst>
          </p:cNvPr>
          <p:cNvSpPr/>
          <p:nvPr/>
        </p:nvSpPr>
        <p:spPr>
          <a:xfrm>
            <a:off x="3475038" y="630238"/>
            <a:ext cx="3025187" cy="461665"/>
          </a:xfrm>
          <a:prstGeom prst="rect">
            <a:avLst/>
          </a:prstGeom>
        </p:spPr>
        <p:txBody>
          <a:bodyPr wrap="none">
            <a:spAutoFit/>
          </a:bodyPr>
          <a:lstStyle/>
          <a:p>
            <a:pPr>
              <a:defRPr/>
            </a:pPr>
            <a:r>
              <a:rPr lang="en-US" dirty="0">
                <a:solidFill>
                  <a:srgbClr val="14143E"/>
                </a:solidFill>
                <a:effectLst>
                  <a:outerShdw blurRad="38100" dist="38100" dir="2700000" algn="tl">
                    <a:srgbClr val="DDDDDD"/>
                  </a:outerShdw>
                </a:effectLst>
                <a:latin typeface="Arial" charset="0"/>
                <a:ea typeface="ＭＳ Ｐゴシック" charset="0"/>
                <a:cs typeface="ＭＳ Ｐゴシック" charset="0"/>
              </a:rPr>
              <a:t>OPTN Registry 2024</a:t>
            </a:r>
          </a:p>
        </p:txBody>
      </p:sp>
      <p:pic>
        <p:nvPicPr>
          <p:cNvPr id="3" name="Obraz 2">
            <a:extLst>
              <a:ext uri="{FF2B5EF4-FFF2-40B4-BE49-F238E27FC236}">
                <a16:creationId xmlns:a16="http://schemas.microsoft.com/office/drawing/2014/main" id="{4B437461-E051-FA82-D9C4-9627B92862CA}"/>
              </a:ext>
            </a:extLst>
          </p:cNvPr>
          <p:cNvPicPr>
            <a:picLocks noChangeAspect="1"/>
          </p:cNvPicPr>
          <p:nvPr/>
        </p:nvPicPr>
        <p:blipFill>
          <a:blip r:embed="rId2"/>
          <a:stretch>
            <a:fillRect/>
          </a:stretch>
        </p:blipFill>
        <p:spPr>
          <a:xfrm>
            <a:off x="770826" y="1381100"/>
            <a:ext cx="8258874" cy="4352156"/>
          </a:xfrm>
          <a:prstGeom prst="rect">
            <a:avLst/>
          </a:prstGeom>
        </p:spPr>
      </p:pic>
    </p:spTree>
    <p:extLst>
      <p:ext uri="{BB962C8B-B14F-4D97-AF65-F5344CB8AC3E}">
        <p14:creationId xmlns:p14="http://schemas.microsoft.com/office/powerpoint/2010/main" val="3665871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5" name="Rectangle 71">
            <a:extLst>
              <a:ext uri="{FF2B5EF4-FFF2-40B4-BE49-F238E27FC236}">
                <a16:creationId xmlns:a16="http://schemas.microsoft.com/office/drawing/2014/main" id="{2029D5AD-8348-4446-B191-6A9B6FE03F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44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26" name="Freeform: Shape 73">
            <a:extLst>
              <a:ext uri="{FF2B5EF4-FFF2-40B4-BE49-F238E27FC236}">
                <a16:creationId xmlns:a16="http://schemas.microsoft.com/office/drawing/2014/main" id="{A3F395A2-2B64-4749-BD93-2F159C7E1F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4428" cy="1899601"/>
          </a:xfrm>
          <a:custGeom>
            <a:avLst/>
            <a:gdLst>
              <a:gd name="connsiteX0" fmla="*/ 0 w 12188952"/>
              <a:gd name="connsiteY0" fmla="*/ 0 h 1899601"/>
              <a:gd name="connsiteX1" fmla="*/ 12188952 w 12188952"/>
              <a:gd name="connsiteY1" fmla="*/ 0 h 1899601"/>
              <a:gd name="connsiteX2" fmla="*/ 12188952 w 12188952"/>
              <a:gd name="connsiteY2" fmla="*/ 1635106 h 1899601"/>
              <a:gd name="connsiteX3" fmla="*/ 11356325 w 12188952"/>
              <a:gd name="connsiteY3" fmla="*/ 1707615 h 1899601"/>
              <a:gd name="connsiteX4" fmla="*/ 6096001 w 12188952"/>
              <a:gd name="connsiteY4" fmla="*/ 1899601 h 1899601"/>
              <a:gd name="connsiteX5" fmla="*/ 835678 w 12188952"/>
              <a:gd name="connsiteY5" fmla="*/ 1707615 h 1899601"/>
              <a:gd name="connsiteX6" fmla="*/ 0 w 12188952"/>
              <a:gd name="connsiteY6" fmla="*/ 1634841 h 189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1899601">
                <a:moveTo>
                  <a:pt x="0" y="0"/>
                </a:moveTo>
                <a:lnTo>
                  <a:pt x="12188952" y="0"/>
                </a:lnTo>
                <a:lnTo>
                  <a:pt x="12188952" y="1635106"/>
                </a:lnTo>
                <a:lnTo>
                  <a:pt x="11356325" y="1707615"/>
                </a:lnTo>
                <a:cubicBezTo>
                  <a:pt x="9739512" y="1831240"/>
                  <a:pt x="7961919" y="1899601"/>
                  <a:pt x="6096001" y="1899601"/>
                </a:cubicBezTo>
                <a:cubicBezTo>
                  <a:pt x="4230084" y="1899601"/>
                  <a:pt x="2452490" y="1831240"/>
                  <a:pt x="835678" y="1707615"/>
                </a:cubicBezTo>
                <a:lnTo>
                  <a:pt x="0" y="1634841"/>
                </a:lnTo>
                <a:close/>
              </a:path>
            </a:pathLst>
          </a:custGeom>
          <a:ln w="9525">
            <a:solidFill>
              <a:srgbClr val="E6E6E6"/>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127" name="Freeform: Shape 75">
            <a:extLst>
              <a:ext uri="{FF2B5EF4-FFF2-40B4-BE49-F238E27FC236}">
                <a16:creationId xmlns:a16="http://schemas.microsoft.com/office/drawing/2014/main" id="{5CF0135B-EAB8-4CA0-896C-2D897ECD28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1890722"/>
          </a:xfrm>
          <a:custGeom>
            <a:avLst/>
            <a:gdLst>
              <a:gd name="connsiteX0" fmla="*/ 0 w 12192000"/>
              <a:gd name="connsiteY0" fmla="*/ 0 h 1890722"/>
              <a:gd name="connsiteX1" fmla="*/ 12192000 w 12192000"/>
              <a:gd name="connsiteY1" fmla="*/ 0 h 1890722"/>
              <a:gd name="connsiteX2" fmla="*/ 12192000 w 12192000"/>
              <a:gd name="connsiteY2" fmla="*/ 1626227 h 1890722"/>
              <a:gd name="connsiteX3" fmla="*/ 11359165 w 12192000"/>
              <a:gd name="connsiteY3" fmla="*/ 1698736 h 1890722"/>
              <a:gd name="connsiteX4" fmla="*/ 6097526 w 12192000"/>
              <a:gd name="connsiteY4" fmla="*/ 1890722 h 1890722"/>
              <a:gd name="connsiteX5" fmla="*/ 835887 w 12192000"/>
              <a:gd name="connsiteY5" fmla="*/ 1698736 h 1890722"/>
              <a:gd name="connsiteX6" fmla="*/ 0 w 12192000"/>
              <a:gd name="connsiteY6" fmla="*/ 1625962 h 189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890722">
                <a:moveTo>
                  <a:pt x="0" y="0"/>
                </a:moveTo>
                <a:lnTo>
                  <a:pt x="12192000" y="0"/>
                </a:lnTo>
                <a:lnTo>
                  <a:pt x="12192000" y="1626227"/>
                </a:lnTo>
                <a:lnTo>
                  <a:pt x="11359165" y="1698736"/>
                </a:lnTo>
                <a:cubicBezTo>
                  <a:pt x="9741947" y="1822361"/>
                  <a:pt x="7963910" y="1890722"/>
                  <a:pt x="6097526" y="1890722"/>
                </a:cubicBezTo>
                <a:cubicBezTo>
                  <a:pt x="4231142" y="1890722"/>
                  <a:pt x="2453104" y="1822361"/>
                  <a:pt x="835887" y="1698736"/>
                </a:cubicBezTo>
                <a:lnTo>
                  <a:pt x="0" y="1625962"/>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2" name="Tytuł 1">
            <a:extLst>
              <a:ext uri="{FF2B5EF4-FFF2-40B4-BE49-F238E27FC236}">
                <a16:creationId xmlns:a16="http://schemas.microsoft.com/office/drawing/2014/main" id="{BE466C29-340C-C94D-9B08-94A67C79BEC1}"/>
              </a:ext>
            </a:extLst>
          </p:cNvPr>
          <p:cNvSpPr>
            <a:spLocks/>
          </p:cNvSpPr>
          <p:nvPr/>
        </p:nvSpPr>
        <p:spPr bwMode="auto">
          <a:xfrm>
            <a:off x="707231" y="253397"/>
            <a:ext cx="8872537" cy="127323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eaLnBrk="1" hangingPunct="1">
              <a:lnSpc>
                <a:spcPct val="90000"/>
              </a:lnSpc>
              <a:spcAft>
                <a:spcPts val="600"/>
              </a:spcAft>
            </a:pPr>
            <a:r>
              <a:rPr lang="en-US" altLang="pl-PL" sz="3700" b="1" kern="1200">
                <a:solidFill>
                  <a:schemeClr val="tx1"/>
                </a:solidFill>
                <a:latin typeface="+mj-lt"/>
                <a:ea typeface="+mj-ea"/>
                <a:cs typeface="+mj-cs"/>
              </a:rPr>
              <a:t>Immunosuppression</a:t>
            </a:r>
            <a:endParaRPr lang="en-US" altLang="pl-PL" sz="3700" kern="1200">
              <a:solidFill>
                <a:schemeClr val="tx1"/>
              </a:solidFill>
              <a:latin typeface="+mj-lt"/>
              <a:ea typeface="+mj-ea"/>
              <a:cs typeface="+mj-cs"/>
            </a:endParaRPr>
          </a:p>
        </p:txBody>
      </p:sp>
      <p:sp>
        <p:nvSpPr>
          <p:cNvPr id="5128" name="Rectangle 77">
            <a:extLst>
              <a:ext uri="{FF2B5EF4-FFF2-40B4-BE49-F238E27FC236}">
                <a16:creationId xmlns:a16="http://schemas.microsoft.com/office/drawing/2014/main" id="{92C3387C-D24F-4737-8A37-1DC5CFF09C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24522"/>
            <a:ext cx="108013"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123" name="Symbol zastępczy zawartości 2">
            <a:extLst>
              <a:ext uri="{FF2B5EF4-FFF2-40B4-BE49-F238E27FC236}">
                <a16:creationId xmlns:a16="http://schemas.microsoft.com/office/drawing/2014/main" id="{EF5DC7A7-5890-8945-AF52-F62BB3F6AE98}"/>
              </a:ext>
            </a:extLst>
          </p:cNvPr>
          <p:cNvSpPr>
            <a:spLocks/>
          </p:cNvSpPr>
          <p:nvPr/>
        </p:nvSpPr>
        <p:spPr bwMode="auto">
          <a:xfrm>
            <a:off x="707231" y="2478024"/>
            <a:ext cx="8872537" cy="369417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indent="-228600" algn="l" eaLnBrk="1" hangingPunct="1">
              <a:lnSpc>
                <a:spcPct val="90000"/>
              </a:lnSpc>
              <a:spcBef>
                <a:spcPct val="20000"/>
              </a:spcBef>
              <a:buFont typeface="Arial" panose="020B0604020202020204" pitchFamily="34" charset="0"/>
              <a:buChar char="•"/>
            </a:pPr>
            <a:r>
              <a:rPr lang="en-US" altLang="pl-PL" sz="2000" b="1">
                <a:latin typeface="+mn-lt"/>
                <a:ea typeface="+mn-ea"/>
              </a:rPr>
              <a:t>Purpose: to improve long-term outcome, to improve quality of life </a:t>
            </a:r>
            <a:r>
              <a:rPr lang="en-US" altLang="pl-PL" sz="2000" b="1" i="1">
                <a:latin typeface="+mn-lt"/>
                <a:ea typeface="+mn-ea"/>
              </a:rPr>
              <a:t>(prevention and treatment of kidney allograft acute and chronic rejection)</a:t>
            </a:r>
            <a:endParaRPr lang="en-US" altLang="pl-PL" sz="2000" b="1">
              <a:latin typeface="+mn-lt"/>
              <a:ea typeface="+mn-ea"/>
            </a:endParaRPr>
          </a:p>
          <a:p>
            <a:pPr indent="-228600" algn="l" eaLnBrk="1" hangingPunct="1">
              <a:lnSpc>
                <a:spcPct val="90000"/>
              </a:lnSpc>
              <a:spcBef>
                <a:spcPct val="20000"/>
              </a:spcBef>
              <a:buFont typeface="Arial" panose="020B0604020202020204" pitchFamily="34" charset="0"/>
              <a:buChar char="•"/>
            </a:pPr>
            <a:endParaRPr lang="en-US" altLang="pl-PL" sz="2000" b="1">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2000" b="1">
                <a:latin typeface="+mn-lt"/>
                <a:ea typeface="+mn-ea"/>
              </a:rPr>
              <a:t>Expectations:  effective and safe immunosuppressive therapy</a:t>
            </a:r>
          </a:p>
          <a:p>
            <a:pPr indent="-228600" algn="l" eaLnBrk="1" hangingPunct="1">
              <a:lnSpc>
                <a:spcPct val="90000"/>
              </a:lnSpc>
              <a:spcBef>
                <a:spcPct val="20000"/>
              </a:spcBef>
              <a:buFont typeface="Arial" panose="020B0604020202020204" pitchFamily="34" charset="0"/>
              <a:buChar char="•"/>
            </a:pPr>
            <a:endParaRPr lang="en-US" altLang="pl-PL" sz="2000" b="1">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2000" b="1">
                <a:latin typeface="+mn-lt"/>
                <a:ea typeface="+mn-ea"/>
              </a:rPr>
              <a:t>Reality:</a:t>
            </a:r>
          </a:p>
          <a:p>
            <a:pPr lvl="1" indent="-228600" algn="l" eaLnBrk="1" hangingPunct="1">
              <a:lnSpc>
                <a:spcPct val="90000"/>
              </a:lnSpc>
              <a:spcBef>
                <a:spcPct val="20000"/>
              </a:spcBef>
              <a:buFont typeface="Arial" panose="020B0604020202020204" pitchFamily="34" charset="0"/>
              <a:buChar char="•"/>
            </a:pPr>
            <a:r>
              <a:rPr lang="en-US" altLang="pl-PL" sz="2000" b="1">
                <a:latin typeface="+mn-lt"/>
                <a:ea typeface="+mn-ea"/>
              </a:rPr>
              <a:t>Non-selective  effects on immunological system</a:t>
            </a:r>
          </a:p>
          <a:p>
            <a:pPr lvl="2" algn="l" eaLnBrk="1" hangingPunct="1">
              <a:lnSpc>
                <a:spcPct val="90000"/>
              </a:lnSpc>
              <a:spcBef>
                <a:spcPct val="20000"/>
              </a:spcBef>
              <a:buFont typeface="Arial" panose="020B0604020202020204" pitchFamily="34" charset="0"/>
              <a:buChar char="•"/>
            </a:pPr>
            <a:r>
              <a:rPr lang="en-US" altLang="pl-PL" sz="2000" b="1" i="1">
                <a:latin typeface="+mn-lt"/>
                <a:ea typeface="+mn-ea"/>
              </a:rPr>
              <a:t>Prevention of acute rejection episodes</a:t>
            </a:r>
          </a:p>
          <a:p>
            <a:pPr lvl="2" algn="l" eaLnBrk="1" hangingPunct="1">
              <a:lnSpc>
                <a:spcPct val="90000"/>
              </a:lnSpc>
              <a:spcBef>
                <a:spcPct val="20000"/>
              </a:spcBef>
              <a:buFont typeface="Arial" panose="020B0604020202020204" pitchFamily="34" charset="0"/>
              <a:buChar char="•"/>
            </a:pPr>
            <a:r>
              <a:rPr lang="en-US" altLang="pl-PL" sz="2000" b="1" i="1">
                <a:latin typeface="+mn-lt"/>
                <a:ea typeface="+mn-ea"/>
              </a:rPr>
              <a:t>Infections and neoplasms </a:t>
            </a:r>
          </a:p>
          <a:p>
            <a:pPr lvl="2" algn="l" eaLnBrk="1" hangingPunct="1">
              <a:lnSpc>
                <a:spcPct val="90000"/>
              </a:lnSpc>
              <a:spcBef>
                <a:spcPct val="20000"/>
              </a:spcBef>
              <a:buFont typeface="Arial" panose="020B0604020202020204" pitchFamily="34" charset="0"/>
              <a:buChar char="•"/>
            </a:pPr>
            <a:r>
              <a:rPr lang="en-US" altLang="pl-PL" sz="2000" b="1" i="1">
                <a:latin typeface="+mn-lt"/>
                <a:ea typeface="+mn-ea"/>
              </a:rPr>
              <a:t>Non-immunologic effects - drug toxicity</a:t>
            </a:r>
            <a:endParaRPr lang="en-US" altLang="pl-PL" sz="2000" b="1">
              <a:latin typeface="+mn-lt"/>
              <a:ea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716D6B98-7DC0-C6E5-6ED1-1F41B2FEC47D}"/>
              </a:ext>
            </a:extLst>
          </p:cNvPr>
          <p:cNvSpPr/>
          <p:nvPr/>
        </p:nvSpPr>
        <p:spPr>
          <a:xfrm>
            <a:off x="3475038" y="630238"/>
            <a:ext cx="3025187" cy="461665"/>
          </a:xfrm>
          <a:prstGeom prst="rect">
            <a:avLst/>
          </a:prstGeom>
        </p:spPr>
        <p:txBody>
          <a:bodyPr wrap="none">
            <a:spAutoFit/>
          </a:bodyPr>
          <a:lstStyle/>
          <a:p>
            <a:pPr>
              <a:defRPr/>
            </a:pPr>
            <a:r>
              <a:rPr lang="en-US" dirty="0">
                <a:solidFill>
                  <a:srgbClr val="14143E"/>
                </a:solidFill>
                <a:effectLst>
                  <a:outerShdw blurRad="38100" dist="38100" dir="2700000" algn="tl">
                    <a:srgbClr val="DDDDDD"/>
                  </a:outerShdw>
                </a:effectLst>
                <a:latin typeface="Arial" charset="0"/>
                <a:ea typeface="ＭＳ Ｐゴシック" charset="0"/>
                <a:cs typeface="ＭＳ Ｐゴシック" charset="0"/>
              </a:rPr>
              <a:t>OPTN Registry 2024</a:t>
            </a:r>
          </a:p>
        </p:txBody>
      </p:sp>
      <p:pic>
        <p:nvPicPr>
          <p:cNvPr id="3" name="Obraz 2">
            <a:extLst>
              <a:ext uri="{FF2B5EF4-FFF2-40B4-BE49-F238E27FC236}">
                <a16:creationId xmlns:a16="http://schemas.microsoft.com/office/drawing/2014/main" id="{4582C0F9-F4A7-5A21-CBB4-12FEB0C56A88}"/>
              </a:ext>
            </a:extLst>
          </p:cNvPr>
          <p:cNvPicPr>
            <a:picLocks noChangeAspect="1"/>
          </p:cNvPicPr>
          <p:nvPr/>
        </p:nvPicPr>
        <p:blipFill>
          <a:blip r:embed="rId2"/>
          <a:stretch>
            <a:fillRect/>
          </a:stretch>
        </p:blipFill>
        <p:spPr>
          <a:xfrm>
            <a:off x="770826" y="1381100"/>
            <a:ext cx="8258874" cy="4352156"/>
          </a:xfrm>
          <a:prstGeom prst="rect">
            <a:avLst/>
          </a:prstGeom>
        </p:spPr>
      </p:pic>
    </p:spTree>
    <p:extLst>
      <p:ext uri="{BB962C8B-B14F-4D97-AF65-F5344CB8AC3E}">
        <p14:creationId xmlns:p14="http://schemas.microsoft.com/office/powerpoint/2010/main" val="267486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0287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ole tekstowe 1">
            <a:extLst>
              <a:ext uri="{FF2B5EF4-FFF2-40B4-BE49-F238E27FC236}">
                <a16:creationId xmlns:a16="http://schemas.microsoft.com/office/drawing/2014/main" id="{8362A615-6F15-AC44-B952-33ECE085DCAE}"/>
              </a:ext>
            </a:extLst>
          </p:cNvPr>
          <p:cNvSpPr txBox="1"/>
          <p:nvPr/>
        </p:nvSpPr>
        <p:spPr>
          <a:xfrm>
            <a:off x="469573" y="643467"/>
            <a:ext cx="9459218" cy="744836"/>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2900" b="1" kern="1200">
                <a:solidFill>
                  <a:schemeClr val="bg1"/>
                </a:solidFill>
                <a:latin typeface="+mj-lt"/>
                <a:ea typeface="+mj-ea"/>
                <a:cs typeface="+mj-cs"/>
              </a:rPr>
              <a:t>Induction therapy</a:t>
            </a:r>
          </a:p>
        </p:txBody>
      </p:sp>
      <p:pic>
        <p:nvPicPr>
          <p:cNvPr id="9" name="Picture 5">
            <a:extLst>
              <a:ext uri="{FF2B5EF4-FFF2-40B4-BE49-F238E27FC236}">
                <a16:creationId xmlns:a16="http://schemas.microsoft.com/office/drawing/2014/main" id="{74601E01-F438-EB4D-BAA5-93E2427D958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933927" y="1675227"/>
            <a:ext cx="6419144" cy="43941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5111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52F97403-7817-2B40-83A7-98ADDE79F172}"/>
              </a:ext>
            </a:extLst>
          </p:cNvPr>
          <p:cNvGraphicFramePr>
            <a:graphicFrameLocks noGrp="1"/>
          </p:cNvGraphicFramePr>
          <p:nvPr>
            <p:extLst>
              <p:ext uri="{D42A27DB-BD31-4B8C-83A1-F6EECF244321}">
                <p14:modId xmlns:p14="http://schemas.microsoft.com/office/powerpoint/2010/main" val="3214053953"/>
              </p:ext>
            </p:extLst>
          </p:nvPr>
        </p:nvGraphicFramePr>
        <p:xfrm>
          <a:off x="823020" y="1340768"/>
          <a:ext cx="8496945" cy="4604457"/>
        </p:xfrm>
        <a:graphic>
          <a:graphicData uri="http://schemas.openxmlformats.org/drawingml/2006/table">
            <a:tbl>
              <a:tblPr firstRow="1" bandRow="1">
                <a:tableStyleId>{5C22544A-7EE6-4342-B048-85BDC9FD1C3A}</a:tableStyleId>
              </a:tblPr>
              <a:tblGrid>
                <a:gridCol w="1699389">
                  <a:extLst>
                    <a:ext uri="{9D8B030D-6E8A-4147-A177-3AD203B41FA5}">
                      <a16:colId xmlns:a16="http://schemas.microsoft.com/office/drawing/2014/main" val="1319846038"/>
                    </a:ext>
                  </a:extLst>
                </a:gridCol>
                <a:gridCol w="1389267">
                  <a:extLst>
                    <a:ext uri="{9D8B030D-6E8A-4147-A177-3AD203B41FA5}">
                      <a16:colId xmlns:a16="http://schemas.microsoft.com/office/drawing/2014/main" val="4137871454"/>
                    </a:ext>
                  </a:extLst>
                </a:gridCol>
                <a:gridCol w="2009511">
                  <a:extLst>
                    <a:ext uri="{9D8B030D-6E8A-4147-A177-3AD203B41FA5}">
                      <a16:colId xmlns:a16="http://schemas.microsoft.com/office/drawing/2014/main" val="4088034887"/>
                    </a:ext>
                  </a:extLst>
                </a:gridCol>
                <a:gridCol w="1699389">
                  <a:extLst>
                    <a:ext uri="{9D8B030D-6E8A-4147-A177-3AD203B41FA5}">
                      <a16:colId xmlns:a16="http://schemas.microsoft.com/office/drawing/2014/main" val="261885968"/>
                    </a:ext>
                  </a:extLst>
                </a:gridCol>
                <a:gridCol w="1699389">
                  <a:extLst>
                    <a:ext uri="{9D8B030D-6E8A-4147-A177-3AD203B41FA5}">
                      <a16:colId xmlns:a16="http://schemas.microsoft.com/office/drawing/2014/main" val="3160464382"/>
                    </a:ext>
                  </a:extLst>
                </a:gridCol>
              </a:tblGrid>
              <a:tr h="1139073">
                <a:tc>
                  <a:txBody>
                    <a:bodyPr/>
                    <a:lstStyle/>
                    <a:p>
                      <a:r>
                        <a:rPr lang="pl-PL" dirty="0" err="1"/>
                        <a:t>Risk</a:t>
                      </a:r>
                      <a:r>
                        <a:rPr lang="pl-PL" dirty="0"/>
                        <a:t> </a:t>
                      </a:r>
                      <a:r>
                        <a:rPr lang="pl-PL" dirty="0" err="1"/>
                        <a:t>level</a:t>
                      </a:r>
                      <a:endParaRPr lang="pl-PL" dirty="0"/>
                    </a:p>
                  </a:txBody>
                  <a:tcPr/>
                </a:tc>
                <a:tc>
                  <a:txBody>
                    <a:bodyPr/>
                    <a:lstStyle/>
                    <a:p>
                      <a:r>
                        <a:rPr lang="pl-PL" dirty="0"/>
                        <a:t>MFI</a:t>
                      </a:r>
                    </a:p>
                  </a:txBody>
                  <a:tcPr/>
                </a:tc>
                <a:tc>
                  <a:txBody>
                    <a:bodyPr/>
                    <a:lstStyle/>
                    <a:p>
                      <a:r>
                        <a:rPr lang="pl-PL" dirty="0" err="1"/>
                        <a:t>Description</a:t>
                      </a:r>
                      <a:endParaRPr lang="pl-PL" dirty="0"/>
                    </a:p>
                  </a:txBody>
                  <a:tcPr/>
                </a:tc>
                <a:tc>
                  <a:txBody>
                    <a:bodyPr/>
                    <a:lstStyle/>
                    <a:p>
                      <a:r>
                        <a:rPr lang="pl-PL" dirty="0" err="1"/>
                        <a:t>Polyclonal</a:t>
                      </a:r>
                      <a:endParaRPr lang="pl-PL" dirty="0"/>
                    </a:p>
                    <a:p>
                      <a:r>
                        <a:rPr lang="pl-PL" dirty="0" err="1"/>
                        <a:t>Antibodies</a:t>
                      </a:r>
                      <a:endParaRPr lang="pl-PL" dirty="0"/>
                    </a:p>
                    <a:p>
                      <a:r>
                        <a:rPr lang="pl-PL" dirty="0"/>
                        <a:t>(ATG)</a:t>
                      </a:r>
                    </a:p>
                  </a:txBody>
                  <a:tcPr/>
                </a:tc>
                <a:tc>
                  <a:txBody>
                    <a:bodyPr/>
                    <a:lstStyle/>
                    <a:p>
                      <a:r>
                        <a:rPr lang="pl-PL" dirty="0" err="1"/>
                        <a:t>Monoclonal</a:t>
                      </a:r>
                      <a:r>
                        <a:rPr lang="pl-PL" dirty="0"/>
                        <a:t> anty-CD25</a:t>
                      </a:r>
                    </a:p>
                    <a:p>
                      <a:r>
                        <a:rPr lang="pl-PL" dirty="0"/>
                        <a:t>IL-2R</a:t>
                      </a:r>
                    </a:p>
                  </a:txBody>
                  <a:tcPr/>
                </a:tc>
                <a:extLst>
                  <a:ext uri="{0D108BD9-81ED-4DB2-BD59-A6C34878D82A}">
                    <a16:rowId xmlns:a16="http://schemas.microsoft.com/office/drawing/2014/main" val="2819071375"/>
                  </a:ext>
                </a:extLst>
              </a:tr>
              <a:tr h="813624">
                <a:tc>
                  <a:txBody>
                    <a:bodyPr/>
                    <a:lstStyle/>
                    <a:p>
                      <a:r>
                        <a:rPr lang="pl-PL" dirty="0"/>
                        <a:t>I</a:t>
                      </a:r>
                    </a:p>
                  </a:txBody>
                  <a:tcPr/>
                </a:tc>
                <a:tc>
                  <a:txBody>
                    <a:bodyPr/>
                    <a:lstStyle/>
                    <a:p>
                      <a:r>
                        <a:rPr lang="pl-PL" sz="1200" dirty="0"/>
                        <a:t>Anty-HLA not </a:t>
                      </a:r>
                      <a:r>
                        <a:rPr lang="pl-PL" sz="1200" dirty="0" err="1"/>
                        <a:t>detectable</a:t>
                      </a:r>
                      <a:endParaRPr lang="pl-PL" sz="1200" dirty="0"/>
                    </a:p>
                  </a:txBody>
                  <a:tcPr/>
                </a:tc>
                <a:tc>
                  <a:txBody>
                    <a:bodyPr/>
                    <a:lstStyle/>
                    <a:p>
                      <a:r>
                        <a:rPr lang="pl-PL" sz="1200" dirty="0"/>
                        <a:t>Standard </a:t>
                      </a:r>
                      <a:r>
                        <a:rPr lang="pl-PL" sz="1200" dirty="0" err="1"/>
                        <a:t>risk</a:t>
                      </a:r>
                      <a:r>
                        <a:rPr lang="pl-PL" sz="1200" dirty="0"/>
                        <a:t> of </a:t>
                      </a:r>
                      <a:r>
                        <a:rPr lang="pl-PL" sz="1200" dirty="0" err="1"/>
                        <a:t>rejection</a:t>
                      </a:r>
                      <a:endParaRPr lang="pl-PL" sz="1200" dirty="0"/>
                    </a:p>
                  </a:txBody>
                  <a:tcPr/>
                </a:tc>
                <a:tc>
                  <a:txBody>
                    <a:bodyPr/>
                    <a:lstStyle/>
                    <a:p>
                      <a:r>
                        <a:rPr lang="pl-PL" sz="1200" dirty="0"/>
                        <a:t>not </a:t>
                      </a:r>
                      <a:r>
                        <a:rPr lang="pl-PL" sz="1200" dirty="0" err="1"/>
                        <a:t>recommended</a:t>
                      </a:r>
                      <a:endParaRPr lang="pl-PL" sz="1200" dirty="0"/>
                    </a:p>
                  </a:txBody>
                  <a:tcPr/>
                </a:tc>
                <a:tc>
                  <a:txBody>
                    <a:bodyPr/>
                    <a:lstStyle/>
                    <a:p>
                      <a:r>
                        <a:rPr lang="pl-PL" sz="1200" dirty="0" err="1"/>
                        <a:t>decision</a:t>
                      </a:r>
                      <a:r>
                        <a:rPr lang="pl-PL" sz="1200" dirty="0"/>
                        <a:t> to </a:t>
                      </a:r>
                      <a:r>
                        <a:rPr lang="pl-PL" sz="1200" dirty="0" err="1"/>
                        <a:t>give</a:t>
                      </a:r>
                      <a:r>
                        <a:rPr lang="pl-PL" sz="1200" dirty="0"/>
                        <a:t> </a:t>
                      </a:r>
                      <a:r>
                        <a:rPr lang="pl-PL" sz="1200" dirty="0" err="1"/>
                        <a:t>induction</a:t>
                      </a:r>
                      <a:r>
                        <a:rPr lang="pl-PL" sz="1200" dirty="0"/>
                        <a:t> </a:t>
                      </a:r>
                      <a:r>
                        <a:rPr lang="pl-PL" sz="1200" dirty="0" err="1"/>
                        <a:t>depends</a:t>
                      </a:r>
                      <a:r>
                        <a:rPr lang="pl-PL" sz="1200" dirty="0"/>
                        <a:t> on </a:t>
                      </a:r>
                      <a:r>
                        <a:rPr lang="pl-PL" sz="1200" dirty="0" err="1"/>
                        <a:t>other</a:t>
                      </a:r>
                      <a:r>
                        <a:rPr lang="pl-PL" sz="1200" dirty="0"/>
                        <a:t> </a:t>
                      </a:r>
                      <a:r>
                        <a:rPr lang="pl-PL" sz="1200" dirty="0" err="1"/>
                        <a:t>factors</a:t>
                      </a:r>
                      <a:endParaRPr lang="pl-PL" sz="1200" dirty="0"/>
                    </a:p>
                  </a:txBody>
                  <a:tcPr/>
                </a:tc>
                <a:extLst>
                  <a:ext uri="{0D108BD9-81ED-4DB2-BD59-A6C34878D82A}">
                    <a16:rowId xmlns:a16="http://schemas.microsoft.com/office/drawing/2014/main" val="958106068"/>
                  </a:ext>
                </a:extLst>
              </a:tr>
              <a:tr h="659939">
                <a:tc>
                  <a:txBody>
                    <a:bodyPr/>
                    <a:lstStyle/>
                    <a:p>
                      <a:r>
                        <a:rPr lang="pl-PL" dirty="0"/>
                        <a:t>II</a:t>
                      </a:r>
                    </a:p>
                  </a:txBody>
                  <a:tcPr/>
                </a:tc>
                <a:tc>
                  <a:txBody>
                    <a:bodyPr/>
                    <a:lstStyle/>
                    <a:p>
                      <a:r>
                        <a:rPr lang="pl-PL" sz="1200" dirty="0"/>
                        <a:t>DSA &lt;2000</a:t>
                      </a:r>
                    </a:p>
                  </a:txBody>
                  <a:tcPr/>
                </a:tc>
                <a:tc>
                  <a:txBody>
                    <a:bodyPr/>
                    <a:lstStyle/>
                    <a:p>
                      <a:r>
                        <a:rPr lang="pl-PL" sz="1200" dirty="0" err="1"/>
                        <a:t>Low</a:t>
                      </a:r>
                      <a:r>
                        <a:rPr lang="pl-PL" sz="1200" dirty="0"/>
                        <a:t> </a:t>
                      </a:r>
                      <a:r>
                        <a:rPr lang="pl-PL" sz="1200" dirty="0" err="1"/>
                        <a:t>risk</a:t>
                      </a:r>
                      <a:r>
                        <a:rPr lang="pl-PL" sz="1200" dirty="0"/>
                        <a:t> of </a:t>
                      </a:r>
                      <a:r>
                        <a:rPr lang="pl-PL" sz="1200" dirty="0" err="1"/>
                        <a:t>hiperacute</a:t>
                      </a:r>
                      <a:r>
                        <a:rPr lang="pl-PL" sz="1200" dirty="0"/>
                        <a:t> </a:t>
                      </a:r>
                      <a:r>
                        <a:rPr lang="pl-PL" sz="1200" dirty="0" err="1"/>
                        <a:t>rejection</a:t>
                      </a:r>
                      <a:r>
                        <a:rPr lang="pl-PL" sz="1200" dirty="0"/>
                        <a:t> (HR), but </a:t>
                      </a:r>
                      <a:r>
                        <a:rPr lang="pl-PL" sz="1200" dirty="0" err="1"/>
                        <a:t>higher</a:t>
                      </a:r>
                      <a:r>
                        <a:rPr lang="pl-PL" sz="1200" dirty="0"/>
                        <a:t> </a:t>
                      </a:r>
                      <a:r>
                        <a:rPr lang="pl-PL" sz="1200" dirty="0" err="1"/>
                        <a:t>than</a:t>
                      </a:r>
                      <a:r>
                        <a:rPr lang="pl-PL" sz="1200" dirty="0"/>
                        <a:t> in standard </a:t>
                      </a:r>
                      <a:r>
                        <a:rPr lang="pl-PL" sz="1200" dirty="0" err="1"/>
                        <a:t>risk</a:t>
                      </a:r>
                      <a:endParaRPr lang="pl-PL" sz="1200" dirty="0"/>
                    </a:p>
                  </a:txBody>
                  <a:tcPr/>
                </a:tc>
                <a:tc>
                  <a:txBody>
                    <a:bodyPr/>
                    <a:lstStyle/>
                    <a:p>
                      <a:r>
                        <a:rPr lang="pl-PL" sz="1200" dirty="0"/>
                        <a:t>to </a:t>
                      </a:r>
                      <a:r>
                        <a:rPr lang="pl-PL" sz="1200" dirty="0" err="1"/>
                        <a:t>consider</a:t>
                      </a:r>
                      <a:r>
                        <a:rPr lang="pl-PL" sz="1200" dirty="0"/>
                        <a:t> for </a:t>
                      </a:r>
                      <a:r>
                        <a:rPr lang="pl-PL" sz="1200" dirty="0" err="1"/>
                        <a:t>retransplants</a:t>
                      </a:r>
                      <a:r>
                        <a:rPr lang="pl-PL" sz="1200" dirty="0"/>
                        <a:t> and </a:t>
                      </a:r>
                      <a:r>
                        <a:rPr lang="pl-PL" sz="1200" dirty="0" err="1"/>
                        <a:t>loss</a:t>
                      </a:r>
                      <a:r>
                        <a:rPr lang="pl-PL" sz="1200" dirty="0"/>
                        <a:t> of </a:t>
                      </a:r>
                      <a:r>
                        <a:rPr lang="pl-PL" sz="1200" dirty="0" err="1"/>
                        <a:t>previous</a:t>
                      </a:r>
                      <a:r>
                        <a:rPr lang="pl-PL" sz="1200" dirty="0"/>
                        <a:t> </a:t>
                      </a:r>
                      <a:r>
                        <a:rPr lang="pl-PL" sz="1200" dirty="0" err="1"/>
                        <a:t>graft</a:t>
                      </a:r>
                      <a:r>
                        <a:rPr lang="pl-PL" sz="1200" dirty="0"/>
                        <a:t> in the </a:t>
                      </a:r>
                      <a:r>
                        <a:rPr lang="pl-PL" sz="1200" dirty="0" err="1"/>
                        <a:t>course</a:t>
                      </a:r>
                      <a:r>
                        <a:rPr lang="pl-PL" sz="1200" dirty="0"/>
                        <a:t> of AMR</a:t>
                      </a:r>
                    </a:p>
                  </a:txBody>
                  <a:tcPr/>
                </a:tc>
                <a:tc>
                  <a:txBody>
                    <a:bodyPr/>
                    <a:lstStyle/>
                    <a:p>
                      <a:r>
                        <a:rPr lang="pl-PL" sz="1200" dirty="0" err="1"/>
                        <a:t>indicated</a:t>
                      </a:r>
                      <a:r>
                        <a:rPr lang="pl-PL" sz="1200" dirty="0"/>
                        <a:t> </a:t>
                      </a:r>
                      <a:r>
                        <a:rPr lang="pl-PL" sz="1200" dirty="0" err="1"/>
                        <a:t>if</a:t>
                      </a:r>
                      <a:r>
                        <a:rPr lang="pl-PL" sz="1200" dirty="0"/>
                        <a:t> </a:t>
                      </a:r>
                      <a:r>
                        <a:rPr lang="pl-PL" sz="1200" dirty="0" err="1"/>
                        <a:t>there</a:t>
                      </a:r>
                      <a:r>
                        <a:rPr lang="pl-PL" sz="1200" dirty="0"/>
                        <a:t> </a:t>
                      </a:r>
                      <a:r>
                        <a:rPr lang="pl-PL" sz="1200" dirty="0" err="1"/>
                        <a:t>are</a:t>
                      </a:r>
                      <a:r>
                        <a:rPr lang="pl-PL" sz="1200" dirty="0"/>
                        <a:t> no </a:t>
                      </a:r>
                      <a:r>
                        <a:rPr lang="pl-PL" sz="1200" dirty="0" err="1"/>
                        <a:t>risk</a:t>
                      </a:r>
                      <a:r>
                        <a:rPr lang="pl-PL" sz="1200" dirty="0"/>
                        <a:t> </a:t>
                      </a:r>
                      <a:r>
                        <a:rPr lang="pl-PL" sz="1200" dirty="0" err="1"/>
                        <a:t>factors</a:t>
                      </a:r>
                      <a:r>
                        <a:rPr lang="pl-PL" sz="1200" dirty="0"/>
                        <a:t> in the </a:t>
                      </a:r>
                      <a:r>
                        <a:rPr lang="pl-PL" sz="1200" dirty="0" err="1"/>
                        <a:t>previous</a:t>
                      </a:r>
                      <a:r>
                        <a:rPr lang="pl-PL" sz="1200" dirty="0"/>
                        <a:t> </a:t>
                      </a:r>
                      <a:r>
                        <a:rPr lang="pl-PL" sz="1200" dirty="0" err="1"/>
                        <a:t>column</a:t>
                      </a:r>
                      <a:endParaRPr lang="pl-PL" sz="1200" dirty="0"/>
                    </a:p>
                  </a:txBody>
                  <a:tcPr/>
                </a:tc>
                <a:extLst>
                  <a:ext uri="{0D108BD9-81ED-4DB2-BD59-A6C34878D82A}">
                    <a16:rowId xmlns:a16="http://schemas.microsoft.com/office/drawing/2014/main" val="1773809065"/>
                  </a:ext>
                </a:extLst>
              </a:tr>
              <a:tr h="813624">
                <a:tc>
                  <a:txBody>
                    <a:bodyPr/>
                    <a:lstStyle/>
                    <a:p>
                      <a:r>
                        <a:rPr lang="pl-PL" dirty="0"/>
                        <a:t>III</a:t>
                      </a:r>
                    </a:p>
                  </a:txBody>
                  <a:tcPr/>
                </a:tc>
                <a:tc>
                  <a:txBody>
                    <a:bodyPr/>
                    <a:lstStyle/>
                    <a:p>
                      <a:r>
                        <a:rPr lang="pl-PL" sz="1200" dirty="0"/>
                        <a:t>DSA </a:t>
                      </a:r>
                    </a:p>
                    <a:p>
                      <a:r>
                        <a:rPr lang="pl-PL" sz="1200" dirty="0"/>
                        <a:t>2000-5000</a:t>
                      </a:r>
                    </a:p>
                  </a:txBody>
                  <a:tcPr/>
                </a:tc>
                <a:tc>
                  <a:txBody>
                    <a:bodyPr/>
                    <a:lstStyle/>
                    <a:p>
                      <a:r>
                        <a:rPr lang="pl-PL" sz="1200" dirty="0" err="1"/>
                        <a:t>Low</a:t>
                      </a:r>
                      <a:r>
                        <a:rPr lang="pl-PL" sz="1200" dirty="0"/>
                        <a:t> </a:t>
                      </a:r>
                      <a:r>
                        <a:rPr lang="pl-PL" sz="1200" dirty="0" err="1"/>
                        <a:t>risk</a:t>
                      </a:r>
                      <a:r>
                        <a:rPr lang="pl-PL" sz="1200" dirty="0"/>
                        <a:t> of HR, but high </a:t>
                      </a:r>
                      <a:r>
                        <a:rPr lang="pl-PL" sz="1200" dirty="0" err="1"/>
                        <a:t>risk</a:t>
                      </a:r>
                      <a:r>
                        <a:rPr lang="pl-PL" sz="1200" dirty="0"/>
                        <a:t> of </a:t>
                      </a:r>
                      <a:r>
                        <a:rPr lang="pl-PL" sz="1200" dirty="0" err="1"/>
                        <a:t>early</a:t>
                      </a:r>
                      <a:r>
                        <a:rPr lang="pl-PL" sz="1200" dirty="0"/>
                        <a:t> AMR</a:t>
                      </a:r>
                    </a:p>
                    <a:p>
                      <a:endParaRPr lang="pl-PL" sz="1200" dirty="0"/>
                    </a:p>
                    <a:p>
                      <a:r>
                        <a:rPr lang="pl-PL" sz="1200" dirty="0" err="1"/>
                        <a:t>or</a:t>
                      </a:r>
                      <a:r>
                        <a:rPr lang="pl-PL" sz="1200" dirty="0"/>
                        <a:t> in </a:t>
                      </a:r>
                      <a:r>
                        <a:rPr lang="pl-PL" sz="1200" dirty="0" err="1"/>
                        <a:t>previous</a:t>
                      </a:r>
                      <a:r>
                        <a:rPr lang="pl-PL" sz="1200" dirty="0"/>
                        <a:t> </a:t>
                      </a:r>
                      <a:r>
                        <a:rPr lang="pl-PL" sz="1200" dirty="0" err="1"/>
                        <a:t>tissue</a:t>
                      </a:r>
                      <a:r>
                        <a:rPr lang="pl-PL" sz="1200" dirty="0"/>
                        <a:t> </a:t>
                      </a:r>
                      <a:r>
                        <a:rPr lang="pl-PL" sz="1200" dirty="0" err="1"/>
                        <a:t>typing</a:t>
                      </a:r>
                      <a:r>
                        <a:rPr lang="pl-PL" sz="1200" dirty="0"/>
                        <a:t> XM CDC </a:t>
                      </a:r>
                      <a:r>
                        <a:rPr lang="pl-PL" sz="1200" dirty="0" err="1"/>
                        <a:t>positive</a:t>
                      </a:r>
                      <a:r>
                        <a:rPr lang="pl-PL" sz="1200" dirty="0"/>
                        <a:t> </a:t>
                      </a:r>
                    </a:p>
                  </a:txBody>
                  <a:tcPr/>
                </a:tc>
                <a:tc>
                  <a:txBody>
                    <a:bodyPr/>
                    <a:lstStyle/>
                    <a:p>
                      <a:endParaRPr lang="pl-PL" sz="1200" dirty="0"/>
                    </a:p>
                    <a:p>
                      <a:r>
                        <a:rPr lang="pl-PL" sz="1200" dirty="0" err="1"/>
                        <a:t>indicated</a:t>
                      </a:r>
                      <a:endParaRPr lang="pl-PL" sz="1200" dirty="0"/>
                    </a:p>
                  </a:txBody>
                  <a:tcPr/>
                </a:tc>
                <a:tc>
                  <a:txBody>
                    <a:bodyPr/>
                    <a:lstStyle/>
                    <a:p>
                      <a:endParaRPr lang="pl-PL"/>
                    </a:p>
                  </a:txBody>
                  <a:tcPr/>
                </a:tc>
                <a:extLst>
                  <a:ext uri="{0D108BD9-81ED-4DB2-BD59-A6C34878D82A}">
                    <a16:rowId xmlns:a16="http://schemas.microsoft.com/office/drawing/2014/main" val="804328344"/>
                  </a:ext>
                </a:extLst>
              </a:tr>
              <a:tr h="659939">
                <a:tc>
                  <a:txBody>
                    <a:bodyPr/>
                    <a:lstStyle/>
                    <a:p>
                      <a:r>
                        <a:rPr lang="pl-PL" dirty="0"/>
                        <a:t>IV</a:t>
                      </a:r>
                    </a:p>
                  </a:txBody>
                  <a:tcPr/>
                </a:tc>
                <a:tc>
                  <a:txBody>
                    <a:bodyPr/>
                    <a:lstStyle/>
                    <a:p>
                      <a:r>
                        <a:rPr lang="pl-PL" sz="1200" dirty="0"/>
                        <a:t>DSA &gt;5000</a:t>
                      </a:r>
                    </a:p>
                  </a:txBody>
                  <a:tcPr/>
                </a:tc>
                <a:tc>
                  <a:txBody>
                    <a:bodyPr/>
                    <a:lstStyle/>
                    <a:p>
                      <a:r>
                        <a:rPr lang="pl-PL" sz="1200" dirty="0" err="1"/>
                        <a:t>Contraindication</a:t>
                      </a:r>
                      <a:r>
                        <a:rPr lang="pl-PL" sz="1200" dirty="0"/>
                        <a:t> for </a:t>
                      </a:r>
                      <a:r>
                        <a:rPr lang="pl-PL" sz="1200" dirty="0" err="1"/>
                        <a:t>transplantation</a:t>
                      </a:r>
                      <a:r>
                        <a:rPr lang="pl-PL" sz="1200" dirty="0"/>
                        <a:t>, </a:t>
                      </a:r>
                      <a:r>
                        <a:rPr lang="pl-PL" sz="1200" dirty="0" err="1"/>
                        <a:t>patient</a:t>
                      </a:r>
                      <a:r>
                        <a:rPr lang="pl-PL" sz="1200" dirty="0"/>
                        <a:t> </a:t>
                      </a:r>
                      <a:r>
                        <a:rPr lang="pl-PL" sz="1200" dirty="0" err="1"/>
                        <a:t>waits</a:t>
                      </a:r>
                      <a:r>
                        <a:rPr lang="pl-PL" sz="1200" dirty="0"/>
                        <a:t> for </a:t>
                      </a:r>
                      <a:r>
                        <a:rPr lang="pl-PL" sz="1200" dirty="0" err="1"/>
                        <a:t>another</a:t>
                      </a:r>
                      <a:r>
                        <a:rPr lang="pl-PL" sz="1200" dirty="0"/>
                        <a:t> donor (with </a:t>
                      </a:r>
                      <a:r>
                        <a:rPr lang="pl-PL" sz="1200" dirty="0" err="1"/>
                        <a:t>different</a:t>
                      </a:r>
                      <a:r>
                        <a:rPr lang="pl-PL" sz="1200" dirty="0"/>
                        <a:t> HLA)</a:t>
                      </a:r>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2052224611"/>
                  </a:ext>
                </a:extLst>
              </a:tr>
            </a:tbl>
          </a:graphicData>
        </a:graphic>
      </p:graphicFrame>
      <p:sp>
        <p:nvSpPr>
          <p:cNvPr id="4" name="pole tekstowe 3">
            <a:extLst>
              <a:ext uri="{FF2B5EF4-FFF2-40B4-BE49-F238E27FC236}">
                <a16:creationId xmlns:a16="http://schemas.microsoft.com/office/drawing/2014/main" id="{6509861F-AFDF-2544-8E30-DEDCECBE2DFF}"/>
              </a:ext>
            </a:extLst>
          </p:cNvPr>
          <p:cNvSpPr txBox="1"/>
          <p:nvPr/>
        </p:nvSpPr>
        <p:spPr>
          <a:xfrm>
            <a:off x="1744740" y="6165304"/>
            <a:ext cx="6086923" cy="461665"/>
          </a:xfrm>
          <a:prstGeom prst="rect">
            <a:avLst/>
          </a:prstGeom>
          <a:noFill/>
        </p:spPr>
        <p:txBody>
          <a:bodyPr wrap="none" rtlCol="0">
            <a:spAutoFit/>
          </a:bodyPr>
          <a:lstStyle/>
          <a:p>
            <a:pPr algn="l"/>
            <a:r>
              <a:rPr lang="pl-PL" sz="1200" dirty="0">
                <a:latin typeface="+mj-lt"/>
              </a:rPr>
              <a:t>MFI – </a:t>
            </a:r>
            <a:r>
              <a:rPr lang="pl-PL" sz="1200" dirty="0" err="1">
                <a:latin typeface="+mj-lt"/>
              </a:rPr>
              <a:t>mean</a:t>
            </a:r>
            <a:r>
              <a:rPr lang="pl-PL" sz="1200" dirty="0">
                <a:latin typeface="+mj-lt"/>
              </a:rPr>
              <a:t> </a:t>
            </a:r>
            <a:r>
              <a:rPr lang="pl-PL" sz="1200" dirty="0" err="1">
                <a:latin typeface="+mj-lt"/>
              </a:rPr>
              <a:t>fluorescence</a:t>
            </a:r>
            <a:r>
              <a:rPr lang="pl-PL" sz="1200" dirty="0">
                <a:latin typeface="+mj-lt"/>
              </a:rPr>
              <a:t> </a:t>
            </a:r>
            <a:r>
              <a:rPr lang="pl-PL" sz="1200" dirty="0" err="1">
                <a:latin typeface="+mj-lt"/>
              </a:rPr>
              <a:t>intensity</a:t>
            </a:r>
            <a:r>
              <a:rPr lang="pl-PL" sz="1200" dirty="0">
                <a:latin typeface="+mj-lt"/>
              </a:rPr>
              <a:t>, DSA – donor </a:t>
            </a:r>
            <a:r>
              <a:rPr lang="pl-PL" sz="1200" dirty="0" err="1">
                <a:latin typeface="+mj-lt"/>
              </a:rPr>
              <a:t>specific</a:t>
            </a:r>
            <a:r>
              <a:rPr lang="pl-PL" sz="1200" dirty="0">
                <a:latin typeface="+mj-lt"/>
              </a:rPr>
              <a:t> </a:t>
            </a:r>
            <a:r>
              <a:rPr lang="pl-PL" sz="1200" dirty="0" err="1">
                <a:latin typeface="+mj-lt"/>
              </a:rPr>
              <a:t>antibodie</a:t>
            </a:r>
            <a:r>
              <a:rPr lang="pl-PL" sz="1200" dirty="0">
                <a:latin typeface="+mj-lt"/>
              </a:rPr>
              <a:t>, </a:t>
            </a:r>
          </a:p>
          <a:p>
            <a:pPr algn="l"/>
            <a:r>
              <a:rPr lang="pl-PL" sz="1200" dirty="0">
                <a:latin typeface="+mj-lt"/>
              </a:rPr>
              <a:t>AMR – </a:t>
            </a:r>
            <a:r>
              <a:rPr lang="pl-PL" sz="1200" dirty="0" err="1">
                <a:latin typeface="+mj-lt"/>
              </a:rPr>
              <a:t>antibodies</a:t>
            </a:r>
            <a:r>
              <a:rPr lang="pl-PL" sz="1200" dirty="0">
                <a:latin typeface="+mj-lt"/>
              </a:rPr>
              <a:t> dependent </a:t>
            </a:r>
            <a:r>
              <a:rPr lang="pl-PL" sz="1200" dirty="0" err="1">
                <a:latin typeface="+mj-lt"/>
              </a:rPr>
              <a:t>rejection</a:t>
            </a:r>
            <a:r>
              <a:rPr lang="pl-PL" sz="1200" dirty="0">
                <a:latin typeface="+mj-lt"/>
              </a:rPr>
              <a:t> , XM CDC – </a:t>
            </a:r>
            <a:r>
              <a:rPr lang="pl-PL" sz="1200" dirty="0" err="1">
                <a:latin typeface="+mj-lt"/>
              </a:rPr>
              <a:t>complement</a:t>
            </a:r>
            <a:r>
              <a:rPr lang="pl-PL" sz="1200" dirty="0">
                <a:latin typeface="+mj-lt"/>
              </a:rPr>
              <a:t> dependent </a:t>
            </a:r>
            <a:r>
              <a:rPr lang="pl-PL" sz="1200" dirty="0" err="1">
                <a:latin typeface="+mj-lt"/>
              </a:rPr>
              <a:t>cytotoxicity</a:t>
            </a:r>
            <a:endParaRPr lang="pl-PL" sz="1200" dirty="0">
              <a:latin typeface="+mj-lt"/>
            </a:endParaRPr>
          </a:p>
        </p:txBody>
      </p:sp>
      <p:sp>
        <p:nvSpPr>
          <p:cNvPr id="5" name="pole tekstowe 4">
            <a:extLst>
              <a:ext uri="{FF2B5EF4-FFF2-40B4-BE49-F238E27FC236}">
                <a16:creationId xmlns:a16="http://schemas.microsoft.com/office/drawing/2014/main" id="{7A276AA1-A54A-E441-9636-90D9ECD1744C}"/>
              </a:ext>
            </a:extLst>
          </p:cNvPr>
          <p:cNvSpPr txBox="1"/>
          <p:nvPr/>
        </p:nvSpPr>
        <p:spPr>
          <a:xfrm>
            <a:off x="1019294" y="548680"/>
            <a:ext cx="8037778" cy="461665"/>
          </a:xfrm>
          <a:prstGeom prst="rect">
            <a:avLst/>
          </a:prstGeom>
          <a:noFill/>
        </p:spPr>
        <p:txBody>
          <a:bodyPr wrap="none" rtlCol="0">
            <a:spAutoFit/>
          </a:bodyPr>
          <a:lstStyle/>
          <a:p>
            <a:r>
              <a:rPr lang="pl-PL" sz="2400" b="1" dirty="0" err="1">
                <a:solidFill>
                  <a:schemeClr val="accent2">
                    <a:lumMod val="60000"/>
                    <a:lumOff val="40000"/>
                  </a:schemeClr>
                </a:solidFill>
                <a:latin typeface="+mj-lt"/>
              </a:rPr>
              <a:t>Indication</a:t>
            </a:r>
            <a:r>
              <a:rPr lang="pl-PL" sz="2400" b="1" dirty="0">
                <a:solidFill>
                  <a:schemeClr val="accent2">
                    <a:lumMod val="60000"/>
                    <a:lumOff val="40000"/>
                  </a:schemeClr>
                </a:solidFill>
                <a:latin typeface="+mj-lt"/>
              </a:rPr>
              <a:t> for </a:t>
            </a:r>
            <a:r>
              <a:rPr lang="pl-PL" sz="2400" b="1" dirty="0" err="1">
                <a:solidFill>
                  <a:schemeClr val="accent2">
                    <a:lumMod val="60000"/>
                    <a:lumOff val="40000"/>
                  </a:schemeClr>
                </a:solidFill>
                <a:latin typeface="+mj-lt"/>
              </a:rPr>
              <a:t>induction</a:t>
            </a:r>
            <a:r>
              <a:rPr lang="pl-PL" sz="2400" b="1" dirty="0">
                <a:solidFill>
                  <a:schemeClr val="accent2">
                    <a:lumMod val="60000"/>
                    <a:lumOff val="40000"/>
                  </a:schemeClr>
                </a:solidFill>
                <a:latin typeface="+mj-lt"/>
              </a:rPr>
              <a:t> </a:t>
            </a:r>
            <a:r>
              <a:rPr lang="pl-PL" sz="2400" b="1" dirty="0" err="1">
                <a:solidFill>
                  <a:schemeClr val="accent2">
                    <a:lumMod val="60000"/>
                    <a:lumOff val="40000"/>
                  </a:schemeClr>
                </a:solidFill>
                <a:latin typeface="+mj-lt"/>
              </a:rPr>
              <a:t>therapy</a:t>
            </a:r>
            <a:r>
              <a:rPr lang="pl-PL" sz="2400" b="1" dirty="0">
                <a:solidFill>
                  <a:schemeClr val="accent2">
                    <a:lumMod val="60000"/>
                    <a:lumOff val="40000"/>
                  </a:schemeClr>
                </a:solidFill>
                <a:latin typeface="+mj-lt"/>
              </a:rPr>
              <a:t> with </a:t>
            </a:r>
            <a:r>
              <a:rPr lang="pl-PL" sz="2400" b="1" dirty="0" err="1">
                <a:solidFill>
                  <a:schemeClr val="accent2">
                    <a:lumMod val="60000"/>
                    <a:lumOff val="40000"/>
                  </a:schemeClr>
                </a:solidFill>
                <a:latin typeface="+mj-lt"/>
              </a:rPr>
              <a:t>antibodies</a:t>
            </a:r>
            <a:r>
              <a:rPr lang="pl-PL" sz="2400" b="1" dirty="0">
                <a:solidFill>
                  <a:schemeClr val="accent2">
                    <a:lumMod val="60000"/>
                    <a:lumOff val="40000"/>
                  </a:schemeClr>
                </a:solidFill>
                <a:latin typeface="+mj-lt"/>
              </a:rPr>
              <a:t> - </a:t>
            </a:r>
            <a:r>
              <a:rPr lang="pl-PL" sz="2400" b="1" dirty="0" err="1">
                <a:solidFill>
                  <a:schemeClr val="accent2">
                    <a:lumMod val="60000"/>
                    <a:lumOff val="40000"/>
                  </a:schemeClr>
                </a:solidFill>
                <a:latin typeface="+mj-lt"/>
              </a:rPr>
              <a:t>cont</a:t>
            </a:r>
            <a:endParaRPr lang="pl-PL" sz="2400" b="1" dirty="0">
              <a:solidFill>
                <a:schemeClr val="accent2">
                  <a:lumMod val="60000"/>
                  <a:lumOff val="40000"/>
                </a:schemeClr>
              </a:solidFill>
              <a:latin typeface="+mj-lt"/>
            </a:endParaRPr>
          </a:p>
        </p:txBody>
      </p:sp>
    </p:spTree>
    <p:extLst>
      <p:ext uri="{BB962C8B-B14F-4D97-AF65-F5344CB8AC3E}">
        <p14:creationId xmlns:p14="http://schemas.microsoft.com/office/powerpoint/2010/main" val="1923118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962" name="Tytuł 1">
            <a:extLst>
              <a:ext uri="{FF2B5EF4-FFF2-40B4-BE49-F238E27FC236}">
                <a16:creationId xmlns:a16="http://schemas.microsoft.com/office/drawing/2014/main" id="{DDDA30BB-02AB-3741-9520-0CF1AEAC6D56}"/>
              </a:ext>
            </a:extLst>
          </p:cNvPr>
          <p:cNvSpPr>
            <a:spLocks/>
          </p:cNvSpPr>
          <p:nvPr/>
        </p:nvSpPr>
        <p:spPr bwMode="auto">
          <a:xfrm>
            <a:off x="542925" y="321734"/>
            <a:ext cx="9201149" cy="1135737"/>
          </a:xfrm>
          <a:prstGeom prst="rect">
            <a:avLst/>
          </a:prstGeom>
        </p:spPr>
        <p:txBody>
          <a:bodyPr vert="horz" lIns="91440" tIns="45720" rIns="91440" bIns="45720" rtlCol="0" anchor="ctr">
            <a:normAutofit/>
          </a:bodyPr>
          <a:lstStyle/>
          <a:p>
            <a:pPr algn="l" eaLnBrk="1" hangingPunct="1">
              <a:lnSpc>
                <a:spcPct val="90000"/>
              </a:lnSpc>
              <a:spcAft>
                <a:spcPts val="600"/>
              </a:spcAft>
              <a:defRPr/>
            </a:pPr>
            <a:r>
              <a:rPr lang="en-US" sz="3300" b="1" kern="1200">
                <a:solidFill>
                  <a:schemeClr val="tx1"/>
                </a:solidFill>
                <a:effectLst>
                  <a:outerShdw blurRad="38100" dist="38100" dir="2700000" algn="tl">
                    <a:srgbClr val="C0C0C0"/>
                  </a:outerShdw>
                </a:effectLst>
                <a:latin typeface="+mj-lt"/>
                <a:ea typeface="+mj-ea"/>
                <a:cs typeface="+mj-cs"/>
              </a:rPr>
              <a:t>Immunosuppressive schema</a:t>
            </a:r>
            <a:endParaRPr lang="en-US" sz="3300" kern="1200">
              <a:solidFill>
                <a:schemeClr val="tx1"/>
              </a:solidFill>
              <a:latin typeface="+mj-lt"/>
              <a:ea typeface="+mj-ea"/>
              <a:cs typeface="+mj-cs"/>
            </a:endParaRPr>
          </a:p>
        </p:txBody>
      </p:sp>
      <p:sp>
        <p:nvSpPr>
          <p:cNvPr id="168963" name="Symbol zastępczy zawartości 2">
            <a:extLst>
              <a:ext uri="{FF2B5EF4-FFF2-40B4-BE49-F238E27FC236}">
                <a16:creationId xmlns:a16="http://schemas.microsoft.com/office/drawing/2014/main" id="{051420B3-DDB1-FB4B-8BEF-532270589E83}"/>
              </a:ext>
            </a:extLst>
          </p:cNvPr>
          <p:cNvSpPr>
            <a:spLocks/>
          </p:cNvSpPr>
          <p:nvPr/>
        </p:nvSpPr>
        <p:spPr bwMode="auto">
          <a:xfrm>
            <a:off x="542925" y="1782981"/>
            <a:ext cx="9201149" cy="4393982"/>
          </a:xfrm>
          <a:prstGeom prst="rect">
            <a:avLst/>
          </a:prstGeom>
        </p:spPr>
        <p:txBody>
          <a:bodyPr vert="horz" lIns="91440" tIns="45720" rIns="91440" bIns="45720" rtlCol="0">
            <a:normAutofit/>
          </a:bodyPr>
          <a:lstStyle/>
          <a:p>
            <a:pPr marL="342900" indent="-228600" algn="l" eaLnBrk="1" hangingPunct="1">
              <a:lnSpc>
                <a:spcPct val="90000"/>
              </a:lnSpc>
              <a:spcBef>
                <a:spcPct val="20000"/>
              </a:spcBef>
              <a:buClr>
                <a:srgbClr val="FFFF00"/>
              </a:buClr>
              <a:buFont typeface="Arial" panose="020B0604020202020204" pitchFamily="34" charset="0"/>
              <a:buChar char="•"/>
              <a:defRPr/>
            </a:pPr>
            <a:endParaRPr lang="en-US" sz="1800" b="1" dirty="0">
              <a:latin typeface="+mn-lt"/>
              <a:ea typeface="+mn-ea"/>
            </a:endParaRPr>
          </a:p>
          <a:p>
            <a:pPr marL="114300" algn="l" eaLnBrk="1" hangingPunct="1">
              <a:lnSpc>
                <a:spcPct val="90000"/>
              </a:lnSpc>
              <a:spcBef>
                <a:spcPct val="20000"/>
              </a:spcBef>
              <a:buClr>
                <a:srgbClr val="FFFF00"/>
              </a:buClr>
              <a:defRPr/>
            </a:pPr>
            <a:endParaRPr lang="en-US" sz="1800" b="1" dirty="0">
              <a:effectLst>
                <a:outerShdw blurRad="38100" dist="38100" dir="2700000" algn="tl">
                  <a:srgbClr val="C0C0C0"/>
                </a:outerShdw>
              </a:effectLst>
              <a:latin typeface="+mn-lt"/>
              <a:ea typeface="+mn-ea"/>
            </a:endParaRPr>
          </a:p>
          <a:p>
            <a:pPr marL="342900" indent="-228600" algn="l" eaLnBrk="1" hangingPunct="1">
              <a:lnSpc>
                <a:spcPct val="90000"/>
              </a:lnSpc>
              <a:spcBef>
                <a:spcPct val="20000"/>
              </a:spcBef>
              <a:buClr>
                <a:srgbClr val="FFFF00"/>
              </a:buClr>
              <a:buFont typeface="Arial" panose="020B0604020202020204" pitchFamily="34" charset="0"/>
              <a:buChar char="•"/>
              <a:defRPr/>
            </a:pPr>
            <a:endParaRPr lang="en-US" sz="1800" b="1" dirty="0">
              <a:latin typeface="+mn-lt"/>
              <a:ea typeface="+mn-ea"/>
            </a:endParaRPr>
          </a:p>
          <a:p>
            <a:pPr marL="342900" indent="-228600" algn="l" eaLnBrk="1" hangingPunct="1">
              <a:lnSpc>
                <a:spcPct val="90000"/>
              </a:lnSpc>
              <a:spcBef>
                <a:spcPct val="20000"/>
              </a:spcBef>
              <a:buClr>
                <a:srgbClr val="FFFF00"/>
              </a:buClr>
              <a:buFont typeface="Arial" panose="020B0604020202020204" pitchFamily="34" charset="0"/>
              <a:buChar char="•"/>
              <a:defRPr/>
            </a:pPr>
            <a:r>
              <a:rPr lang="en-US" sz="1800" b="1" dirty="0">
                <a:effectLst>
                  <a:outerShdw blurRad="38100" dist="38100" dir="2700000" algn="tl">
                    <a:srgbClr val="C0C0C0"/>
                  </a:outerShdw>
                </a:effectLst>
                <a:latin typeface="+mn-lt"/>
                <a:ea typeface="+mn-ea"/>
              </a:rPr>
              <a:t>Maintenance immunosuppression:</a:t>
            </a:r>
            <a:r>
              <a:rPr lang="en-US" sz="1800" b="1" dirty="0">
                <a:latin typeface="+mn-lt"/>
                <a:ea typeface="+mn-ea"/>
              </a:rPr>
              <a:t> </a:t>
            </a:r>
          </a:p>
          <a:p>
            <a:pPr marL="342900" indent="-228600" algn="l" eaLnBrk="1" hangingPunct="1">
              <a:lnSpc>
                <a:spcPct val="90000"/>
              </a:lnSpc>
              <a:spcBef>
                <a:spcPct val="20000"/>
              </a:spcBef>
              <a:buClr>
                <a:srgbClr val="FFFF00"/>
              </a:buClr>
              <a:buFont typeface="Arial" panose="020B0604020202020204" pitchFamily="34" charset="0"/>
              <a:buChar char="•"/>
              <a:defRPr/>
            </a:pPr>
            <a:endParaRPr lang="en-US" sz="1800" b="1" dirty="0">
              <a:latin typeface="+mn-lt"/>
              <a:ea typeface="+mn-ea"/>
            </a:endParaRPr>
          </a:p>
          <a:p>
            <a:pPr marL="114300" algn="l" eaLnBrk="1" hangingPunct="1">
              <a:lnSpc>
                <a:spcPct val="90000"/>
              </a:lnSpc>
              <a:spcBef>
                <a:spcPct val="20000"/>
              </a:spcBef>
              <a:buClr>
                <a:srgbClr val="FFFF00"/>
              </a:buClr>
              <a:defRPr/>
            </a:pPr>
            <a:r>
              <a:rPr lang="en-US" sz="1800" b="1" dirty="0">
                <a:latin typeface="+mn-lt"/>
                <a:ea typeface="+mn-ea"/>
              </a:rPr>
              <a:t>     </a:t>
            </a:r>
          </a:p>
          <a:p>
            <a:pPr marL="114300" algn="l" eaLnBrk="1" hangingPunct="1">
              <a:lnSpc>
                <a:spcPct val="90000"/>
              </a:lnSpc>
              <a:spcBef>
                <a:spcPct val="20000"/>
              </a:spcBef>
              <a:buClr>
                <a:srgbClr val="FFFF00"/>
              </a:buClr>
              <a:defRPr/>
            </a:pPr>
            <a:endParaRPr lang="en-US" sz="1800" b="1" dirty="0">
              <a:latin typeface="+mn-lt"/>
              <a:ea typeface="+mn-ea"/>
            </a:endParaRPr>
          </a:p>
          <a:p>
            <a:pPr marL="114300" algn="l" eaLnBrk="1" hangingPunct="1">
              <a:lnSpc>
                <a:spcPct val="90000"/>
              </a:lnSpc>
              <a:spcBef>
                <a:spcPct val="20000"/>
              </a:spcBef>
              <a:buClr>
                <a:srgbClr val="FFFF00"/>
              </a:buClr>
              <a:defRPr/>
            </a:pPr>
            <a:r>
              <a:rPr lang="en-US" sz="1800" b="1" dirty="0">
                <a:latin typeface="+mn-lt"/>
                <a:ea typeface="+mn-ea"/>
              </a:rPr>
              <a:t>       Tac/</a:t>
            </a:r>
            <a:r>
              <a:rPr lang="en-US" sz="1800" b="1" dirty="0" err="1">
                <a:latin typeface="+mn-lt"/>
                <a:ea typeface="+mn-ea"/>
              </a:rPr>
              <a:t>CsA</a:t>
            </a:r>
            <a:r>
              <a:rPr lang="en-US" sz="1800" b="1" dirty="0">
                <a:latin typeface="+mn-lt"/>
                <a:ea typeface="+mn-ea"/>
              </a:rPr>
              <a:t>  + MMF/MPS and/or mTOR inhibitor or  Aza or mTOR + GS </a:t>
            </a: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amka 1">
            <a:extLst>
              <a:ext uri="{FF2B5EF4-FFF2-40B4-BE49-F238E27FC236}">
                <a16:creationId xmlns:a16="http://schemas.microsoft.com/office/drawing/2014/main" id="{4769C3D1-E5A1-AD42-A5D2-119AE24F93D2}"/>
              </a:ext>
            </a:extLst>
          </p:cNvPr>
          <p:cNvSpPr/>
          <p:nvPr/>
        </p:nvSpPr>
        <p:spPr bwMode="auto">
          <a:xfrm>
            <a:off x="1039044" y="3645024"/>
            <a:ext cx="7704856" cy="864096"/>
          </a:xfrm>
          <a:prstGeom prst="fram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l-PL" sz="3200" b="0" i="0" u="none" strike="noStrike" cap="none" normalizeH="0" baseline="0">
              <a:ln>
                <a:noFill/>
              </a:ln>
              <a:solidFill>
                <a:schemeClr val="tx1"/>
              </a:solidFill>
              <a:effectLst/>
              <a:latin typeface="Symbol" pitchFamily="28" charset="2"/>
            </a:endParaRPr>
          </a:p>
        </p:txBody>
      </p:sp>
      <p:sp>
        <p:nvSpPr>
          <p:cNvPr id="3" name="Prostokąt 2">
            <a:extLst>
              <a:ext uri="{FF2B5EF4-FFF2-40B4-BE49-F238E27FC236}">
                <a16:creationId xmlns:a16="http://schemas.microsoft.com/office/drawing/2014/main" id="{6FE3C5B8-523C-A74F-AB3C-71CFBD9FEBA8}"/>
              </a:ext>
            </a:extLst>
          </p:cNvPr>
          <p:cNvSpPr/>
          <p:nvPr/>
        </p:nvSpPr>
        <p:spPr>
          <a:xfrm>
            <a:off x="1687116" y="5579948"/>
            <a:ext cx="6641129" cy="369332"/>
          </a:xfrm>
          <a:prstGeom prst="rect">
            <a:avLst/>
          </a:prstGeom>
        </p:spPr>
        <p:txBody>
          <a:bodyPr wrap="square">
            <a:spAutoFit/>
          </a:bodyPr>
          <a:lstStyle/>
          <a:p>
            <a:r>
              <a:rPr lang="pl-PL" sz="1800" b="1" dirty="0">
                <a:latin typeface="+mj-lt"/>
              </a:rPr>
              <a:t>TAC/TAC MR/LCPT &gt; </a:t>
            </a:r>
            <a:r>
              <a:rPr lang="pl-PL" sz="1800" b="1" dirty="0" err="1">
                <a:latin typeface="+mj-lt"/>
              </a:rPr>
              <a:t>CsA</a:t>
            </a:r>
            <a:r>
              <a:rPr lang="pl-PL" sz="1800" b="1" dirty="0">
                <a:latin typeface="+mj-lt"/>
              </a:rPr>
              <a:t> &gt; SIR = EVERL= MMF/MPS &gt; AZA </a:t>
            </a:r>
          </a:p>
        </p:txBody>
      </p:sp>
      <p:sp>
        <p:nvSpPr>
          <p:cNvPr id="4" name="pole tekstowe 3">
            <a:extLst>
              <a:ext uri="{FF2B5EF4-FFF2-40B4-BE49-F238E27FC236}">
                <a16:creationId xmlns:a16="http://schemas.microsoft.com/office/drawing/2014/main" id="{D95A0A74-686E-3444-BC33-8374DDD8D813}"/>
              </a:ext>
            </a:extLst>
          </p:cNvPr>
          <p:cNvSpPr txBox="1"/>
          <p:nvPr/>
        </p:nvSpPr>
        <p:spPr>
          <a:xfrm>
            <a:off x="502962" y="4869160"/>
            <a:ext cx="4621779" cy="369332"/>
          </a:xfrm>
          <a:prstGeom prst="rect">
            <a:avLst/>
          </a:prstGeom>
          <a:noFill/>
        </p:spPr>
        <p:txBody>
          <a:bodyPr wrap="none" rtlCol="0">
            <a:spAutoFit/>
          </a:bodyPr>
          <a:lstStyle/>
          <a:p>
            <a:r>
              <a:rPr lang="pl-PL" sz="1800" dirty="0">
                <a:latin typeface="+mj-lt"/>
              </a:rPr>
              <a:t>  </a:t>
            </a:r>
            <a:r>
              <a:rPr lang="pl-PL" sz="1800" b="1" dirty="0" err="1">
                <a:latin typeface="+mj-lt"/>
              </a:rPr>
              <a:t>Potency</a:t>
            </a:r>
            <a:r>
              <a:rPr lang="pl-PL" sz="1800" b="1" dirty="0">
                <a:latin typeface="+mj-lt"/>
              </a:rPr>
              <a:t> of </a:t>
            </a:r>
            <a:r>
              <a:rPr lang="pl-PL" sz="1800" b="1" dirty="0" err="1">
                <a:latin typeface="+mj-lt"/>
              </a:rPr>
              <a:t>immunosuppressive</a:t>
            </a:r>
            <a:r>
              <a:rPr lang="pl-PL" sz="1800" b="1" dirty="0">
                <a:latin typeface="+mj-lt"/>
              </a:rPr>
              <a:t> </a:t>
            </a:r>
            <a:r>
              <a:rPr lang="pl-PL" sz="1800" b="1" dirty="0" err="1">
                <a:latin typeface="+mj-lt"/>
              </a:rPr>
              <a:t>action</a:t>
            </a:r>
            <a:r>
              <a:rPr lang="pl-PL" sz="1800" b="1" dirty="0">
                <a:latin typeface="+mj-lt"/>
              </a:rPr>
              <a:t>:</a:t>
            </a:r>
          </a:p>
        </p:txBody>
      </p:sp>
      <p:sp>
        <p:nvSpPr>
          <p:cNvPr id="5" name="Ramka 4">
            <a:extLst>
              <a:ext uri="{FF2B5EF4-FFF2-40B4-BE49-F238E27FC236}">
                <a16:creationId xmlns:a16="http://schemas.microsoft.com/office/drawing/2014/main" id="{2C666822-1FE8-5646-8A05-2E0028E25F54}"/>
              </a:ext>
            </a:extLst>
          </p:cNvPr>
          <p:cNvSpPr/>
          <p:nvPr/>
        </p:nvSpPr>
        <p:spPr bwMode="auto">
          <a:xfrm>
            <a:off x="1471092" y="5481186"/>
            <a:ext cx="6984776" cy="633062"/>
          </a:xfrm>
          <a:prstGeom prst="fram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pl-PL" sz="3200" b="0" i="0" u="none" strike="noStrike" cap="none" normalizeH="0" baseline="0">
              <a:ln>
                <a:noFill/>
              </a:ln>
              <a:solidFill>
                <a:schemeClr val="tx1"/>
              </a:solidFill>
              <a:effectLst/>
              <a:latin typeface="Symbol" pitchFamily="28" charset="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Symbol zastępczy zawartości 3" descr="90FF9.jpg">
            <a:extLst>
              <a:ext uri="{FF2B5EF4-FFF2-40B4-BE49-F238E27FC236}">
                <a16:creationId xmlns:a16="http://schemas.microsoft.com/office/drawing/2014/main" id="{04A4A533-6BF1-2243-BB8E-F3BAE21B21B4}"/>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1071563" y="71438"/>
            <a:ext cx="8529637" cy="6716712"/>
          </a:xfrm>
        </p:spPr>
      </p:pic>
      <p:sp>
        <p:nvSpPr>
          <p:cNvPr id="2" name="pole tekstowe 1">
            <a:extLst>
              <a:ext uri="{FF2B5EF4-FFF2-40B4-BE49-F238E27FC236}">
                <a16:creationId xmlns:a16="http://schemas.microsoft.com/office/drawing/2014/main" id="{44A51B00-2ED5-3443-A04C-9A7F50653581}"/>
              </a:ext>
            </a:extLst>
          </p:cNvPr>
          <p:cNvSpPr txBox="1"/>
          <p:nvPr/>
        </p:nvSpPr>
        <p:spPr>
          <a:xfrm>
            <a:off x="1817165" y="2473151"/>
            <a:ext cx="3028393" cy="307777"/>
          </a:xfrm>
          <a:prstGeom prst="rect">
            <a:avLst/>
          </a:prstGeom>
          <a:noFill/>
          <a:ln>
            <a:noFill/>
          </a:ln>
        </p:spPr>
        <p:txBody>
          <a:bodyPr wrap="none" rtlCol="0">
            <a:spAutoFit/>
          </a:bodyPr>
          <a:lstStyle/>
          <a:p>
            <a:r>
              <a:rPr lang="pl-PL" sz="1400" b="1" dirty="0">
                <a:solidFill>
                  <a:srgbClr val="00B050"/>
                </a:solidFill>
                <a:latin typeface="+mj-lt"/>
              </a:rPr>
              <a:t>Carrier protein – </a:t>
            </a:r>
            <a:r>
              <a:rPr lang="pl-PL" sz="1400" b="1" dirty="0" err="1">
                <a:solidFill>
                  <a:srgbClr val="00B050"/>
                </a:solidFill>
                <a:latin typeface="+mj-lt"/>
              </a:rPr>
              <a:t>cyclophlin</a:t>
            </a:r>
            <a:r>
              <a:rPr lang="pl-PL" sz="1400" b="1" dirty="0">
                <a:solidFill>
                  <a:srgbClr val="00B050"/>
                </a:solidFill>
                <a:latin typeface="+mj-lt"/>
              </a:rPr>
              <a:t> </a:t>
            </a:r>
            <a:r>
              <a:rPr lang="pl-PL" sz="1400" b="1" dirty="0" err="1">
                <a:solidFill>
                  <a:srgbClr val="00B050"/>
                </a:solidFill>
                <a:latin typeface="+mj-lt"/>
              </a:rPr>
              <a:t>alone</a:t>
            </a:r>
            <a:endParaRPr lang="pl-PL" sz="1400" b="1" dirty="0">
              <a:solidFill>
                <a:srgbClr val="00B050"/>
              </a:solidFill>
              <a:latin typeface="+mj-lt"/>
            </a:endParaRPr>
          </a:p>
        </p:txBody>
      </p:sp>
      <p:sp>
        <p:nvSpPr>
          <p:cNvPr id="3" name="pole tekstowe 2">
            <a:extLst>
              <a:ext uri="{FF2B5EF4-FFF2-40B4-BE49-F238E27FC236}">
                <a16:creationId xmlns:a16="http://schemas.microsoft.com/office/drawing/2014/main" id="{E76D516E-B0CA-6B4C-BB44-BD4FC3FF7F09}"/>
              </a:ext>
            </a:extLst>
          </p:cNvPr>
          <p:cNvSpPr txBox="1"/>
          <p:nvPr/>
        </p:nvSpPr>
        <p:spPr>
          <a:xfrm>
            <a:off x="1039044" y="2996952"/>
            <a:ext cx="1301959" cy="338554"/>
          </a:xfrm>
          <a:prstGeom prst="rect">
            <a:avLst/>
          </a:prstGeom>
          <a:noFill/>
        </p:spPr>
        <p:txBody>
          <a:bodyPr wrap="none" rtlCol="0">
            <a:spAutoFit/>
          </a:bodyPr>
          <a:lstStyle/>
          <a:p>
            <a:r>
              <a:rPr lang="pl-PL" sz="1600" b="1" dirty="0" err="1">
                <a:solidFill>
                  <a:srgbClr val="DA20FB"/>
                </a:solidFill>
                <a:latin typeface="+mj-lt"/>
              </a:rPr>
              <a:t>Calcineurin</a:t>
            </a:r>
            <a:endParaRPr lang="pl-PL" sz="1600" b="1" dirty="0">
              <a:solidFill>
                <a:srgbClr val="DA20FB"/>
              </a:solidFill>
              <a:latin typeface="+mj-lt"/>
            </a:endParaRPr>
          </a:p>
        </p:txBody>
      </p:sp>
      <p:sp>
        <p:nvSpPr>
          <p:cNvPr id="4" name="pole tekstowe 3">
            <a:extLst>
              <a:ext uri="{FF2B5EF4-FFF2-40B4-BE49-F238E27FC236}">
                <a16:creationId xmlns:a16="http://schemas.microsoft.com/office/drawing/2014/main" id="{97B6AF94-9D4D-414C-8C77-29DC1A4CEF6D}"/>
              </a:ext>
            </a:extLst>
          </p:cNvPr>
          <p:cNvSpPr txBox="1"/>
          <p:nvPr/>
        </p:nvSpPr>
        <p:spPr>
          <a:xfrm>
            <a:off x="2479204" y="6021288"/>
            <a:ext cx="2925801" cy="307777"/>
          </a:xfrm>
          <a:prstGeom prst="rect">
            <a:avLst/>
          </a:prstGeom>
          <a:noFill/>
        </p:spPr>
        <p:txBody>
          <a:bodyPr wrap="none" rtlCol="0">
            <a:spAutoFit/>
          </a:bodyPr>
          <a:lstStyle/>
          <a:p>
            <a:r>
              <a:rPr lang="pl-PL" sz="1400" b="1" dirty="0" err="1">
                <a:latin typeface="+mj-lt"/>
              </a:rPr>
              <a:t>Activation</a:t>
            </a:r>
            <a:r>
              <a:rPr lang="pl-PL" sz="1400" b="1" dirty="0">
                <a:latin typeface="+mj-lt"/>
              </a:rPr>
              <a:t> of IL-2, IFN-y… </a:t>
            </a:r>
            <a:r>
              <a:rPr lang="pl-PL" sz="1400" b="1" dirty="0" err="1">
                <a:latin typeface="+mj-lt"/>
              </a:rPr>
              <a:t>genes</a:t>
            </a:r>
            <a:endParaRPr lang="pl-PL" sz="1400" b="1" dirty="0">
              <a:latin typeface="+mj-lt"/>
            </a:endParaRPr>
          </a:p>
        </p:txBody>
      </p:sp>
      <p:sp>
        <p:nvSpPr>
          <p:cNvPr id="5" name="pole tekstowe 4">
            <a:extLst>
              <a:ext uri="{FF2B5EF4-FFF2-40B4-BE49-F238E27FC236}">
                <a16:creationId xmlns:a16="http://schemas.microsoft.com/office/drawing/2014/main" id="{BA288A8C-003B-8146-B8DC-735AD11C9C51}"/>
              </a:ext>
            </a:extLst>
          </p:cNvPr>
          <p:cNvSpPr txBox="1"/>
          <p:nvPr/>
        </p:nvSpPr>
        <p:spPr>
          <a:xfrm>
            <a:off x="7303740" y="2348880"/>
            <a:ext cx="1441420" cy="523220"/>
          </a:xfrm>
          <a:prstGeom prst="rect">
            <a:avLst/>
          </a:prstGeom>
          <a:noFill/>
        </p:spPr>
        <p:txBody>
          <a:bodyPr wrap="none" rtlCol="0">
            <a:spAutoFit/>
          </a:bodyPr>
          <a:lstStyle/>
          <a:p>
            <a:r>
              <a:rPr lang="pl-PL" sz="1400" dirty="0" err="1">
                <a:latin typeface="+mj-lt"/>
              </a:rPr>
              <a:t>Cyclophilin</a:t>
            </a:r>
            <a:r>
              <a:rPr lang="pl-PL" sz="1400" dirty="0">
                <a:latin typeface="+mj-lt"/>
              </a:rPr>
              <a:t>/</a:t>
            </a:r>
            <a:r>
              <a:rPr lang="pl-PL" sz="1400" dirty="0" err="1">
                <a:latin typeface="+mj-lt"/>
              </a:rPr>
              <a:t>CsA</a:t>
            </a:r>
            <a:endParaRPr lang="pl-PL" sz="1400" dirty="0">
              <a:latin typeface="+mj-lt"/>
            </a:endParaRPr>
          </a:p>
          <a:p>
            <a:r>
              <a:rPr lang="pl-PL" sz="1400" dirty="0" err="1">
                <a:latin typeface="+mj-lt"/>
              </a:rPr>
              <a:t>complex</a:t>
            </a:r>
            <a:endParaRPr lang="pl-PL" sz="1400" dirty="0">
              <a:latin typeface="+mj-lt"/>
            </a:endParaRPr>
          </a:p>
        </p:txBody>
      </p:sp>
      <p:sp>
        <p:nvSpPr>
          <p:cNvPr id="6" name="pole tekstowe 5">
            <a:extLst>
              <a:ext uri="{FF2B5EF4-FFF2-40B4-BE49-F238E27FC236}">
                <a16:creationId xmlns:a16="http://schemas.microsoft.com/office/drawing/2014/main" id="{FD789BCC-A633-6D4E-B49C-0B25F942AFC4}"/>
              </a:ext>
            </a:extLst>
          </p:cNvPr>
          <p:cNvSpPr txBox="1"/>
          <p:nvPr/>
        </p:nvSpPr>
        <p:spPr>
          <a:xfrm>
            <a:off x="6670265" y="6021288"/>
            <a:ext cx="2721707" cy="307777"/>
          </a:xfrm>
          <a:prstGeom prst="rect">
            <a:avLst/>
          </a:prstGeom>
          <a:noFill/>
        </p:spPr>
        <p:txBody>
          <a:bodyPr wrap="none" rtlCol="0">
            <a:spAutoFit/>
          </a:bodyPr>
          <a:lstStyle/>
          <a:p>
            <a:r>
              <a:rPr lang="pl-PL" sz="1400" b="1" dirty="0" err="1">
                <a:latin typeface="+mj-lt"/>
              </a:rPr>
              <a:t>Inhibition</a:t>
            </a:r>
            <a:r>
              <a:rPr lang="pl-PL" sz="1400" b="1" dirty="0">
                <a:latin typeface="+mj-lt"/>
              </a:rPr>
              <a:t> of IL-2, IFN-y..</a:t>
            </a:r>
            <a:r>
              <a:rPr lang="pl-PL" sz="1400" b="1" dirty="0" err="1">
                <a:latin typeface="+mj-lt"/>
              </a:rPr>
              <a:t>genes</a:t>
            </a:r>
            <a:endParaRPr lang="pl-PL" sz="1400" b="1" dirty="0">
              <a:latin typeface="+mj-lt"/>
            </a:endParaRPr>
          </a:p>
        </p:txBody>
      </p:sp>
      <p:sp>
        <p:nvSpPr>
          <p:cNvPr id="7" name="pole tekstowe 6">
            <a:extLst>
              <a:ext uri="{FF2B5EF4-FFF2-40B4-BE49-F238E27FC236}">
                <a16:creationId xmlns:a16="http://schemas.microsoft.com/office/drawing/2014/main" id="{F4435E74-B2E5-1148-B2C5-E70AE2C8FD6E}"/>
              </a:ext>
            </a:extLst>
          </p:cNvPr>
          <p:cNvSpPr txBox="1"/>
          <p:nvPr/>
        </p:nvSpPr>
        <p:spPr>
          <a:xfrm>
            <a:off x="6151612" y="5281463"/>
            <a:ext cx="1925528" cy="307777"/>
          </a:xfrm>
          <a:prstGeom prst="rect">
            <a:avLst/>
          </a:prstGeom>
          <a:noFill/>
        </p:spPr>
        <p:txBody>
          <a:bodyPr wrap="none" rtlCol="0">
            <a:spAutoFit/>
          </a:bodyPr>
          <a:lstStyle/>
          <a:p>
            <a:r>
              <a:rPr lang="pl-PL" sz="1400" dirty="0">
                <a:latin typeface="+mj-lt"/>
              </a:rPr>
              <a:t>No </a:t>
            </a:r>
            <a:r>
              <a:rPr lang="pl-PL" sz="1400" dirty="0" err="1">
                <a:latin typeface="+mj-lt"/>
              </a:rPr>
              <a:t>dephosphorylation</a:t>
            </a:r>
            <a:endParaRPr lang="pl-PL" sz="1400" dirty="0">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8"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2" name="Rectangle 2">
            <a:extLst>
              <a:ext uri="{FF2B5EF4-FFF2-40B4-BE49-F238E27FC236}">
                <a16:creationId xmlns:a16="http://schemas.microsoft.com/office/drawing/2014/main" id="{8F078238-A7D0-3748-B707-21C4DA70F1C1}"/>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algn="l" eaLnBrk="1" hangingPunct="1">
              <a:lnSpc>
                <a:spcPct val="90000"/>
              </a:lnSpc>
            </a:pPr>
            <a:r>
              <a:rPr kumimoji="0" lang="en-US" altLang="pl-PL" sz="3300" b="1" kern="1200" dirty="0">
                <a:solidFill>
                  <a:schemeClr val="tx1"/>
                </a:solidFill>
                <a:latin typeface="+mj-lt"/>
                <a:ea typeface="+mj-ea"/>
                <a:cs typeface="+mj-cs"/>
              </a:rPr>
              <a:t>Cyclosporine A (</a:t>
            </a:r>
            <a:r>
              <a:rPr kumimoji="0" lang="en-US" altLang="pl-PL" sz="3300" b="1" kern="1200" dirty="0" err="1">
                <a:solidFill>
                  <a:schemeClr val="tx1"/>
                </a:solidFill>
                <a:latin typeface="+mj-lt"/>
                <a:ea typeface="+mj-ea"/>
                <a:cs typeface="+mj-cs"/>
              </a:rPr>
              <a:t>CsA</a:t>
            </a:r>
            <a:r>
              <a:rPr kumimoji="0" lang="en-US" altLang="pl-PL" sz="3300" b="1" kern="1200" dirty="0">
                <a:solidFill>
                  <a:schemeClr val="tx1"/>
                </a:solidFill>
                <a:latin typeface="+mj-lt"/>
                <a:ea typeface="+mj-ea"/>
                <a:cs typeface="+mj-cs"/>
              </a:rPr>
              <a:t>) </a:t>
            </a:r>
          </a:p>
        </p:txBody>
      </p:sp>
      <p:sp>
        <p:nvSpPr>
          <p:cNvPr id="20483" name="Rectangle 3">
            <a:extLst>
              <a:ext uri="{FF2B5EF4-FFF2-40B4-BE49-F238E27FC236}">
                <a16:creationId xmlns:a16="http://schemas.microsoft.com/office/drawing/2014/main" id="{366E767F-FF29-234E-A8C8-A1D5DBBC4A74}"/>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kumimoji="0" lang="en-US" altLang="pl-PL" sz="1800" kern="1200" dirty="0">
                <a:cs typeface="+mn-cs"/>
              </a:rPr>
              <a:t>Structure - cyclic polypeptide</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Absorption: variable, depends on diet and bile production</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Metabolism: </a:t>
            </a:r>
            <a:r>
              <a:rPr kumimoji="0" lang="en-US" altLang="pl-PL" sz="1800" kern="1200" dirty="0" err="1">
                <a:cs typeface="+mn-cs"/>
              </a:rPr>
              <a:t>cytochrom</a:t>
            </a:r>
            <a:r>
              <a:rPr kumimoji="0" lang="en-US" altLang="pl-PL" sz="1800" kern="1200" dirty="0">
                <a:cs typeface="+mn-cs"/>
              </a:rPr>
              <a:t> P450- CYP3A4; 15 metabolites </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Excretion: in bile,       T1/2 6,3 - 20,4h</a:t>
            </a:r>
          </a:p>
          <a:p>
            <a:pPr indent="-228600" eaLnBrk="1" hangingPunct="1">
              <a:lnSpc>
                <a:spcPct val="90000"/>
              </a:lnSpc>
              <a:buFont typeface="Arial" panose="020B0604020202020204" pitchFamily="34" charset="0"/>
              <a:buChar char="•"/>
            </a:pPr>
            <a:endParaRPr kumimoji="0" lang="en-US" altLang="pl-PL" sz="1800" b="1" kern="1200" dirty="0">
              <a:cs typeface="+mn-cs"/>
            </a:endParaRPr>
          </a:p>
          <a:p>
            <a:pPr indent="-228600" eaLnBrk="1" hangingPunct="1">
              <a:lnSpc>
                <a:spcPct val="90000"/>
              </a:lnSpc>
              <a:buFont typeface="Arial" panose="020B0604020202020204" pitchFamily="34" charset="0"/>
              <a:buChar char="•"/>
            </a:pPr>
            <a:r>
              <a:rPr kumimoji="0" lang="en-US" altLang="pl-PL" sz="1800" b="1" kern="1200" dirty="0">
                <a:cs typeface="+mn-cs"/>
              </a:rPr>
              <a:t>Narrow therapeutic window, high intra-, interpatient variability - repeated laboratory  monitoring of through  (C0) or C2 </a:t>
            </a:r>
            <a:r>
              <a:rPr kumimoji="0" lang="en-US" altLang="pl-PL" sz="1800" b="1" kern="1200" dirty="0" err="1">
                <a:cs typeface="+mn-cs"/>
              </a:rPr>
              <a:t>CsA</a:t>
            </a:r>
            <a:r>
              <a:rPr kumimoji="0" lang="en-US" altLang="pl-PL" sz="1800" b="1" kern="1200" dirty="0">
                <a:cs typeface="+mn-cs"/>
              </a:rPr>
              <a:t> blood level  is required</a:t>
            </a:r>
            <a:endParaRPr kumimoji="0" lang="en-US" altLang="pl-PL" sz="1800" kern="1200" dirty="0">
              <a:cs typeface="+mn-cs"/>
            </a:endParaRP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Dosage: </a:t>
            </a:r>
            <a:r>
              <a:rPr kumimoji="0" lang="en-US" altLang="pl-PL" sz="1800" u="sng" kern="1200" dirty="0">
                <a:cs typeface="+mn-cs"/>
              </a:rPr>
              <a:t>oral</a:t>
            </a:r>
            <a:r>
              <a:rPr kumimoji="0" lang="en-US" altLang="pl-PL" sz="1800" kern="1200" dirty="0">
                <a:cs typeface="+mn-cs"/>
              </a:rPr>
              <a:t> - 8-10mg/kg/d in 2 doses (first doses greater),</a:t>
            </a:r>
            <a:br>
              <a:rPr kumimoji="0" lang="en-US" altLang="pl-PL" sz="1800" kern="1200" dirty="0">
                <a:cs typeface="+mn-cs"/>
              </a:rPr>
            </a:br>
            <a:r>
              <a:rPr kumimoji="0" lang="en-US" altLang="pl-PL" sz="1800" b="1" kern="1200" dirty="0" err="1">
                <a:cs typeface="+mn-cs"/>
              </a:rPr>
              <a:t>i.v.</a:t>
            </a:r>
            <a:r>
              <a:rPr kumimoji="0" lang="en-US" altLang="pl-PL" sz="1800" b="1" kern="1200" dirty="0">
                <a:cs typeface="+mn-cs"/>
              </a:rPr>
              <a:t>- 1/3 oral dose  </a:t>
            </a: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9"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6F115A39-31E0-F94B-8D36-45CECEE89539}"/>
              </a:ext>
            </a:extLst>
          </p:cNvPr>
          <p:cNvSpPr>
            <a:spLocks noGrp="1" noChangeArrowheads="1"/>
          </p:cNvSpPr>
          <p:nvPr>
            <p:ph type="title" idx="4294967295"/>
          </p:nvPr>
        </p:nvSpPr>
        <p:spPr>
          <a:xfrm>
            <a:off x="1588" y="381000"/>
            <a:ext cx="10285412" cy="838200"/>
          </a:xfrm>
        </p:spPr>
        <p:txBody>
          <a:bodyPr lIns="92075" tIns="46038" rIns="92075" bIns="46038" anchor="b"/>
          <a:lstStyle/>
          <a:p>
            <a:pPr eaLnBrk="1" hangingPunct="1">
              <a:defRPr/>
            </a:pPr>
            <a:r>
              <a:rPr kumimoji="0" lang="en-GB" sz="3600" b="1">
                <a:solidFill>
                  <a:srgbClr val="171747"/>
                </a:solidFill>
                <a:cs typeface="+mj-cs"/>
              </a:rPr>
              <a:t>	</a:t>
            </a:r>
            <a:r>
              <a:rPr kumimoji="0" lang="en-GB" sz="3600" b="1">
                <a:solidFill>
                  <a:srgbClr val="171747"/>
                </a:solidFill>
                <a:effectLst>
                  <a:outerShdw blurRad="38100" dist="38100" dir="2700000" algn="tl">
                    <a:srgbClr val="C0C0C0"/>
                  </a:outerShdw>
                </a:effectLst>
                <a:cs typeface="+mj-cs"/>
              </a:rPr>
              <a:t>Cyclosporine A - adverse reactions</a:t>
            </a:r>
            <a:r>
              <a:rPr kumimoji="0" lang="en-GB" b="1">
                <a:cs typeface="+mj-cs"/>
              </a:rPr>
              <a:t> </a:t>
            </a:r>
          </a:p>
        </p:txBody>
      </p:sp>
      <p:sp>
        <p:nvSpPr>
          <p:cNvPr id="15363" name="Rectangle 3">
            <a:extLst>
              <a:ext uri="{FF2B5EF4-FFF2-40B4-BE49-F238E27FC236}">
                <a16:creationId xmlns:a16="http://schemas.microsoft.com/office/drawing/2014/main" id="{E6E7A034-73A0-534D-92EC-5BCC61FAD236}"/>
              </a:ext>
            </a:extLst>
          </p:cNvPr>
          <p:cNvSpPr>
            <a:spLocks noGrp="1" noChangeArrowheads="1"/>
          </p:cNvSpPr>
          <p:nvPr>
            <p:ph type="body" sz="half" idx="4294967295"/>
          </p:nvPr>
        </p:nvSpPr>
        <p:spPr>
          <a:xfrm>
            <a:off x="171450" y="1295400"/>
            <a:ext cx="10113963" cy="5334000"/>
          </a:xfrm>
        </p:spPr>
        <p:txBody>
          <a:bodyPr lIns="92075" tIns="46038" rIns="92075" bIns="46038"/>
          <a:lstStyle/>
          <a:p>
            <a:pPr eaLnBrk="1" hangingPunct="1">
              <a:buFontTx/>
              <a:buNone/>
              <a:defRPr/>
            </a:pPr>
            <a:r>
              <a:rPr kumimoji="0" lang="en-GB" sz="2400">
                <a:cs typeface="+mn-cs"/>
              </a:rPr>
              <a:t>1.</a:t>
            </a:r>
            <a:r>
              <a:rPr kumimoji="0" lang="en-GB" sz="2400" b="1" i="1">
                <a:effectLst>
                  <a:outerShdw blurRad="38100" dist="38100" dir="2700000" algn="tl">
                    <a:srgbClr val="C0C0C0"/>
                  </a:outerShdw>
                </a:effectLst>
                <a:cs typeface="+mn-cs"/>
              </a:rPr>
              <a:t> </a:t>
            </a:r>
            <a:r>
              <a:rPr kumimoji="0" lang="en-GB" sz="2400">
                <a:cs typeface="+mn-cs"/>
              </a:rPr>
              <a:t>NEPHROTOXICITY:</a:t>
            </a:r>
          </a:p>
          <a:p>
            <a:pPr eaLnBrk="1" hangingPunct="1">
              <a:defRPr/>
            </a:pPr>
            <a:r>
              <a:rPr kumimoji="0" lang="en-GB" sz="2400">
                <a:cs typeface="+mn-cs"/>
              </a:rPr>
              <a:t>dose - related, reversible renal vasoconstriction </a:t>
            </a:r>
            <a:r>
              <a:rPr kumimoji="0" lang="pl-PL" sz="2400">
                <a:cs typeface="+mn-cs"/>
                <a:sym typeface="Wingdings" pitchFamily="28" charset="2"/>
              </a:rPr>
              <a:t> </a:t>
            </a:r>
            <a:r>
              <a:rPr kumimoji="0" lang="en-GB" sz="2400">
                <a:cs typeface="+mn-cs"/>
              </a:rPr>
              <a:t>GFR decrease </a:t>
            </a:r>
          </a:p>
          <a:p>
            <a:pPr eaLnBrk="1" hangingPunct="1">
              <a:defRPr/>
            </a:pPr>
            <a:r>
              <a:rPr kumimoji="0" lang="en-GB" sz="2400">
                <a:cs typeface="+mn-cs"/>
              </a:rPr>
              <a:t>interstitial fibrosis, artheriolopathy</a:t>
            </a:r>
            <a:endParaRPr kumimoji="0" lang="en-GB" sz="2400" b="1" i="1">
              <a:effectLst>
                <a:outerShdw blurRad="38100" dist="38100" dir="2700000" algn="tl">
                  <a:srgbClr val="C0C0C0"/>
                </a:outerShdw>
              </a:effectLst>
              <a:cs typeface="+mn-cs"/>
            </a:endParaRPr>
          </a:p>
          <a:p>
            <a:pPr eaLnBrk="1" hangingPunct="1">
              <a:defRPr/>
            </a:pPr>
            <a:r>
              <a:rPr kumimoji="0" lang="en-GB" sz="2400">
                <a:cs typeface="+mn-cs"/>
              </a:rPr>
              <a:t>hemolytic-uremic syndrome (HUS) </a:t>
            </a:r>
          </a:p>
          <a:p>
            <a:pPr eaLnBrk="1" hangingPunct="1">
              <a:defRPr/>
            </a:pPr>
            <a:r>
              <a:rPr kumimoji="0" lang="en-GB" sz="2400">
                <a:cs typeface="+mn-cs"/>
              </a:rPr>
              <a:t>electrolyte abnormalities (hyperkalemia, hypomagnesemia), hyperuricemia (gout)</a:t>
            </a:r>
          </a:p>
          <a:p>
            <a:pPr eaLnBrk="1" hangingPunct="1">
              <a:buFontTx/>
              <a:buNone/>
              <a:defRPr/>
            </a:pPr>
            <a:r>
              <a:rPr kumimoji="0" lang="en-GB" sz="2400">
                <a:cs typeface="+mn-cs"/>
              </a:rPr>
              <a:t>2.</a:t>
            </a:r>
            <a:r>
              <a:rPr kumimoji="0" lang="en-GB" sz="2400">
                <a:effectLst>
                  <a:outerShdw blurRad="38100" dist="38100" dir="2700000" algn="tl">
                    <a:srgbClr val="C0C0C0"/>
                  </a:outerShdw>
                </a:effectLst>
                <a:cs typeface="+mn-cs"/>
              </a:rPr>
              <a:t> HEPATOTOXICITY</a:t>
            </a:r>
            <a:endParaRPr kumimoji="0" lang="en-GB" sz="2400">
              <a:cs typeface="+mn-cs"/>
            </a:endParaRPr>
          </a:p>
          <a:p>
            <a:pPr eaLnBrk="1" hangingPunct="1">
              <a:buFontTx/>
              <a:buNone/>
              <a:defRPr/>
            </a:pPr>
            <a:r>
              <a:rPr kumimoji="0" lang="en-GB" sz="2400">
                <a:cs typeface="+mn-cs"/>
              </a:rPr>
              <a:t>3.</a:t>
            </a:r>
            <a:r>
              <a:rPr kumimoji="0" lang="en-GB" sz="2400" b="1" i="1">
                <a:effectLst>
                  <a:outerShdw blurRad="38100" dist="38100" dir="2700000" algn="tl">
                    <a:srgbClr val="C0C0C0"/>
                  </a:outerShdw>
                </a:effectLst>
                <a:cs typeface="+mn-cs"/>
              </a:rPr>
              <a:t> </a:t>
            </a:r>
            <a:r>
              <a:rPr kumimoji="0" lang="en-GB" sz="2400">
                <a:cs typeface="+mn-cs"/>
              </a:rPr>
              <a:t>NEUROTOXICITY -</a:t>
            </a:r>
            <a:r>
              <a:rPr kumimoji="0" lang="en-GB" sz="2400" b="1">
                <a:cs typeface="+mn-cs"/>
              </a:rPr>
              <a:t> </a:t>
            </a:r>
            <a:r>
              <a:rPr kumimoji="0" lang="en-GB" sz="2400" b="1" u="sng">
                <a:cs typeface="+mn-cs"/>
              </a:rPr>
              <a:t>tremor</a:t>
            </a:r>
            <a:r>
              <a:rPr kumimoji="0" lang="en-GB" sz="2400">
                <a:cs typeface="+mn-cs"/>
              </a:rPr>
              <a:t>, seizures</a:t>
            </a:r>
            <a:endParaRPr kumimoji="0" lang="en-GB" sz="2400" b="1" i="1">
              <a:effectLst>
                <a:outerShdw blurRad="38100" dist="38100" dir="2700000" algn="tl">
                  <a:srgbClr val="C0C0C0"/>
                </a:outerShdw>
              </a:effectLst>
              <a:cs typeface="+mn-cs"/>
            </a:endParaRPr>
          </a:p>
          <a:p>
            <a:pPr eaLnBrk="1" hangingPunct="1">
              <a:buFontTx/>
              <a:buNone/>
              <a:defRPr/>
            </a:pPr>
            <a:r>
              <a:rPr kumimoji="0" lang="en-GB" sz="2400">
                <a:cs typeface="+mn-cs"/>
              </a:rPr>
              <a:t>4.</a:t>
            </a:r>
            <a:r>
              <a:rPr kumimoji="0" lang="en-GB" sz="2400" b="1" i="1">
                <a:effectLst>
                  <a:outerShdw blurRad="38100" dist="38100" dir="2700000" algn="tl">
                    <a:srgbClr val="C0C0C0"/>
                  </a:outerShdw>
                </a:effectLst>
                <a:cs typeface="+mn-cs"/>
              </a:rPr>
              <a:t> </a:t>
            </a:r>
            <a:r>
              <a:rPr kumimoji="0" lang="en-GB" sz="2400" i="1" u="sng">
                <a:effectLst>
                  <a:outerShdw blurRad="38100" dist="38100" dir="2700000" algn="tl">
                    <a:srgbClr val="C0C0C0"/>
                  </a:outerShdw>
                </a:effectLst>
                <a:cs typeface="+mn-cs"/>
              </a:rPr>
              <a:t>gingival hyperplasia</a:t>
            </a:r>
            <a:endParaRPr kumimoji="0" lang="en-GB" sz="2400">
              <a:cs typeface="+mn-cs"/>
            </a:endParaRPr>
          </a:p>
          <a:p>
            <a:pPr eaLnBrk="1" hangingPunct="1">
              <a:buFontTx/>
              <a:buNone/>
              <a:defRPr/>
            </a:pPr>
            <a:r>
              <a:rPr kumimoji="0" lang="en-GB" sz="2400">
                <a:cs typeface="+mn-cs"/>
              </a:rPr>
              <a:t>5.</a:t>
            </a:r>
            <a:r>
              <a:rPr kumimoji="0" lang="en-GB" sz="2400" b="1" i="1">
                <a:effectLst>
                  <a:outerShdw blurRad="38100" dist="38100" dir="2700000" algn="tl">
                    <a:srgbClr val="C0C0C0"/>
                  </a:outerShdw>
                </a:effectLst>
                <a:cs typeface="+mn-cs"/>
              </a:rPr>
              <a:t> </a:t>
            </a:r>
            <a:r>
              <a:rPr kumimoji="0" lang="en-GB" sz="2400" b="1" i="1" u="sng">
                <a:cs typeface="+mn-cs"/>
              </a:rPr>
              <a:t>hirsutism</a:t>
            </a:r>
            <a:endParaRPr kumimoji="0" lang="en-GB" sz="2400" i="1" u="sng">
              <a:cs typeface="+mn-cs"/>
            </a:endParaRPr>
          </a:p>
          <a:p>
            <a:pPr eaLnBrk="1" hangingPunct="1">
              <a:buFontTx/>
              <a:buNone/>
              <a:defRPr/>
            </a:pPr>
            <a:r>
              <a:rPr kumimoji="0" lang="en-GB" sz="2400" i="1">
                <a:cs typeface="+mn-cs"/>
              </a:rPr>
              <a:t>6. </a:t>
            </a:r>
            <a:r>
              <a:rPr kumimoji="0" lang="en-GB" sz="2400">
                <a:cs typeface="+mn-cs"/>
              </a:rPr>
              <a:t>hypertension, hyperlipidemia, diabetes</a:t>
            </a:r>
          </a:p>
        </p:txBody>
      </p:sp>
      <p:sp>
        <p:nvSpPr>
          <p:cNvPr id="15364" name="Rectangle 4">
            <a:extLst>
              <a:ext uri="{FF2B5EF4-FFF2-40B4-BE49-F238E27FC236}">
                <a16:creationId xmlns:a16="http://schemas.microsoft.com/office/drawing/2014/main" id="{512F7E1F-5B73-E941-B6AD-5D2C7A131F80}"/>
              </a:ext>
            </a:extLst>
          </p:cNvPr>
          <p:cNvSpPr>
            <a:spLocks noGrp="1" noChangeArrowheads="1"/>
          </p:cNvSpPr>
          <p:nvPr>
            <p:ph type="body" sz="half" idx="4294967295"/>
          </p:nvPr>
        </p:nvSpPr>
        <p:spPr>
          <a:xfrm>
            <a:off x="7115175" y="1981200"/>
            <a:ext cx="3170238" cy="4724400"/>
          </a:xfrm>
        </p:spPr>
        <p:txBody>
          <a:bodyPr lIns="92075" tIns="46038" rIns="92075" bIns="46038"/>
          <a:lstStyle/>
          <a:p>
            <a:pPr eaLnBrk="1" hangingPunct="1">
              <a:buFontTx/>
              <a:buNone/>
              <a:defRPr/>
            </a:pPr>
            <a:endParaRPr kumimoji="0" lang="en-GB" sz="2800">
              <a:cs typeface="+mn-cs"/>
            </a:endParaRPr>
          </a:p>
          <a:p>
            <a:pPr eaLnBrk="1" hangingPunct="1">
              <a:buFontTx/>
              <a:buNone/>
              <a:defRPr/>
            </a:pPr>
            <a:endParaRPr kumimoji="0" lang="en-GB" sz="2800">
              <a:cs typeface="+mn-cs"/>
            </a:endParaRPr>
          </a:p>
          <a:p>
            <a:pPr eaLnBrk="1" hangingPunct="1">
              <a:buFontTx/>
              <a:buNone/>
              <a:defRPr/>
            </a:pPr>
            <a:endParaRPr kumimoji="0" lang="en-GB" sz="2800">
              <a:cs typeface="+mn-cs"/>
            </a:endParaRPr>
          </a:p>
          <a:p>
            <a:pPr eaLnBrk="1" hangingPunct="1">
              <a:buFontTx/>
              <a:buNone/>
              <a:defRPr/>
            </a:pPr>
            <a:endParaRPr kumimoji="0" lang="en-GB" sz="2800">
              <a:cs typeface="+mn-cs"/>
            </a:endParaRPr>
          </a:p>
          <a:p>
            <a:pPr eaLnBrk="1" hangingPunct="1">
              <a:buFontTx/>
              <a:buNone/>
              <a:defRPr/>
            </a:pPr>
            <a:endParaRPr kumimoji="0" lang="en-GB" sz="2800">
              <a:cs typeface="+mn-cs"/>
            </a:endParaRPr>
          </a:p>
          <a:p>
            <a:pPr eaLnBrk="1" hangingPunct="1">
              <a:buFontTx/>
              <a:buNone/>
              <a:defRPr/>
            </a:pPr>
            <a:endParaRPr kumimoji="0" lang="en-GB" sz="2800">
              <a:cs typeface="+mn-cs"/>
            </a:endParaRPr>
          </a:p>
          <a:p>
            <a:pPr eaLnBrk="1" hangingPunct="1">
              <a:buFontTx/>
              <a:buNone/>
              <a:defRPr/>
            </a:pPr>
            <a:endParaRPr kumimoji="0" lang="en-GB" sz="2800">
              <a:cs typeface="+mn-cs"/>
            </a:endParaRPr>
          </a:p>
          <a:p>
            <a:pPr eaLnBrk="1" hangingPunct="1">
              <a:buFontTx/>
              <a:buNone/>
              <a:defRPr/>
            </a:pPr>
            <a:r>
              <a:rPr kumimoji="0" lang="en-GB" sz="2800">
                <a:cs typeface="+mn-cs"/>
              </a:rPr>
              <a:t>7.</a:t>
            </a:r>
            <a:r>
              <a:rPr kumimoji="0" lang="en-GB" sz="2800" b="1" i="1">
                <a:effectLst>
                  <a:outerShdw blurRad="38100" dist="38100" dir="2700000" algn="tl">
                    <a:srgbClr val="C0C0C0"/>
                  </a:outerShdw>
                </a:effectLst>
                <a:cs typeface="+mn-cs"/>
              </a:rPr>
              <a:t> </a:t>
            </a:r>
            <a:r>
              <a:rPr kumimoji="0" lang="en-GB" sz="2800">
                <a:cs typeface="+mn-cs"/>
              </a:rPr>
              <a:t>thrombembolic events</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ole tekstowe 2">
            <a:extLst>
              <a:ext uri="{FF2B5EF4-FFF2-40B4-BE49-F238E27FC236}">
                <a16:creationId xmlns:a16="http://schemas.microsoft.com/office/drawing/2014/main" id="{6698A79D-8020-BE4C-9A88-19E65DF857F5}"/>
              </a:ext>
            </a:extLst>
          </p:cNvPr>
          <p:cNvSpPr txBox="1"/>
          <p:nvPr/>
        </p:nvSpPr>
        <p:spPr>
          <a:xfrm>
            <a:off x="542925" y="321734"/>
            <a:ext cx="9201149" cy="1135737"/>
          </a:xfrm>
          <a:prstGeom prst="rect">
            <a:avLst/>
          </a:prstGeom>
        </p:spPr>
        <p:txBody>
          <a:bodyPr vert="horz" lIns="91440" tIns="45720" rIns="91440" bIns="45720" rtlCol="0" anchor="ctr">
            <a:normAutofit/>
          </a:bodyPr>
          <a:lstStyle/>
          <a:p>
            <a:pPr algn="l" eaLnBrk="1" hangingPunct="1">
              <a:lnSpc>
                <a:spcPct val="90000"/>
              </a:lnSpc>
              <a:spcAft>
                <a:spcPts val="600"/>
              </a:spcAft>
            </a:pPr>
            <a:r>
              <a:rPr lang="en-US" sz="3300" b="1" kern="1200">
                <a:solidFill>
                  <a:schemeClr val="tx1"/>
                </a:solidFill>
                <a:latin typeface="+mj-lt"/>
                <a:ea typeface="+mj-ea"/>
                <a:cs typeface="+mj-cs"/>
              </a:rPr>
              <a:t>Tacrolimus</a:t>
            </a:r>
          </a:p>
        </p:txBody>
      </p:sp>
      <p:sp>
        <p:nvSpPr>
          <p:cNvPr id="2" name="Prostokąt 1">
            <a:extLst>
              <a:ext uri="{FF2B5EF4-FFF2-40B4-BE49-F238E27FC236}">
                <a16:creationId xmlns:a16="http://schemas.microsoft.com/office/drawing/2014/main" id="{849B9EC3-CEA6-E845-9F78-31C2151C333D}"/>
              </a:ext>
            </a:extLst>
          </p:cNvPr>
          <p:cNvSpPr/>
          <p:nvPr/>
        </p:nvSpPr>
        <p:spPr>
          <a:xfrm>
            <a:off x="542925" y="1782981"/>
            <a:ext cx="9201149" cy="4393982"/>
          </a:xfrm>
          <a:prstGeom prst="rect">
            <a:avLst/>
          </a:prstGeom>
        </p:spPr>
        <p:txBody>
          <a:bodyPr vert="horz" lIns="91440" tIns="45720" rIns="91440" bIns="45720" rtlCol="0">
            <a:normAutofit fontScale="92500" lnSpcReduction="10000"/>
          </a:bodyPr>
          <a:lstStyle/>
          <a:p>
            <a:pPr indent="-228600" algn="l" eaLnBrk="1" hangingPunct="1">
              <a:lnSpc>
                <a:spcPct val="90000"/>
              </a:lnSpc>
              <a:spcAft>
                <a:spcPts val="600"/>
              </a:spcAft>
              <a:buFont typeface="Arial" panose="020B0604020202020204" pitchFamily="34" charset="0"/>
              <a:buChar char="•"/>
            </a:pPr>
            <a:endParaRPr lang="en-US" sz="10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Macrolide antibiotic isolated from </a:t>
            </a:r>
            <a:r>
              <a:rPr lang="en-US" sz="1200" i="1" dirty="0">
                <a:latin typeface="+mn-lt"/>
                <a:ea typeface="+mn-ea"/>
              </a:rPr>
              <a:t>Streptomyces </a:t>
            </a:r>
            <a:r>
              <a:rPr lang="en-US" sz="1200" i="1" dirty="0" err="1">
                <a:latin typeface="+mn-lt"/>
                <a:ea typeface="+mn-ea"/>
              </a:rPr>
              <a:t>tsukubaensis</a:t>
            </a:r>
            <a:endParaRPr lang="en-US" sz="1200" i="1" dirty="0">
              <a:latin typeface="+mn-lt"/>
              <a:ea typeface="+mn-ea"/>
            </a:endParaRPr>
          </a:p>
          <a:p>
            <a:pPr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Used in maintenance immunosuppressive therapy, acute rejection, 10-100x more potent  than </a:t>
            </a:r>
            <a:r>
              <a:rPr lang="en-US" sz="1200" dirty="0" err="1">
                <a:latin typeface="+mn-lt"/>
                <a:ea typeface="+mn-ea"/>
              </a:rPr>
              <a:t>CsA</a:t>
            </a:r>
            <a:r>
              <a:rPr lang="en-US" sz="1200" dirty="0">
                <a:latin typeface="+mn-lt"/>
                <a:ea typeface="+mn-ea"/>
              </a:rPr>
              <a:t>  (greater affinity of the FK-FKBP12 complex for calcineurin)</a:t>
            </a:r>
          </a:p>
          <a:p>
            <a:pPr marL="285750"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Absorption independent of bile, variable: 4-63% (mean 20%), meal reduces bioavailability by 25%, drug should be administered 1 hour before or 2 hours after a meal</a:t>
            </a:r>
          </a:p>
          <a:p>
            <a:pPr marL="285750"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Erythrocytes/plasma 20: 1; in plasma 98% with albumin, alfa 1 AGP</a:t>
            </a:r>
          </a:p>
          <a:p>
            <a:pPr marL="285750"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err="1">
                <a:latin typeface="+mn-lt"/>
                <a:ea typeface="+mn-ea"/>
              </a:rPr>
              <a:t>tmax</a:t>
            </a:r>
            <a:r>
              <a:rPr lang="en-US" sz="1200" dirty="0">
                <a:latin typeface="+mn-lt"/>
                <a:ea typeface="+mn-ea"/>
              </a:rPr>
              <a:t> 0.5-8 h, average 2 h, </a:t>
            </a:r>
            <a:r>
              <a:rPr lang="en-US" sz="1200" dirty="0" err="1">
                <a:latin typeface="+mn-lt"/>
                <a:ea typeface="+mn-ea"/>
              </a:rPr>
              <a:t>Cmin</a:t>
            </a:r>
            <a:r>
              <a:rPr lang="en-US" sz="1200" dirty="0">
                <a:latin typeface="+mn-lt"/>
                <a:ea typeface="+mn-ea"/>
              </a:rPr>
              <a:t> - good drug exposure index, saturation 4-8 weeks after transplantation</a:t>
            </a:r>
          </a:p>
          <a:p>
            <a:pPr marL="285750"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Narrow therapeutic window, high inter-, intra-individual variability - drug concentration monitoring </a:t>
            </a:r>
          </a:p>
          <a:p>
            <a:pPr marL="285750"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Dose orally form  0,17- 0.20 mg /kg/day; if  </a:t>
            </a:r>
            <a:r>
              <a:rPr lang="en-US" sz="1200" dirty="0" err="1">
                <a:latin typeface="+mn-lt"/>
                <a:ea typeface="+mn-ea"/>
              </a:rPr>
              <a:t>i.v.</a:t>
            </a:r>
            <a:r>
              <a:rPr lang="en-US" sz="1200" dirty="0">
                <a:latin typeface="+mn-lt"/>
                <a:ea typeface="+mn-ea"/>
              </a:rPr>
              <a:t> - 20-30% of the oral dose</a:t>
            </a:r>
          </a:p>
          <a:p>
            <a:pPr marL="285750"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metabolism - cytochrome P450 CYP3A4, CYP 3A5 mainly hydroxylation, demethylation in liver (much less dependent on CYP3A4 in the intestine, </a:t>
            </a:r>
            <a:r>
              <a:rPr lang="en-US" sz="1200" dirty="0" err="1">
                <a:latin typeface="+mn-lt"/>
                <a:ea typeface="+mn-ea"/>
              </a:rPr>
              <a:t>gp</a:t>
            </a:r>
            <a:r>
              <a:rPr lang="en-US" sz="1200" dirty="0">
                <a:latin typeface="+mn-lt"/>
                <a:ea typeface="+mn-ea"/>
              </a:rPr>
              <a:t> 150)</a:t>
            </a:r>
          </a:p>
          <a:p>
            <a:pPr marL="285750" indent="-228600" algn="l" eaLnBrk="1" hangingPunct="1">
              <a:lnSpc>
                <a:spcPct val="90000"/>
              </a:lnSpc>
              <a:spcAft>
                <a:spcPts val="600"/>
              </a:spcAft>
              <a:buFont typeface="Arial" panose="020B0604020202020204" pitchFamily="34" charset="0"/>
              <a:buChar char="•"/>
            </a:pPr>
            <a:endParaRPr lang="en-US" sz="1200" dirty="0">
              <a:latin typeface="+mn-lt"/>
              <a:ea typeface="+mn-ea"/>
            </a:endParaRPr>
          </a:p>
          <a:p>
            <a:pPr marL="285750" indent="-228600" algn="l" eaLnBrk="1" hangingPunct="1">
              <a:lnSpc>
                <a:spcPct val="90000"/>
              </a:lnSpc>
              <a:spcAft>
                <a:spcPts val="600"/>
              </a:spcAft>
              <a:buFont typeface="Arial" panose="020B0604020202020204" pitchFamily="34" charset="0"/>
              <a:buChar char="•"/>
            </a:pPr>
            <a:r>
              <a:rPr lang="en-US" sz="1200" dirty="0">
                <a:latin typeface="+mn-lt"/>
                <a:ea typeface="+mn-ea"/>
              </a:rPr>
              <a:t>Elimination: Bile&gt; 90% (mainly as metabolites, &lt;2% in urine)</a:t>
            </a:r>
          </a:p>
          <a:p>
            <a:pPr indent="-228600" algn="l" eaLnBrk="1" hangingPunct="1">
              <a:lnSpc>
                <a:spcPct val="90000"/>
              </a:lnSpc>
              <a:spcAft>
                <a:spcPts val="600"/>
              </a:spcAft>
              <a:buFont typeface="Arial" panose="020B0604020202020204" pitchFamily="34" charset="0"/>
              <a:buChar char="•"/>
            </a:pPr>
            <a:endParaRPr lang="en-US" sz="1000" dirty="0">
              <a:latin typeface="+mn-lt"/>
              <a:ea typeface="+mn-ea"/>
            </a:endParaRP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655496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4" name="Rectangle 4">
            <a:extLst>
              <a:ext uri="{FF2B5EF4-FFF2-40B4-BE49-F238E27FC236}">
                <a16:creationId xmlns:a16="http://schemas.microsoft.com/office/drawing/2014/main" id="{590C97B7-CE1B-6244-AA60-FA33CCF4E400}"/>
              </a:ext>
            </a:extLst>
          </p:cNvPr>
          <p:cNvSpPr>
            <a:spLocks noGrp="1" noChangeArrowheads="1"/>
          </p:cNvSpPr>
          <p:nvPr>
            <p:ph type="title"/>
          </p:nvPr>
        </p:nvSpPr>
        <p:spPr>
          <a:xfrm>
            <a:off x="771525" y="44450"/>
            <a:ext cx="8743950" cy="1143000"/>
          </a:xfrm>
        </p:spPr>
        <p:txBody>
          <a:bodyPr lIns="92075" tIns="46038" rIns="92075" bIns="46038" anchor="b" anchorCtr="1"/>
          <a:lstStyle/>
          <a:p>
            <a:pPr eaLnBrk="1" hangingPunct="1">
              <a:defRPr/>
            </a:pPr>
            <a:r>
              <a:rPr kumimoji="0" lang="en-US" sz="3200" b="1">
                <a:solidFill>
                  <a:schemeClr val="accent2"/>
                </a:solidFill>
                <a:effectLst>
                  <a:outerShdw blurRad="38100" dist="38100" dir="2700000" algn="tl">
                    <a:srgbClr val="C0C0C0"/>
                  </a:outerShdw>
                </a:effectLst>
                <a:cs typeface="+mj-cs"/>
              </a:rPr>
              <a:t>Molecular mechanism of action of tacrolimus</a:t>
            </a:r>
            <a:endParaRPr kumimoji="0" lang="en-US" sz="3200" b="1">
              <a:effectLst>
                <a:outerShdw blurRad="38100" dist="38100" dir="2700000" algn="tl">
                  <a:srgbClr val="C0C0C0"/>
                </a:outerShdw>
              </a:effectLst>
              <a:cs typeface="+mj-cs"/>
            </a:endParaRPr>
          </a:p>
        </p:txBody>
      </p:sp>
      <p:sp>
        <p:nvSpPr>
          <p:cNvPr id="1028" name="Rectangle 5">
            <a:extLst>
              <a:ext uri="{FF2B5EF4-FFF2-40B4-BE49-F238E27FC236}">
                <a16:creationId xmlns:a16="http://schemas.microsoft.com/office/drawing/2014/main" id="{312975F8-E88D-A349-8656-A78BFF2B4542}"/>
              </a:ext>
            </a:extLst>
          </p:cNvPr>
          <p:cNvSpPr>
            <a:spLocks noChangeArrowheads="1"/>
          </p:cNvSpPr>
          <p:nvPr/>
        </p:nvSpPr>
        <p:spPr bwMode="auto">
          <a:xfrm>
            <a:off x="4425950" y="381000"/>
            <a:ext cx="1468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400" b="1">
                <a:latin typeface="Arial" panose="020B0604020202020204" pitchFamily="34" charset="0"/>
              </a:rPr>
              <a:t>Mode of Action</a:t>
            </a:r>
          </a:p>
        </p:txBody>
      </p:sp>
      <p:grpSp>
        <p:nvGrpSpPr>
          <p:cNvPr id="1029" name="Group 6">
            <a:extLst>
              <a:ext uri="{FF2B5EF4-FFF2-40B4-BE49-F238E27FC236}">
                <a16:creationId xmlns:a16="http://schemas.microsoft.com/office/drawing/2014/main" id="{77BBEA5D-8470-9841-A5B5-0491AB044F46}"/>
              </a:ext>
            </a:extLst>
          </p:cNvPr>
          <p:cNvGrpSpPr>
            <a:grpSpLocks/>
          </p:cNvGrpSpPr>
          <p:nvPr/>
        </p:nvGrpSpPr>
        <p:grpSpPr bwMode="auto">
          <a:xfrm>
            <a:off x="993775" y="1953344"/>
            <a:ext cx="8531225" cy="4572000"/>
            <a:chOff x="625" y="1286"/>
            <a:chExt cx="5229" cy="2602"/>
          </a:xfrm>
        </p:grpSpPr>
        <p:graphicFrame>
          <p:nvGraphicFramePr>
            <p:cNvPr id="1026" name="Object 7">
              <a:extLst>
                <a:ext uri="{FF2B5EF4-FFF2-40B4-BE49-F238E27FC236}">
                  <a16:creationId xmlns:a16="http://schemas.microsoft.com/office/drawing/2014/main" id="{3CD6F28D-B18F-F241-963C-EFFFFADF4818}"/>
                </a:ext>
              </a:extLst>
            </p:cNvPr>
            <p:cNvGraphicFramePr>
              <a:graphicFrameLocks/>
            </p:cNvGraphicFramePr>
            <p:nvPr/>
          </p:nvGraphicFramePr>
          <p:xfrm>
            <a:off x="625" y="1295"/>
            <a:ext cx="5229" cy="2593"/>
          </p:xfrm>
          <a:graphic>
            <a:graphicData uri="http://schemas.openxmlformats.org/presentationml/2006/ole">
              <mc:AlternateContent xmlns:mc="http://schemas.openxmlformats.org/markup-compatibility/2006">
                <mc:Choice xmlns:v="urn:schemas-microsoft-com:vml" Requires="v">
                  <p:oleObj spid="_x0000_s1027" name="CorelDRAW" r:id="rId3" imgW="7314120" imgH="3647880" progId="">
                    <p:embed/>
                  </p:oleObj>
                </mc:Choice>
                <mc:Fallback>
                  <p:oleObj name="CorelDRAW" r:id="rId3" imgW="7314120" imgH="3647880" progId="">
                    <p:embed/>
                    <p:pic>
                      <p:nvPicPr>
                        <p:cNvPr id="0" name="Picture 7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 y="1295"/>
                          <a:ext cx="5229" cy="2593"/>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030" name="Rectangle 8">
              <a:extLst>
                <a:ext uri="{FF2B5EF4-FFF2-40B4-BE49-F238E27FC236}">
                  <a16:creationId xmlns:a16="http://schemas.microsoft.com/office/drawing/2014/main" id="{9EEC2264-831D-8145-B135-2FB68CF7067B}"/>
                </a:ext>
              </a:extLst>
            </p:cNvPr>
            <p:cNvSpPr>
              <a:spLocks noChangeArrowheads="1"/>
            </p:cNvSpPr>
            <p:nvPr/>
          </p:nvSpPr>
          <p:spPr bwMode="invGray">
            <a:xfrm>
              <a:off x="1310" y="1286"/>
              <a:ext cx="1490" cy="19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r"/>
              <a:r>
                <a:rPr lang="en-US" altLang="pl-PL" sz="1600" b="1">
                  <a:latin typeface="Arial" panose="020B0604020202020204" pitchFamily="34" charset="0"/>
                </a:rPr>
                <a:t>Antigen presenting cell</a:t>
              </a:r>
            </a:p>
          </p:txBody>
        </p:sp>
        <p:sp>
          <p:nvSpPr>
            <p:cNvPr id="1031" name="Rectangle 9">
              <a:extLst>
                <a:ext uri="{FF2B5EF4-FFF2-40B4-BE49-F238E27FC236}">
                  <a16:creationId xmlns:a16="http://schemas.microsoft.com/office/drawing/2014/main" id="{E99C53A7-E93A-4D4F-9A91-352835A2E12B}"/>
                </a:ext>
              </a:extLst>
            </p:cNvPr>
            <p:cNvSpPr>
              <a:spLocks noChangeArrowheads="1"/>
            </p:cNvSpPr>
            <p:nvPr/>
          </p:nvSpPr>
          <p:spPr bwMode="invGray">
            <a:xfrm>
              <a:off x="1292" y="1953"/>
              <a:ext cx="945" cy="20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800" b="1">
                  <a:solidFill>
                    <a:schemeClr val="bg1"/>
                  </a:solidFill>
                  <a:latin typeface="Arial" panose="020B0604020202020204" pitchFamily="34" charset="0"/>
                </a:rPr>
                <a:t>Helper T cell</a:t>
              </a:r>
            </a:p>
          </p:txBody>
        </p:sp>
        <p:sp>
          <p:nvSpPr>
            <p:cNvPr id="1032" name="Rectangle 10">
              <a:extLst>
                <a:ext uri="{FF2B5EF4-FFF2-40B4-BE49-F238E27FC236}">
                  <a16:creationId xmlns:a16="http://schemas.microsoft.com/office/drawing/2014/main" id="{4F675CD6-B507-F644-B230-6CAD7250F382}"/>
                </a:ext>
              </a:extLst>
            </p:cNvPr>
            <p:cNvSpPr>
              <a:spLocks noChangeArrowheads="1"/>
            </p:cNvSpPr>
            <p:nvPr/>
          </p:nvSpPr>
          <p:spPr bwMode="invGray">
            <a:xfrm>
              <a:off x="2642" y="1588"/>
              <a:ext cx="761" cy="29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Peptide +</a:t>
              </a:r>
            </a:p>
            <a:p>
              <a:pPr algn="l"/>
              <a:r>
                <a:rPr lang="en-US" altLang="pl-PL" sz="1400" b="1">
                  <a:latin typeface="Arial" panose="020B0604020202020204" pitchFamily="34" charset="0"/>
                </a:rPr>
                <a:t>MHC-II class</a:t>
              </a:r>
            </a:p>
          </p:txBody>
        </p:sp>
        <p:sp>
          <p:nvSpPr>
            <p:cNvPr id="1033" name="Rectangle 11">
              <a:extLst>
                <a:ext uri="{FF2B5EF4-FFF2-40B4-BE49-F238E27FC236}">
                  <a16:creationId xmlns:a16="http://schemas.microsoft.com/office/drawing/2014/main" id="{1095192F-6FE5-0541-8181-F9E7B818F583}"/>
                </a:ext>
              </a:extLst>
            </p:cNvPr>
            <p:cNvSpPr>
              <a:spLocks noChangeArrowheads="1"/>
            </p:cNvSpPr>
            <p:nvPr/>
          </p:nvSpPr>
          <p:spPr bwMode="invGray">
            <a:xfrm>
              <a:off x="1604" y="1594"/>
              <a:ext cx="603" cy="29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r"/>
              <a:r>
                <a:rPr lang="en-US" altLang="pl-PL" sz="1400" b="1">
                  <a:latin typeface="Arial" panose="020B0604020202020204" pitchFamily="34" charset="0"/>
                </a:rPr>
                <a:t>Activated</a:t>
              </a:r>
            </a:p>
            <a:p>
              <a:pPr algn="r"/>
              <a:r>
                <a:rPr lang="en-US" altLang="pl-PL" sz="1400" b="1">
                  <a:latin typeface="Arial" panose="020B0604020202020204" pitchFamily="34" charset="0"/>
                </a:rPr>
                <a:t>TCR/CD3</a:t>
              </a:r>
            </a:p>
          </p:txBody>
        </p:sp>
        <p:sp>
          <p:nvSpPr>
            <p:cNvPr id="1034" name="Rectangle 12">
              <a:extLst>
                <a:ext uri="{FF2B5EF4-FFF2-40B4-BE49-F238E27FC236}">
                  <a16:creationId xmlns:a16="http://schemas.microsoft.com/office/drawing/2014/main" id="{94904BE2-7F3D-8F4B-AF11-1A1369609201}"/>
                </a:ext>
              </a:extLst>
            </p:cNvPr>
            <p:cNvSpPr>
              <a:spLocks noChangeArrowheads="1"/>
            </p:cNvSpPr>
            <p:nvPr/>
          </p:nvSpPr>
          <p:spPr bwMode="invGray">
            <a:xfrm>
              <a:off x="3912" y="1586"/>
              <a:ext cx="252"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B7</a:t>
              </a:r>
            </a:p>
          </p:txBody>
        </p:sp>
        <p:sp>
          <p:nvSpPr>
            <p:cNvPr id="1035" name="Rectangle 13">
              <a:extLst>
                <a:ext uri="{FF2B5EF4-FFF2-40B4-BE49-F238E27FC236}">
                  <a16:creationId xmlns:a16="http://schemas.microsoft.com/office/drawing/2014/main" id="{A182DDB6-5F42-FB4B-AAEB-1BF901EB2941}"/>
                </a:ext>
              </a:extLst>
            </p:cNvPr>
            <p:cNvSpPr>
              <a:spLocks noChangeArrowheads="1"/>
            </p:cNvSpPr>
            <p:nvPr/>
          </p:nvSpPr>
          <p:spPr bwMode="invGray">
            <a:xfrm>
              <a:off x="4478" y="1714"/>
              <a:ext cx="391"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CD28</a:t>
              </a:r>
            </a:p>
          </p:txBody>
        </p:sp>
        <p:sp>
          <p:nvSpPr>
            <p:cNvPr id="1036" name="Rectangle 14">
              <a:extLst>
                <a:ext uri="{FF2B5EF4-FFF2-40B4-BE49-F238E27FC236}">
                  <a16:creationId xmlns:a16="http://schemas.microsoft.com/office/drawing/2014/main" id="{019AF22D-8D4A-B843-AFDC-87228415EB02}"/>
                </a:ext>
              </a:extLst>
            </p:cNvPr>
            <p:cNvSpPr>
              <a:spLocks noChangeArrowheads="1"/>
            </p:cNvSpPr>
            <p:nvPr/>
          </p:nvSpPr>
          <p:spPr bwMode="invGray">
            <a:xfrm>
              <a:off x="2520" y="1948"/>
              <a:ext cx="453"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ZAP70</a:t>
              </a:r>
            </a:p>
          </p:txBody>
        </p:sp>
        <p:sp>
          <p:nvSpPr>
            <p:cNvPr id="1037" name="Rectangle 15">
              <a:extLst>
                <a:ext uri="{FF2B5EF4-FFF2-40B4-BE49-F238E27FC236}">
                  <a16:creationId xmlns:a16="http://schemas.microsoft.com/office/drawing/2014/main" id="{14BDEE39-C8BF-7F46-9A21-38FCFB70BB8B}"/>
                </a:ext>
              </a:extLst>
            </p:cNvPr>
            <p:cNvSpPr>
              <a:spLocks noChangeArrowheads="1"/>
            </p:cNvSpPr>
            <p:nvPr/>
          </p:nvSpPr>
          <p:spPr bwMode="invGray">
            <a:xfrm>
              <a:off x="2206" y="2314"/>
              <a:ext cx="436"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PLC</a:t>
              </a:r>
              <a:r>
                <a:rPr lang="en-US" altLang="pl-PL" sz="1400" b="1"/>
                <a:t>g</a:t>
              </a:r>
              <a:r>
                <a:rPr lang="en-US" altLang="pl-PL" sz="1400" b="1">
                  <a:latin typeface="Arial" panose="020B0604020202020204" pitchFamily="34" charset="0"/>
                </a:rPr>
                <a:t>1</a:t>
              </a:r>
            </a:p>
          </p:txBody>
        </p:sp>
        <p:sp>
          <p:nvSpPr>
            <p:cNvPr id="1038" name="Rectangle 16">
              <a:extLst>
                <a:ext uri="{FF2B5EF4-FFF2-40B4-BE49-F238E27FC236}">
                  <a16:creationId xmlns:a16="http://schemas.microsoft.com/office/drawing/2014/main" id="{3FEA5E0A-AC44-F74A-B429-73B397B9E4EB}"/>
                </a:ext>
              </a:extLst>
            </p:cNvPr>
            <p:cNvSpPr>
              <a:spLocks noChangeArrowheads="1"/>
            </p:cNvSpPr>
            <p:nvPr/>
          </p:nvSpPr>
          <p:spPr bwMode="invGray">
            <a:xfrm>
              <a:off x="1838" y="2126"/>
              <a:ext cx="277"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IP3</a:t>
              </a:r>
            </a:p>
          </p:txBody>
        </p:sp>
        <p:sp>
          <p:nvSpPr>
            <p:cNvPr id="1039" name="Rectangle 17">
              <a:extLst>
                <a:ext uri="{FF2B5EF4-FFF2-40B4-BE49-F238E27FC236}">
                  <a16:creationId xmlns:a16="http://schemas.microsoft.com/office/drawing/2014/main" id="{91D9D01B-359A-FA43-9F7C-8B6C26273891}"/>
                </a:ext>
              </a:extLst>
            </p:cNvPr>
            <p:cNvSpPr>
              <a:spLocks noChangeArrowheads="1"/>
            </p:cNvSpPr>
            <p:nvPr/>
          </p:nvSpPr>
          <p:spPr bwMode="invGray">
            <a:xfrm>
              <a:off x="1356" y="2224"/>
              <a:ext cx="332"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Ca</a:t>
              </a:r>
              <a:r>
                <a:rPr lang="en-US" altLang="pl-PL" sz="1400" b="1" baseline="30000">
                  <a:latin typeface="Arial" panose="020B0604020202020204" pitchFamily="34" charset="0"/>
                </a:rPr>
                <a:t>2+</a:t>
              </a:r>
            </a:p>
          </p:txBody>
        </p:sp>
        <p:sp>
          <p:nvSpPr>
            <p:cNvPr id="1040" name="Rectangle 18">
              <a:extLst>
                <a:ext uri="{FF2B5EF4-FFF2-40B4-BE49-F238E27FC236}">
                  <a16:creationId xmlns:a16="http://schemas.microsoft.com/office/drawing/2014/main" id="{68D79783-98E9-E646-B9DC-15C2A32D4B4E}"/>
                </a:ext>
              </a:extLst>
            </p:cNvPr>
            <p:cNvSpPr>
              <a:spLocks noChangeArrowheads="1"/>
            </p:cNvSpPr>
            <p:nvPr/>
          </p:nvSpPr>
          <p:spPr bwMode="invGray">
            <a:xfrm>
              <a:off x="1864" y="2486"/>
              <a:ext cx="706"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Calcineurin</a:t>
              </a:r>
            </a:p>
          </p:txBody>
        </p:sp>
        <p:sp>
          <p:nvSpPr>
            <p:cNvPr id="1041" name="Rectangle 19">
              <a:extLst>
                <a:ext uri="{FF2B5EF4-FFF2-40B4-BE49-F238E27FC236}">
                  <a16:creationId xmlns:a16="http://schemas.microsoft.com/office/drawing/2014/main" id="{8C01EF66-22A6-AF44-9591-889E8E465C97}"/>
                </a:ext>
              </a:extLst>
            </p:cNvPr>
            <p:cNvSpPr>
              <a:spLocks noChangeArrowheads="1"/>
            </p:cNvSpPr>
            <p:nvPr/>
          </p:nvSpPr>
          <p:spPr bwMode="invGray">
            <a:xfrm>
              <a:off x="1364" y="2726"/>
              <a:ext cx="639"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Activation</a:t>
              </a:r>
            </a:p>
          </p:txBody>
        </p:sp>
        <p:sp>
          <p:nvSpPr>
            <p:cNvPr id="1042" name="Rectangle 20">
              <a:extLst>
                <a:ext uri="{FF2B5EF4-FFF2-40B4-BE49-F238E27FC236}">
                  <a16:creationId xmlns:a16="http://schemas.microsoft.com/office/drawing/2014/main" id="{3B6C27A5-5734-A643-96FA-7736EE4C3445}"/>
                </a:ext>
              </a:extLst>
            </p:cNvPr>
            <p:cNvSpPr>
              <a:spLocks noChangeArrowheads="1"/>
            </p:cNvSpPr>
            <p:nvPr/>
          </p:nvSpPr>
          <p:spPr bwMode="invGray">
            <a:xfrm>
              <a:off x="1450" y="2919"/>
              <a:ext cx="628"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NF-AT c/p</a:t>
              </a:r>
            </a:p>
          </p:txBody>
        </p:sp>
        <p:sp>
          <p:nvSpPr>
            <p:cNvPr id="1043" name="Rectangle 21">
              <a:extLst>
                <a:ext uri="{FF2B5EF4-FFF2-40B4-BE49-F238E27FC236}">
                  <a16:creationId xmlns:a16="http://schemas.microsoft.com/office/drawing/2014/main" id="{FFBBCC28-3485-574C-8D50-64B77774E793}"/>
                </a:ext>
              </a:extLst>
            </p:cNvPr>
            <p:cNvSpPr>
              <a:spLocks noChangeArrowheads="1"/>
            </p:cNvSpPr>
            <p:nvPr/>
          </p:nvSpPr>
          <p:spPr bwMode="invGray">
            <a:xfrm>
              <a:off x="2538" y="2773"/>
              <a:ext cx="603"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Inhibition</a:t>
              </a:r>
            </a:p>
          </p:txBody>
        </p:sp>
        <p:sp>
          <p:nvSpPr>
            <p:cNvPr id="1044" name="Rectangle 22">
              <a:extLst>
                <a:ext uri="{FF2B5EF4-FFF2-40B4-BE49-F238E27FC236}">
                  <a16:creationId xmlns:a16="http://schemas.microsoft.com/office/drawing/2014/main" id="{86E47DAA-3F1A-DD48-99F1-0CA2931AD567}"/>
                </a:ext>
              </a:extLst>
            </p:cNvPr>
            <p:cNvSpPr>
              <a:spLocks noChangeArrowheads="1"/>
            </p:cNvSpPr>
            <p:nvPr/>
          </p:nvSpPr>
          <p:spPr bwMode="invGray">
            <a:xfrm>
              <a:off x="2954" y="2490"/>
              <a:ext cx="531"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FKBP12</a:t>
              </a:r>
            </a:p>
          </p:txBody>
        </p:sp>
        <p:sp>
          <p:nvSpPr>
            <p:cNvPr id="1045" name="Rectangle 23">
              <a:extLst>
                <a:ext uri="{FF2B5EF4-FFF2-40B4-BE49-F238E27FC236}">
                  <a16:creationId xmlns:a16="http://schemas.microsoft.com/office/drawing/2014/main" id="{F387C0F3-1295-7A42-B8B9-4EADE9CC5188}"/>
                </a:ext>
              </a:extLst>
            </p:cNvPr>
            <p:cNvSpPr>
              <a:spLocks noChangeArrowheads="1"/>
            </p:cNvSpPr>
            <p:nvPr/>
          </p:nvSpPr>
          <p:spPr bwMode="invGray">
            <a:xfrm>
              <a:off x="3484" y="2661"/>
              <a:ext cx="860" cy="209"/>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800" b="1">
                  <a:latin typeface="Arial" panose="020B0604020202020204" pitchFamily="34" charset="0"/>
                </a:rPr>
                <a:t>Tacrolimus</a:t>
              </a:r>
            </a:p>
          </p:txBody>
        </p:sp>
        <p:sp>
          <p:nvSpPr>
            <p:cNvPr id="1046" name="Rectangle 24">
              <a:extLst>
                <a:ext uri="{FF2B5EF4-FFF2-40B4-BE49-F238E27FC236}">
                  <a16:creationId xmlns:a16="http://schemas.microsoft.com/office/drawing/2014/main" id="{C43D624F-10C7-004C-887C-AF4B088B4470}"/>
                </a:ext>
              </a:extLst>
            </p:cNvPr>
            <p:cNvSpPr>
              <a:spLocks noChangeArrowheads="1"/>
            </p:cNvSpPr>
            <p:nvPr/>
          </p:nvSpPr>
          <p:spPr bwMode="invGray">
            <a:xfrm>
              <a:off x="2780" y="2316"/>
              <a:ext cx="355"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DAG</a:t>
              </a:r>
            </a:p>
          </p:txBody>
        </p:sp>
        <p:sp>
          <p:nvSpPr>
            <p:cNvPr id="1047" name="Rectangle 25">
              <a:extLst>
                <a:ext uri="{FF2B5EF4-FFF2-40B4-BE49-F238E27FC236}">
                  <a16:creationId xmlns:a16="http://schemas.microsoft.com/office/drawing/2014/main" id="{52CA2080-38FA-5143-9FCB-28D4D5685F45}"/>
                </a:ext>
              </a:extLst>
            </p:cNvPr>
            <p:cNvSpPr>
              <a:spLocks noChangeArrowheads="1"/>
            </p:cNvSpPr>
            <p:nvPr/>
          </p:nvSpPr>
          <p:spPr bwMode="invGray">
            <a:xfrm>
              <a:off x="3334" y="2088"/>
              <a:ext cx="342"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PKC</a:t>
              </a:r>
            </a:p>
          </p:txBody>
        </p:sp>
        <p:sp>
          <p:nvSpPr>
            <p:cNvPr id="1048" name="Rectangle 26">
              <a:extLst>
                <a:ext uri="{FF2B5EF4-FFF2-40B4-BE49-F238E27FC236}">
                  <a16:creationId xmlns:a16="http://schemas.microsoft.com/office/drawing/2014/main" id="{4BC2C7B0-9979-8048-9E42-E78448EF181C}"/>
                </a:ext>
              </a:extLst>
            </p:cNvPr>
            <p:cNvSpPr>
              <a:spLocks noChangeArrowheads="1"/>
            </p:cNvSpPr>
            <p:nvPr/>
          </p:nvSpPr>
          <p:spPr bwMode="invGray">
            <a:xfrm>
              <a:off x="3836" y="2186"/>
              <a:ext cx="646"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Ras/GAP?</a:t>
              </a:r>
            </a:p>
          </p:txBody>
        </p:sp>
        <p:sp>
          <p:nvSpPr>
            <p:cNvPr id="1049" name="Rectangle 27">
              <a:extLst>
                <a:ext uri="{FF2B5EF4-FFF2-40B4-BE49-F238E27FC236}">
                  <a16:creationId xmlns:a16="http://schemas.microsoft.com/office/drawing/2014/main" id="{2F753923-61B4-6E49-8CF9-984AC988E02E}"/>
                </a:ext>
              </a:extLst>
            </p:cNvPr>
            <p:cNvSpPr>
              <a:spLocks noChangeArrowheads="1"/>
            </p:cNvSpPr>
            <p:nvPr/>
          </p:nvSpPr>
          <p:spPr bwMode="invGray">
            <a:xfrm>
              <a:off x="4362" y="2390"/>
              <a:ext cx="628"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Raf/MEK?</a:t>
              </a:r>
            </a:p>
          </p:txBody>
        </p:sp>
        <p:sp>
          <p:nvSpPr>
            <p:cNvPr id="1050" name="Rectangle 28">
              <a:extLst>
                <a:ext uri="{FF2B5EF4-FFF2-40B4-BE49-F238E27FC236}">
                  <a16:creationId xmlns:a16="http://schemas.microsoft.com/office/drawing/2014/main" id="{058A9503-8432-064F-93DB-4591D7DDC8C4}"/>
                </a:ext>
              </a:extLst>
            </p:cNvPr>
            <p:cNvSpPr>
              <a:spLocks noChangeArrowheads="1"/>
            </p:cNvSpPr>
            <p:nvPr/>
          </p:nvSpPr>
          <p:spPr bwMode="invGray">
            <a:xfrm>
              <a:off x="4704" y="2784"/>
              <a:ext cx="434"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MAPK</a:t>
              </a:r>
            </a:p>
          </p:txBody>
        </p:sp>
        <p:sp>
          <p:nvSpPr>
            <p:cNvPr id="1051" name="Rectangle 29">
              <a:extLst>
                <a:ext uri="{FF2B5EF4-FFF2-40B4-BE49-F238E27FC236}">
                  <a16:creationId xmlns:a16="http://schemas.microsoft.com/office/drawing/2014/main" id="{C0D25C74-75B2-A84F-A21D-A9E5B97C0B46}"/>
                </a:ext>
              </a:extLst>
            </p:cNvPr>
            <p:cNvSpPr>
              <a:spLocks noChangeArrowheads="1"/>
            </p:cNvSpPr>
            <p:nvPr/>
          </p:nvSpPr>
          <p:spPr bwMode="invGray">
            <a:xfrm rot="-480000">
              <a:off x="2965" y="3278"/>
              <a:ext cx="307"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solidFill>
                    <a:schemeClr val="bg1"/>
                  </a:solidFill>
                  <a:latin typeface="Arial" panose="020B0604020202020204" pitchFamily="34" charset="0"/>
                </a:rPr>
                <a:t>Jun</a:t>
              </a:r>
            </a:p>
          </p:txBody>
        </p:sp>
        <p:sp>
          <p:nvSpPr>
            <p:cNvPr id="1052" name="Rectangle 30">
              <a:extLst>
                <a:ext uri="{FF2B5EF4-FFF2-40B4-BE49-F238E27FC236}">
                  <a16:creationId xmlns:a16="http://schemas.microsoft.com/office/drawing/2014/main" id="{687ADDE5-0B85-9E46-8155-90EEDBDD6A4C}"/>
                </a:ext>
              </a:extLst>
            </p:cNvPr>
            <p:cNvSpPr>
              <a:spLocks noChangeArrowheads="1"/>
            </p:cNvSpPr>
            <p:nvPr/>
          </p:nvSpPr>
          <p:spPr bwMode="invGray">
            <a:xfrm rot="-180000">
              <a:off x="3315" y="3251"/>
              <a:ext cx="307"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solidFill>
                    <a:schemeClr val="bg1"/>
                  </a:solidFill>
                  <a:latin typeface="Arial" panose="020B0604020202020204" pitchFamily="34" charset="0"/>
                </a:rPr>
                <a:t>Fos</a:t>
              </a:r>
            </a:p>
          </p:txBody>
        </p:sp>
        <p:sp>
          <p:nvSpPr>
            <p:cNvPr id="1053" name="Rectangle 31">
              <a:extLst>
                <a:ext uri="{FF2B5EF4-FFF2-40B4-BE49-F238E27FC236}">
                  <a16:creationId xmlns:a16="http://schemas.microsoft.com/office/drawing/2014/main" id="{0657A4C9-034D-F046-BA73-59C610C2AA61}"/>
                </a:ext>
              </a:extLst>
            </p:cNvPr>
            <p:cNvSpPr>
              <a:spLocks noChangeArrowheads="1"/>
            </p:cNvSpPr>
            <p:nvPr/>
          </p:nvSpPr>
          <p:spPr bwMode="invGray">
            <a:xfrm>
              <a:off x="3768" y="3117"/>
              <a:ext cx="306"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solidFill>
                    <a:schemeClr val="bg1"/>
                  </a:solidFill>
                  <a:latin typeface="Arial" panose="020B0604020202020204" pitchFamily="34" charset="0"/>
                </a:rPr>
                <a:t>Jun</a:t>
              </a:r>
            </a:p>
          </p:txBody>
        </p:sp>
        <p:sp>
          <p:nvSpPr>
            <p:cNvPr id="1054" name="Rectangle 32">
              <a:extLst>
                <a:ext uri="{FF2B5EF4-FFF2-40B4-BE49-F238E27FC236}">
                  <a16:creationId xmlns:a16="http://schemas.microsoft.com/office/drawing/2014/main" id="{CBA39BC3-7CFB-1340-8847-67F0CFC46E1A}"/>
                </a:ext>
              </a:extLst>
            </p:cNvPr>
            <p:cNvSpPr>
              <a:spLocks noChangeArrowheads="1"/>
            </p:cNvSpPr>
            <p:nvPr/>
          </p:nvSpPr>
          <p:spPr bwMode="invGray">
            <a:xfrm>
              <a:off x="4164" y="3183"/>
              <a:ext cx="306"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solidFill>
                    <a:schemeClr val="bg1"/>
                  </a:solidFill>
                  <a:latin typeface="Arial" panose="020B0604020202020204" pitchFamily="34" charset="0"/>
                </a:rPr>
                <a:t>Fos</a:t>
              </a:r>
            </a:p>
          </p:txBody>
        </p:sp>
        <p:sp>
          <p:nvSpPr>
            <p:cNvPr id="1055" name="Rectangle 33">
              <a:extLst>
                <a:ext uri="{FF2B5EF4-FFF2-40B4-BE49-F238E27FC236}">
                  <a16:creationId xmlns:a16="http://schemas.microsoft.com/office/drawing/2014/main" id="{69B418AE-030C-1841-85DC-7D5F41CF2C04}"/>
                </a:ext>
              </a:extLst>
            </p:cNvPr>
            <p:cNvSpPr>
              <a:spLocks noChangeArrowheads="1"/>
            </p:cNvSpPr>
            <p:nvPr/>
          </p:nvSpPr>
          <p:spPr bwMode="invGray">
            <a:xfrm>
              <a:off x="2283" y="2921"/>
              <a:ext cx="628"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NF-AT c/p</a:t>
              </a:r>
            </a:p>
          </p:txBody>
        </p:sp>
        <p:sp>
          <p:nvSpPr>
            <p:cNvPr id="1056" name="Rectangle 34">
              <a:extLst>
                <a:ext uri="{FF2B5EF4-FFF2-40B4-BE49-F238E27FC236}">
                  <a16:creationId xmlns:a16="http://schemas.microsoft.com/office/drawing/2014/main" id="{A443195F-00FD-3646-8719-E73BAD0A1268}"/>
                </a:ext>
              </a:extLst>
            </p:cNvPr>
            <p:cNvSpPr>
              <a:spLocks noChangeArrowheads="1"/>
            </p:cNvSpPr>
            <p:nvPr/>
          </p:nvSpPr>
          <p:spPr bwMode="invGray">
            <a:xfrm rot="-420000">
              <a:off x="3011" y="3395"/>
              <a:ext cx="627"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solidFill>
                    <a:schemeClr val="bg1"/>
                  </a:solidFill>
                  <a:latin typeface="Arial" panose="020B0604020202020204" pitchFamily="34" charset="0"/>
                </a:rPr>
                <a:t>NF-AT c/p</a:t>
              </a:r>
            </a:p>
          </p:txBody>
        </p:sp>
        <p:sp>
          <p:nvSpPr>
            <p:cNvPr id="1057" name="Rectangle 35">
              <a:extLst>
                <a:ext uri="{FF2B5EF4-FFF2-40B4-BE49-F238E27FC236}">
                  <a16:creationId xmlns:a16="http://schemas.microsoft.com/office/drawing/2014/main" id="{0E742CB8-ADBA-CF46-ADFA-069AE444AFCC}"/>
                </a:ext>
              </a:extLst>
            </p:cNvPr>
            <p:cNvSpPr>
              <a:spLocks noChangeArrowheads="1"/>
            </p:cNvSpPr>
            <p:nvPr/>
          </p:nvSpPr>
          <p:spPr bwMode="invGray">
            <a:xfrm rot="-360000">
              <a:off x="3135" y="3551"/>
              <a:ext cx="440"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NF-AT</a:t>
              </a:r>
            </a:p>
          </p:txBody>
        </p:sp>
        <p:sp>
          <p:nvSpPr>
            <p:cNvPr id="1058" name="Rectangle 36">
              <a:extLst>
                <a:ext uri="{FF2B5EF4-FFF2-40B4-BE49-F238E27FC236}">
                  <a16:creationId xmlns:a16="http://schemas.microsoft.com/office/drawing/2014/main" id="{923EC498-0C07-BA49-9019-C13F338588FE}"/>
                </a:ext>
              </a:extLst>
            </p:cNvPr>
            <p:cNvSpPr>
              <a:spLocks noChangeArrowheads="1"/>
            </p:cNvSpPr>
            <p:nvPr/>
          </p:nvSpPr>
          <p:spPr bwMode="invGray">
            <a:xfrm>
              <a:off x="4004" y="3500"/>
              <a:ext cx="543"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CD28RE</a:t>
              </a:r>
            </a:p>
          </p:txBody>
        </p:sp>
        <p:sp>
          <p:nvSpPr>
            <p:cNvPr id="1059" name="Rectangle 37">
              <a:extLst>
                <a:ext uri="{FF2B5EF4-FFF2-40B4-BE49-F238E27FC236}">
                  <a16:creationId xmlns:a16="http://schemas.microsoft.com/office/drawing/2014/main" id="{97501F11-DFD5-9A4F-9229-8E0AC0A85D86}"/>
                </a:ext>
              </a:extLst>
            </p:cNvPr>
            <p:cNvSpPr>
              <a:spLocks noChangeArrowheads="1"/>
            </p:cNvSpPr>
            <p:nvPr/>
          </p:nvSpPr>
          <p:spPr bwMode="invGray">
            <a:xfrm>
              <a:off x="4002" y="3350"/>
              <a:ext cx="549"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solidFill>
                    <a:schemeClr val="bg1"/>
                  </a:solidFill>
                  <a:latin typeface="Arial" panose="020B0604020202020204" pitchFamily="34" charset="0"/>
                </a:rPr>
                <a:t>CD28RC</a:t>
              </a:r>
            </a:p>
          </p:txBody>
        </p:sp>
        <p:sp>
          <p:nvSpPr>
            <p:cNvPr id="1060" name="Rectangle 38">
              <a:extLst>
                <a:ext uri="{FF2B5EF4-FFF2-40B4-BE49-F238E27FC236}">
                  <a16:creationId xmlns:a16="http://schemas.microsoft.com/office/drawing/2014/main" id="{FC7EEECD-3561-184D-AD77-C929C16F5E05}"/>
                </a:ext>
              </a:extLst>
            </p:cNvPr>
            <p:cNvSpPr>
              <a:spLocks noChangeArrowheads="1"/>
            </p:cNvSpPr>
            <p:nvPr/>
          </p:nvSpPr>
          <p:spPr bwMode="invGray">
            <a:xfrm rot="420000">
              <a:off x="4843" y="3517"/>
              <a:ext cx="307"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IL-2</a:t>
              </a:r>
            </a:p>
          </p:txBody>
        </p:sp>
        <p:sp>
          <p:nvSpPr>
            <p:cNvPr id="1061" name="Rectangle 39">
              <a:extLst>
                <a:ext uri="{FF2B5EF4-FFF2-40B4-BE49-F238E27FC236}">
                  <a16:creationId xmlns:a16="http://schemas.microsoft.com/office/drawing/2014/main" id="{E8875A75-8DE5-FB47-9B6E-5D92B31C0196}"/>
                </a:ext>
              </a:extLst>
            </p:cNvPr>
            <p:cNvSpPr>
              <a:spLocks noChangeArrowheads="1"/>
            </p:cNvSpPr>
            <p:nvPr/>
          </p:nvSpPr>
          <p:spPr bwMode="invGray">
            <a:xfrm>
              <a:off x="1526" y="3116"/>
              <a:ext cx="186"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P</a:t>
              </a:r>
            </a:p>
          </p:txBody>
        </p:sp>
        <p:sp>
          <p:nvSpPr>
            <p:cNvPr id="1062" name="Rectangle 40">
              <a:extLst>
                <a:ext uri="{FF2B5EF4-FFF2-40B4-BE49-F238E27FC236}">
                  <a16:creationId xmlns:a16="http://schemas.microsoft.com/office/drawing/2014/main" id="{4EB805FB-42EC-A744-958C-AE1227CAE291}"/>
                </a:ext>
              </a:extLst>
            </p:cNvPr>
            <p:cNvSpPr>
              <a:spLocks noChangeArrowheads="1"/>
            </p:cNvSpPr>
            <p:nvPr/>
          </p:nvSpPr>
          <p:spPr bwMode="invGray">
            <a:xfrm>
              <a:off x="1702" y="3132"/>
              <a:ext cx="186" cy="17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P</a:t>
              </a:r>
            </a:p>
          </p:txBody>
        </p:sp>
        <p:sp>
          <p:nvSpPr>
            <p:cNvPr id="1063" name="Rectangle 41">
              <a:extLst>
                <a:ext uri="{FF2B5EF4-FFF2-40B4-BE49-F238E27FC236}">
                  <a16:creationId xmlns:a16="http://schemas.microsoft.com/office/drawing/2014/main" id="{0E2368A4-4C3F-E440-94CB-172FB0ACD5C1}"/>
                </a:ext>
              </a:extLst>
            </p:cNvPr>
            <p:cNvSpPr>
              <a:spLocks noChangeArrowheads="1"/>
            </p:cNvSpPr>
            <p:nvPr/>
          </p:nvSpPr>
          <p:spPr bwMode="invGray">
            <a:xfrm>
              <a:off x="1880" y="3120"/>
              <a:ext cx="186" cy="174"/>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400" b="1">
                  <a:latin typeface="Arial" panose="020B0604020202020204" pitchFamily="34" charset="0"/>
                </a:rPr>
                <a:t>P</a:t>
              </a:r>
            </a:p>
          </p:txBody>
        </p:sp>
        <p:sp>
          <p:nvSpPr>
            <p:cNvPr id="1064" name="Rectangle 42">
              <a:extLst>
                <a:ext uri="{FF2B5EF4-FFF2-40B4-BE49-F238E27FC236}">
                  <a16:creationId xmlns:a16="http://schemas.microsoft.com/office/drawing/2014/main" id="{B65F7B68-805D-E243-9216-4C109E681EE5}"/>
                </a:ext>
              </a:extLst>
            </p:cNvPr>
            <p:cNvSpPr>
              <a:spLocks noChangeArrowheads="1"/>
            </p:cNvSpPr>
            <p:nvPr/>
          </p:nvSpPr>
          <p:spPr bwMode="invGray">
            <a:xfrm rot="-900000">
              <a:off x="1475" y="3461"/>
              <a:ext cx="681" cy="191"/>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en-US" altLang="pl-PL" sz="1600" b="1">
                  <a:latin typeface="Arial" panose="020B0604020202020204" pitchFamily="34" charset="0"/>
                </a:rPr>
                <a:t>(Nucleus)</a:t>
              </a:r>
            </a:p>
          </p:txBody>
        </p:sp>
      </p:grpSp>
      <p:sp>
        <p:nvSpPr>
          <p:cNvPr id="2" name="pole tekstowe 1">
            <a:extLst>
              <a:ext uri="{FF2B5EF4-FFF2-40B4-BE49-F238E27FC236}">
                <a16:creationId xmlns:a16="http://schemas.microsoft.com/office/drawing/2014/main" id="{88ED3238-2D68-2B4D-B19C-73703AC66372}"/>
              </a:ext>
            </a:extLst>
          </p:cNvPr>
          <p:cNvSpPr txBox="1"/>
          <p:nvPr/>
        </p:nvSpPr>
        <p:spPr>
          <a:xfrm>
            <a:off x="5375976" y="4077072"/>
            <a:ext cx="2464136" cy="307777"/>
          </a:xfrm>
          <a:prstGeom prst="rect">
            <a:avLst/>
          </a:prstGeom>
          <a:noFill/>
        </p:spPr>
        <p:txBody>
          <a:bodyPr wrap="none" rtlCol="0">
            <a:spAutoFit/>
          </a:bodyPr>
          <a:lstStyle/>
          <a:p>
            <a:r>
              <a:rPr lang="pl-PL" sz="1400" b="1" dirty="0">
                <a:solidFill>
                  <a:srgbClr val="419EF0"/>
                </a:solidFill>
                <a:latin typeface="+mj-lt"/>
              </a:rPr>
              <a:t>   (FKBP12- </a:t>
            </a:r>
            <a:r>
              <a:rPr lang="pl-PL" sz="1400" b="1" dirty="0" err="1">
                <a:solidFill>
                  <a:srgbClr val="419EF0"/>
                </a:solidFill>
                <a:latin typeface="+mj-lt"/>
              </a:rPr>
              <a:t>carrier</a:t>
            </a:r>
            <a:r>
              <a:rPr lang="pl-PL" sz="1400" b="1" dirty="0">
                <a:solidFill>
                  <a:srgbClr val="419EF0"/>
                </a:solidFill>
                <a:latin typeface="+mj-lt"/>
              </a:rPr>
              <a:t> protein)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02" name="Rectangle 2">
            <a:extLst>
              <a:ext uri="{FF2B5EF4-FFF2-40B4-BE49-F238E27FC236}">
                <a16:creationId xmlns:a16="http://schemas.microsoft.com/office/drawing/2014/main" id="{FEC11903-B4D0-DB4D-B3D0-68363F86838B}"/>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algn="l" eaLnBrk="1" hangingPunct="1">
              <a:lnSpc>
                <a:spcPct val="90000"/>
              </a:lnSpc>
            </a:pPr>
            <a:r>
              <a:rPr kumimoji="0" lang="en-US" altLang="pl-PL" sz="3300" b="1" kern="1200" dirty="0">
                <a:solidFill>
                  <a:schemeClr val="tx1"/>
                </a:solidFill>
                <a:latin typeface="+mj-lt"/>
                <a:ea typeface="+mj-ea"/>
                <a:cs typeface="+mj-cs"/>
              </a:rPr>
              <a:t>Calcineurin inhibitors </a:t>
            </a:r>
            <a:br>
              <a:rPr kumimoji="0" lang="en-US" altLang="pl-PL" sz="3300" b="1" kern="1200" dirty="0">
                <a:solidFill>
                  <a:schemeClr val="tx1"/>
                </a:solidFill>
                <a:latin typeface="+mj-lt"/>
                <a:ea typeface="+mj-ea"/>
                <a:cs typeface="+mj-cs"/>
              </a:rPr>
            </a:br>
            <a:r>
              <a:rPr kumimoji="0" lang="en-US" altLang="pl-PL" sz="3300" b="1" kern="1200" dirty="0">
                <a:solidFill>
                  <a:schemeClr val="tx1"/>
                </a:solidFill>
                <a:latin typeface="+mj-lt"/>
                <a:ea typeface="+mj-ea"/>
                <a:cs typeface="+mj-cs"/>
              </a:rPr>
              <a:t>and mTOR inhibitors interactions (2)</a:t>
            </a:r>
          </a:p>
        </p:txBody>
      </p:sp>
      <p:sp>
        <p:nvSpPr>
          <p:cNvPr id="25603" name="Rectangle 3">
            <a:extLst>
              <a:ext uri="{FF2B5EF4-FFF2-40B4-BE49-F238E27FC236}">
                <a16:creationId xmlns:a16="http://schemas.microsoft.com/office/drawing/2014/main" id="{B3639E68-D37D-B040-9EDF-8465BC561EA9}"/>
              </a:ext>
            </a:extLst>
          </p:cNvPr>
          <p:cNvSpPr>
            <a:spLocks noGrp="1" noChangeArrowheads="1"/>
          </p:cNvSpPr>
          <p:nvPr>
            <p:ph type="body" idx="4294967295"/>
          </p:nvPr>
        </p:nvSpPr>
        <p:spPr>
          <a:xfrm>
            <a:off x="542925" y="2131362"/>
            <a:ext cx="9201149" cy="4393982"/>
          </a:xfrm>
        </p:spPr>
        <p:txBody>
          <a:bodyPr vert="horz" lIns="91440" tIns="45720" rIns="91440" bIns="45720" rtlCol="0">
            <a:normAutofit/>
          </a:bodyPr>
          <a:lstStyle/>
          <a:p>
            <a:pPr marL="114300" indent="0" eaLnBrk="1" hangingPunct="1">
              <a:lnSpc>
                <a:spcPct val="90000"/>
              </a:lnSpc>
              <a:buNone/>
            </a:pPr>
            <a:r>
              <a:rPr kumimoji="0" lang="en-US" altLang="pl-PL" sz="1800" kern="1200" dirty="0">
                <a:cs typeface="+mn-cs"/>
              </a:rPr>
              <a:t>Drugs </a:t>
            </a:r>
            <a:r>
              <a:rPr kumimoji="0" lang="en-US" altLang="pl-PL" sz="1800" i="1" kern="1200" dirty="0">
                <a:cs typeface="+mn-cs"/>
              </a:rPr>
              <a:t> increasing</a:t>
            </a:r>
            <a:r>
              <a:rPr kumimoji="0" lang="en-US" altLang="pl-PL" sz="1800" kern="1200" dirty="0">
                <a:cs typeface="+mn-cs"/>
              </a:rPr>
              <a:t>  CI and </a:t>
            </a:r>
            <a:r>
              <a:rPr kumimoji="0" lang="en-US" altLang="pl-PL" sz="1800" kern="1200" dirty="0" err="1">
                <a:cs typeface="+mn-cs"/>
              </a:rPr>
              <a:t>mTORi</a:t>
            </a:r>
            <a:r>
              <a:rPr kumimoji="0" lang="en-US" altLang="pl-PL" sz="1800" kern="1200" dirty="0">
                <a:cs typeface="+mn-cs"/>
              </a:rPr>
              <a:t> concentrations (inhibition of cytochrome P 450):</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large doses of corticosteroids</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ketoconazole, fluconazole, </a:t>
            </a:r>
            <a:r>
              <a:rPr kumimoji="0" lang="en-US" altLang="pl-PL" sz="1800" kern="1200" dirty="0" err="1">
                <a:cs typeface="+mn-cs"/>
              </a:rPr>
              <a:t>itrakonazol</a:t>
            </a:r>
            <a:r>
              <a:rPr kumimoji="0" lang="en-US" altLang="pl-PL" sz="1800" kern="1200" dirty="0">
                <a:cs typeface="+mn-cs"/>
              </a:rPr>
              <a:t>, </a:t>
            </a:r>
            <a:r>
              <a:rPr kumimoji="0" lang="en-US" altLang="pl-PL" sz="1800" kern="1200" dirty="0" err="1">
                <a:cs typeface="+mn-cs"/>
              </a:rPr>
              <a:t>posiconazol</a:t>
            </a:r>
            <a:r>
              <a:rPr kumimoji="0" lang="en-US" altLang="pl-PL" sz="1800" kern="1200" dirty="0">
                <a:cs typeface="+mn-cs"/>
              </a:rPr>
              <a:t>, </a:t>
            </a:r>
            <a:r>
              <a:rPr kumimoji="0" lang="en-US" altLang="pl-PL" sz="1800" kern="1200" dirty="0" err="1">
                <a:cs typeface="+mn-cs"/>
              </a:rPr>
              <a:t>voriconazol</a:t>
            </a:r>
            <a:r>
              <a:rPr kumimoji="0" lang="en-US" altLang="pl-PL" sz="1800" kern="1200" dirty="0">
                <a:cs typeface="+mn-cs"/>
              </a:rPr>
              <a:t> </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verapamil (</a:t>
            </a:r>
            <a:r>
              <a:rPr kumimoji="0" lang="en-US" altLang="pl-PL" sz="1800" kern="1200" dirty="0" err="1">
                <a:cs typeface="+mn-cs"/>
              </a:rPr>
              <a:t>Isoptin</a:t>
            </a:r>
            <a:r>
              <a:rPr kumimoji="0" lang="en-US" altLang="pl-PL" sz="1800" kern="1200" dirty="0">
                <a:cs typeface="+mn-cs"/>
              </a:rPr>
              <a:t>), diltiazem (</a:t>
            </a:r>
            <a:r>
              <a:rPr kumimoji="0" lang="en-US" altLang="pl-PL" sz="1800" kern="1200" dirty="0" err="1">
                <a:cs typeface="+mn-cs"/>
              </a:rPr>
              <a:t>Dilzem</a:t>
            </a:r>
            <a:r>
              <a:rPr kumimoji="0" lang="en-US" altLang="pl-PL" sz="1800" kern="1200" dirty="0">
                <a:cs typeface="+mn-cs"/>
              </a:rPr>
              <a:t>)</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erythromycin, clarithromycin</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Metoclopramide</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Grapefruit juice</a:t>
            </a:r>
          </a:p>
        </p:txBody>
      </p:sp>
      <p:sp>
        <p:nvSpPr>
          <p:cNvPr id="138" name="Rectangle 137">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Rectangle 143">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2E88BCA-7191-566B-9F2B-EFD40956E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4925"/>
            <a:ext cx="8847138"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34962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626" name="Rectangle 2">
            <a:extLst>
              <a:ext uri="{FF2B5EF4-FFF2-40B4-BE49-F238E27FC236}">
                <a16:creationId xmlns:a16="http://schemas.microsoft.com/office/drawing/2014/main" id="{64343712-A958-CC4F-BF3E-927FD16B77A2}"/>
              </a:ext>
            </a:extLst>
          </p:cNvPr>
          <p:cNvSpPr>
            <a:spLocks noGrp="1" noChangeArrowheads="1"/>
          </p:cNvSpPr>
          <p:nvPr>
            <p:ph type="title" idx="4294967295"/>
          </p:nvPr>
        </p:nvSpPr>
        <p:spPr>
          <a:xfrm>
            <a:off x="542925" y="188640"/>
            <a:ext cx="9201149" cy="1135737"/>
          </a:xfrm>
        </p:spPr>
        <p:txBody>
          <a:bodyPr vert="horz" lIns="91440" tIns="45720" rIns="91440" bIns="45720" rtlCol="0" anchor="ctr">
            <a:normAutofit/>
          </a:bodyPr>
          <a:lstStyle/>
          <a:p>
            <a:pPr algn="l" eaLnBrk="1" hangingPunct="1">
              <a:lnSpc>
                <a:spcPct val="90000"/>
              </a:lnSpc>
            </a:pPr>
            <a:r>
              <a:rPr kumimoji="0" lang="en-US" altLang="pl-PL" sz="3300" b="1" kern="1200" dirty="0">
                <a:solidFill>
                  <a:schemeClr val="tx1"/>
                </a:solidFill>
                <a:latin typeface="+mj-lt"/>
                <a:ea typeface="+mj-ea"/>
                <a:cs typeface="+mj-cs"/>
              </a:rPr>
              <a:t>Calcineurin inhibitors </a:t>
            </a:r>
            <a:br>
              <a:rPr kumimoji="0" lang="en-US" altLang="pl-PL" sz="3300" b="1" kern="1200" dirty="0">
                <a:solidFill>
                  <a:schemeClr val="tx1"/>
                </a:solidFill>
                <a:latin typeface="+mj-lt"/>
                <a:ea typeface="+mj-ea"/>
                <a:cs typeface="+mj-cs"/>
              </a:rPr>
            </a:br>
            <a:r>
              <a:rPr kumimoji="0" lang="en-US" altLang="pl-PL" sz="3300" b="1" kern="1200" dirty="0">
                <a:solidFill>
                  <a:schemeClr val="tx1"/>
                </a:solidFill>
                <a:latin typeface="+mj-lt"/>
                <a:ea typeface="+mj-ea"/>
                <a:cs typeface="+mj-cs"/>
              </a:rPr>
              <a:t>and mTOR inhibitors interactions (3)</a:t>
            </a:r>
          </a:p>
        </p:txBody>
      </p:sp>
      <p:sp>
        <p:nvSpPr>
          <p:cNvPr id="26627" name="Rectangle 3">
            <a:extLst>
              <a:ext uri="{FF2B5EF4-FFF2-40B4-BE49-F238E27FC236}">
                <a16:creationId xmlns:a16="http://schemas.microsoft.com/office/drawing/2014/main" id="{80A477C0-1732-974F-9B2D-9A4C6583C1F5}"/>
              </a:ext>
            </a:extLst>
          </p:cNvPr>
          <p:cNvSpPr>
            <a:spLocks noGrp="1" noChangeArrowheads="1"/>
          </p:cNvSpPr>
          <p:nvPr>
            <p:ph type="body" idx="4294967295"/>
          </p:nvPr>
        </p:nvSpPr>
        <p:spPr>
          <a:xfrm>
            <a:off x="542925" y="1782981"/>
            <a:ext cx="9201149" cy="4393982"/>
          </a:xfrm>
        </p:spPr>
        <p:txBody>
          <a:bodyPr vert="horz" lIns="91440" tIns="45720" rIns="91440" bIns="45720" rtlCol="0">
            <a:normAutofit lnSpcReduction="10000"/>
          </a:bodyPr>
          <a:lstStyle/>
          <a:p>
            <a:pPr marL="114300" indent="0" eaLnBrk="1" hangingPunct="1">
              <a:lnSpc>
                <a:spcPct val="90000"/>
              </a:lnSpc>
              <a:buNone/>
            </a:pPr>
            <a:r>
              <a:rPr kumimoji="0" lang="en-US" altLang="pl-PL" sz="1800" kern="1200" dirty="0">
                <a:cs typeface="+mn-cs"/>
              </a:rPr>
              <a:t>Drugs </a:t>
            </a:r>
            <a:r>
              <a:rPr kumimoji="0" lang="en-US" altLang="pl-PL" sz="1800" i="1" kern="1200" dirty="0">
                <a:cs typeface="+mn-cs"/>
              </a:rPr>
              <a:t> decreasing</a:t>
            </a:r>
            <a:r>
              <a:rPr kumimoji="0" lang="en-US" altLang="pl-PL" sz="1800" kern="1200" dirty="0">
                <a:cs typeface="+mn-cs"/>
              </a:rPr>
              <a:t>  CI and </a:t>
            </a:r>
            <a:r>
              <a:rPr kumimoji="0" lang="en-US" altLang="pl-PL" sz="1800" kern="1200" dirty="0" err="1">
                <a:cs typeface="+mn-cs"/>
              </a:rPr>
              <a:t>mTORi</a:t>
            </a:r>
            <a:r>
              <a:rPr kumimoji="0" lang="en-US" altLang="pl-PL" sz="1800" kern="1200" dirty="0">
                <a:cs typeface="+mn-cs"/>
              </a:rPr>
              <a:t> concentration (induction of </a:t>
            </a:r>
            <a:r>
              <a:rPr kumimoji="0" lang="en-US" altLang="pl-PL" sz="1800" kern="1200" dirty="0" err="1">
                <a:cs typeface="+mn-cs"/>
              </a:rPr>
              <a:t>cytochrom</a:t>
            </a:r>
            <a:r>
              <a:rPr kumimoji="0" lang="en-US" altLang="pl-PL" sz="1800" kern="1200" dirty="0">
                <a:cs typeface="+mn-cs"/>
              </a:rPr>
              <a:t> P 450):</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rifampin</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phenytoin</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err="1">
                <a:cs typeface="+mn-cs"/>
              </a:rPr>
              <a:t>phenobarbitol</a:t>
            </a:r>
            <a:endParaRPr kumimoji="0" lang="en-US" altLang="pl-PL" sz="1800" kern="1200" dirty="0">
              <a:cs typeface="+mn-cs"/>
            </a:endParaRP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carbamazepine</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octreotide</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ticlopidine </a:t>
            </a:r>
          </a:p>
          <a:p>
            <a:pPr indent="-228600" eaLnBrk="1" hangingPunct="1">
              <a:lnSpc>
                <a:spcPct val="90000"/>
              </a:lnSpc>
              <a:buFont typeface="Arial" panose="020B0604020202020204" pitchFamily="34" charset="0"/>
              <a:buChar char="•"/>
            </a:pPr>
            <a:endParaRPr kumimoji="0" lang="en-US" sz="1800" kern="1200" dirty="0">
              <a:cs typeface="+mn-cs"/>
            </a:endParaRPr>
          </a:p>
          <a:p>
            <a:pPr indent="-228600" eaLnBrk="1" hangingPunct="1">
              <a:lnSpc>
                <a:spcPct val="90000"/>
              </a:lnSpc>
              <a:buFont typeface="Arial" panose="020B0604020202020204" pitchFamily="34" charset="0"/>
              <a:buChar char="•"/>
            </a:pPr>
            <a:r>
              <a:rPr lang="pl-PL" sz="1800" dirty="0"/>
              <a:t>St. John's </a:t>
            </a:r>
            <a:r>
              <a:rPr lang="pl-PL" sz="1800" dirty="0" err="1"/>
              <a:t>wort</a:t>
            </a:r>
            <a:endParaRPr kumimoji="0" lang="en-US" altLang="pl-PL" sz="1800" kern="1200" dirty="0">
              <a:cs typeface="+mn-cs"/>
            </a:endParaRP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94D6260-C5D1-1241-B4C2-FCB92F7C73E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741363"/>
            <a:ext cx="89916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Tekstowe 2">
            <a:extLst>
              <a:ext uri="{FF2B5EF4-FFF2-40B4-BE49-F238E27FC236}">
                <a16:creationId xmlns:a16="http://schemas.microsoft.com/office/drawing/2014/main" id="{7E73EA61-4CB4-BC43-AFD2-484EB650849D}"/>
              </a:ext>
            </a:extLst>
          </p:cNvPr>
          <p:cNvSpPr txBox="1"/>
          <p:nvPr/>
        </p:nvSpPr>
        <p:spPr>
          <a:xfrm>
            <a:off x="3059113" y="188913"/>
            <a:ext cx="4244975" cy="584200"/>
          </a:xfrm>
          <a:prstGeom prst="rect">
            <a:avLst/>
          </a:prstGeom>
          <a:noFill/>
        </p:spPr>
        <p:txBody>
          <a:bodyPr wrap="none">
            <a:spAutoFit/>
          </a:bodyPr>
          <a:lstStyle/>
          <a:p>
            <a:pPr>
              <a:defRPr/>
            </a:pPr>
            <a:r>
              <a:rPr lang="pl-PL" b="1" dirty="0">
                <a:solidFill>
                  <a:srgbClr val="000090"/>
                </a:solidFill>
                <a:latin typeface="+mn-lt"/>
                <a:ea typeface="Osaka" charset="0"/>
                <a:cs typeface="Osaka" charset="0"/>
              </a:rPr>
              <a:t>CNI - </a:t>
            </a:r>
            <a:r>
              <a:rPr lang="pl-PL" b="1" dirty="0" err="1">
                <a:solidFill>
                  <a:srgbClr val="000090"/>
                </a:solidFill>
                <a:latin typeface="+mn-lt"/>
                <a:ea typeface="Osaka" charset="0"/>
                <a:cs typeface="Osaka" charset="0"/>
              </a:rPr>
              <a:t>carcinogenesis</a:t>
            </a:r>
            <a:endParaRPr lang="pl-PL" b="1" dirty="0">
              <a:solidFill>
                <a:srgbClr val="000090"/>
              </a:solidFill>
              <a:latin typeface="+mn-lt"/>
              <a:ea typeface="Osaka" charset="0"/>
              <a:cs typeface="Osaka"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8" name="Rectangle 4">
            <a:extLst>
              <a:ext uri="{FF2B5EF4-FFF2-40B4-BE49-F238E27FC236}">
                <a16:creationId xmlns:a16="http://schemas.microsoft.com/office/drawing/2014/main" id="{88A42E7A-13BE-8B45-85A0-72964147CD78}"/>
              </a:ext>
            </a:extLst>
          </p:cNvPr>
          <p:cNvSpPr>
            <a:spLocks noChangeArrowheads="1"/>
          </p:cNvSpPr>
          <p:nvPr/>
        </p:nvSpPr>
        <p:spPr bwMode="auto">
          <a:xfrm>
            <a:off x="828675" y="762000"/>
            <a:ext cx="8620125" cy="5715000"/>
          </a:xfrm>
          <a:prstGeom prst="rect">
            <a:avLst/>
          </a:prstGeom>
          <a:noFill/>
          <a:ln w="9525">
            <a:noFill/>
            <a:miter lim="800000"/>
            <a:headEnd/>
            <a:tailEnd/>
          </a:ln>
          <a:effectLst/>
        </p:spPr>
        <p:txBody>
          <a:bodyPr/>
          <a:lstStyle/>
          <a:p>
            <a:pPr>
              <a:tabLst>
                <a:tab pos="5524500" algn="ctr"/>
                <a:tab pos="7620000" algn="ctr"/>
              </a:tabLst>
              <a:defRPr/>
            </a:pPr>
            <a:r>
              <a:rPr lang="pl-PL" sz="2400" b="1">
                <a:solidFill>
                  <a:schemeClr val="accent2"/>
                </a:solidFill>
                <a:effectLst>
                  <a:outerShdw blurRad="38100" dist="38100" dir="2700000" algn="tl">
                    <a:srgbClr val="C0C0C0"/>
                  </a:outerShdw>
                </a:effectLst>
                <a:latin typeface="American Typewriter Condensed" pitchFamily="28" charset="0"/>
                <a:ea typeface="+mn-ea"/>
              </a:rPr>
              <a:t>Side effects</a:t>
            </a:r>
            <a:r>
              <a:rPr lang="pl-PL" sz="2400" b="1">
                <a:effectLst>
                  <a:outerShdw blurRad="38100" dist="38100" dir="2700000" algn="tl">
                    <a:srgbClr val="C0C0C0"/>
                  </a:outerShdw>
                </a:effectLst>
                <a:latin typeface="American Typewriter Condensed" pitchFamily="28" charset="0"/>
                <a:ea typeface="+mn-ea"/>
              </a:rPr>
              <a:t>	</a:t>
            </a:r>
            <a:r>
              <a:rPr lang="pl-PL" sz="2400" b="1">
                <a:solidFill>
                  <a:schemeClr val="accent2"/>
                </a:solidFill>
                <a:effectLst>
                  <a:outerShdw blurRad="38100" dist="38100" dir="2700000" algn="tl">
                    <a:srgbClr val="C0C0C0"/>
                  </a:outerShdw>
                </a:effectLst>
                <a:latin typeface="American Typewriter Condensed" pitchFamily="28" charset="0"/>
                <a:ea typeface="+mn-ea"/>
              </a:rPr>
              <a:t>CsA	tacrolimus</a:t>
            </a:r>
            <a:endParaRPr lang="pl-PL" sz="2400" b="1">
              <a:effectLst>
                <a:outerShdw blurRad="38100" dist="38100" dir="2700000" algn="tl">
                  <a:srgbClr val="C0C0C0"/>
                </a:outerShdw>
              </a:effectLst>
              <a:latin typeface="American Typewriter Condensed" pitchFamily="28" charset="0"/>
              <a:ea typeface="+mn-ea"/>
            </a:endParaRPr>
          </a:p>
          <a:p>
            <a:pPr>
              <a:tabLst>
                <a:tab pos="5524500" algn="ctr"/>
                <a:tab pos="7620000" algn="ctr"/>
              </a:tabLst>
              <a:defRPr/>
            </a:pPr>
            <a:endParaRPr lang="pl-PL" sz="1000" b="1">
              <a:effectLst>
                <a:outerShdw blurRad="38100" dist="38100" dir="2700000" algn="tl">
                  <a:srgbClr val="C0C0C0"/>
                </a:outerShdw>
              </a:effectLst>
              <a:latin typeface="American Typewriter Condensed" pitchFamily="28" charset="0"/>
              <a:ea typeface="+mn-ea"/>
            </a:endParaRP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Nephrotoxicity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Neurotoxicity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Hypertension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Postrtransplant diabetes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Hyperlipidemia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Hiperurycemia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Alopecia	+ /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Hirsutism	++	+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Gingival hyperplasia	++	+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HUS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Hyperkaliemia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Hypomagnezemia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Hepatotoxicity	++	+</a:t>
            </a:r>
          </a:p>
          <a:p>
            <a:pPr>
              <a:tabLst>
                <a:tab pos="5524500" algn="ctr"/>
                <a:tab pos="7620000" algn="ctr"/>
              </a:tabLst>
              <a:defRPr/>
            </a:pPr>
            <a:r>
              <a:rPr lang="pl-PL" sz="2400" b="1">
                <a:effectLst>
                  <a:outerShdw blurRad="38100" dist="38100" dir="2700000" algn="tl">
                    <a:srgbClr val="C0C0C0"/>
                  </a:outerShdw>
                </a:effectLst>
                <a:latin typeface="Cochin" pitchFamily="28" charset="0"/>
                <a:ea typeface="+mn-ea"/>
              </a:rPr>
              <a:t>Gastric complications	+ / -	++</a:t>
            </a:r>
            <a:endParaRPr lang="pl-PL" sz="2400" b="1">
              <a:effectLst>
                <a:outerShdw blurRad="38100" dist="38100" dir="2700000" algn="tl">
                  <a:srgbClr val="C0C0C0"/>
                </a:outerShdw>
              </a:effectLst>
              <a:latin typeface="American Typewriter Condensed" pitchFamily="28" charset="0"/>
              <a:ea typeface="+mn-ea"/>
            </a:endParaRPr>
          </a:p>
        </p:txBody>
      </p:sp>
      <p:sp>
        <p:nvSpPr>
          <p:cNvPr id="27651" name="Line 5">
            <a:extLst>
              <a:ext uri="{FF2B5EF4-FFF2-40B4-BE49-F238E27FC236}">
                <a16:creationId xmlns:a16="http://schemas.microsoft.com/office/drawing/2014/main" id="{AB55BA2D-1171-4242-B12C-45C99EA1CC08}"/>
              </a:ext>
            </a:extLst>
          </p:cNvPr>
          <p:cNvSpPr>
            <a:spLocks noChangeShapeType="1"/>
          </p:cNvSpPr>
          <p:nvPr/>
        </p:nvSpPr>
        <p:spPr bwMode="auto">
          <a:xfrm>
            <a:off x="457200" y="12192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7652" name="Line 6">
            <a:extLst>
              <a:ext uri="{FF2B5EF4-FFF2-40B4-BE49-F238E27FC236}">
                <a16:creationId xmlns:a16="http://schemas.microsoft.com/office/drawing/2014/main" id="{2F2EA61C-1A6C-AA41-BAD2-949E11D8E949}"/>
              </a:ext>
            </a:extLst>
          </p:cNvPr>
          <p:cNvSpPr>
            <a:spLocks noChangeShapeType="1"/>
          </p:cNvSpPr>
          <p:nvPr/>
        </p:nvSpPr>
        <p:spPr bwMode="auto">
          <a:xfrm>
            <a:off x="457200" y="65532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7653" name="Line 7">
            <a:extLst>
              <a:ext uri="{FF2B5EF4-FFF2-40B4-BE49-F238E27FC236}">
                <a16:creationId xmlns:a16="http://schemas.microsoft.com/office/drawing/2014/main" id="{2AA41B8E-CF06-7347-A240-3FF43DF27A77}"/>
              </a:ext>
            </a:extLst>
          </p:cNvPr>
          <p:cNvSpPr>
            <a:spLocks noChangeShapeType="1"/>
          </p:cNvSpPr>
          <p:nvPr/>
        </p:nvSpPr>
        <p:spPr bwMode="auto">
          <a:xfrm>
            <a:off x="457200" y="685800"/>
            <a:ext cx="9372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708" name="Rectangle 4">
            <a:extLst>
              <a:ext uri="{FF2B5EF4-FFF2-40B4-BE49-F238E27FC236}">
                <a16:creationId xmlns:a16="http://schemas.microsoft.com/office/drawing/2014/main" id="{05F47F88-C168-B241-B32F-1DE519656A0D}"/>
              </a:ext>
            </a:extLst>
          </p:cNvPr>
          <p:cNvSpPr>
            <a:spLocks noChangeArrowheads="1"/>
          </p:cNvSpPr>
          <p:nvPr/>
        </p:nvSpPr>
        <p:spPr bwMode="auto">
          <a:xfrm>
            <a:off x="542925" y="321734"/>
            <a:ext cx="9201149" cy="1135737"/>
          </a:xfrm>
          <a:prstGeom prst="rect">
            <a:avLst/>
          </a:prstGeom>
        </p:spPr>
        <p:txBody>
          <a:bodyPr vert="horz" lIns="91440" tIns="45720" rIns="91440" bIns="45720" rtlCol="0" anchor="ctr">
            <a:normAutofit/>
          </a:bodyPr>
          <a:lstStyle/>
          <a:p>
            <a:pPr algn="l" eaLnBrk="1" hangingPunct="1">
              <a:lnSpc>
                <a:spcPct val="90000"/>
              </a:lnSpc>
              <a:spcAft>
                <a:spcPts val="600"/>
              </a:spcAft>
              <a:defRPr/>
            </a:pPr>
            <a:r>
              <a:rPr lang="en-US" sz="3300" b="1" kern="1200">
                <a:solidFill>
                  <a:schemeClr val="tx1"/>
                </a:solidFill>
                <a:effectLst>
                  <a:outerShdw blurRad="38100" dist="38100" dir="2700000" algn="tl">
                    <a:srgbClr val="C0C0C0"/>
                  </a:outerShdw>
                </a:effectLst>
                <a:latin typeface="+mj-lt"/>
                <a:ea typeface="+mj-ea"/>
                <a:cs typeface="+mj-cs"/>
              </a:rPr>
              <a:t>New calcineurin inhibitors</a:t>
            </a:r>
          </a:p>
        </p:txBody>
      </p:sp>
      <p:sp>
        <p:nvSpPr>
          <p:cNvPr id="200707" name="Rectangle 3">
            <a:extLst>
              <a:ext uri="{FF2B5EF4-FFF2-40B4-BE49-F238E27FC236}">
                <a16:creationId xmlns:a16="http://schemas.microsoft.com/office/drawing/2014/main" id="{5C44F0F7-A420-ED4C-AD0C-A24D586583D3}"/>
              </a:ext>
            </a:extLst>
          </p:cNvPr>
          <p:cNvSpPr>
            <a:spLocks noGrp="1" noChangeArrowheads="1"/>
          </p:cNvSpPr>
          <p:nvPr>
            <p:ph type="body" idx="1"/>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defRPr/>
            </a:pPr>
            <a:endParaRPr kumimoji="0" lang="en-US" sz="1800" b="1" kern="1200" dirty="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endParaRPr kumimoji="0" lang="en-US" sz="1800" b="1" kern="1200" dirty="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dirty="0">
                <a:effectLst>
                  <a:outerShdw blurRad="38100" dist="38100" dir="2700000" algn="tl">
                    <a:srgbClr val="C0C0C0"/>
                  </a:outerShdw>
                </a:effectLst>
                <a:cs typeface="+mn-cs"/>
              </a:rPr>
              <a:t>MR-4 (</a:t>
            </a:r>
            <a:r>
              <a:rPr kumimoji="0" lang="en-US" sz="1800" b="1" kern="1200" dirty="0" err="1">
                <a:effectLst>
                  <a:outerShdw blurRad="38100" dist="38100" dir="2700000" algn="tl">
                    <a:srgbClr val="C0C0C0"/>
                  </a:outerShdw>
                </a:effectLst>
                <a:cs typeface="+mn-cs"/>
              </a:rPr>
              <a:t>Advagraf</a:t>
            </a:r>
            <a:r>
              <a:rPr kumimoji="0" lang="en-US" sz="1800" b="1" kern="1200" dirty="0">
                <a:effectLst>
                  <a:outerShdw blurRad="38100" dist="38100" dir="2700000" algn="tl">
                    <a:srgbClr val="C0C0C0"/>
                  </a:outerShdw>
                </a:effectLst>
                <a:cs typeface="+mn-cs"/>
              </a:rPr>
              <a:t>) - once a day, 1:1 conversion AUC 20% lower than </a:t>
            </a:r>
            <a:r>
              <a:rPr kumimoji="0" lang="en-US" altLang="pl-PL" sz="1800" b="1" kern="1200" dirty="0">
                <a:effectLst>
                  <a:outerShdw blurRad="38100" dist="38100" dir="2700000" algn="tl">
                    <a:srgbClr val="C0C0C0"/>
                  </a:outerShdw>
                </a:effectLst>
                <a:cs typeface="+mn-cs"/>
              </a:rPr>
              <a:t>“</a:t>
            </a:r>
            <a:r>
              <a:rPr kumimoji="0" lang="en-US" sz="1800" b="1" kern="1200" dirty="0">
                <a:effectLst>
                  <a:outerShdw blurRad="38100" dist="38100" dir="2700000" algn="tl">
                    <a:srgbClr val="C0C0C0"/>
                  </a:outerShdw>
                </a:effectLst>
                <a:cs typeface="+mn-cs"/>
              </a:rPr>
              <a:t>standard</a:t>
            </a:r>
            <a:r>
              <a:rPr kumimoji="0" lang="en-US" altLang="pl-PL" sz="1800" b="1" kern="1200" dirty="0">
                <a:effectLst>
                  <a:outerShdw blurRad="38100" dist="38100" dir="2700000" algn="tl">
                    <a:srgbClr val="C0C0C0"/>
                  </a:outerShdw>
                </a:effectLst>
                <a:cs typeface="+mn-cs"/>
              </a:rPr>
              <a:t>”</a:t>
            </a:r>
            <a:r>
              <a:rPr kumimoji="0" lang="en-US" sz="1800" b="1" kern="1200" dirty="0">
                <a:effectLst>
                  <a:outerShdw blurRad="38100" dist="38100" dir="2700000" algn="tl">
                    <a:srgbClr val="C0C0C0"/>
                  </a:outerShdw>
                </a:effectLst>
                <a:cs typeface="+mn-cs"/>
              </a:rPr>
              <a:t> tacrolimus</a:t>
            </a:r>
          </a:p>
          <a:p>
            <a:pPr indent="-228600" eaLnBrk="1" hangingPunct="1">
              <a:lnSpc>
                <a:spcPct val="90000"/>
              </a:lnSpc>
              <a:buFont typeface="Arial" panose="020B0604020202020204" pitchFamily="34" charset="0"/>
              <a:buChar char="•"/>
              <a:defRPr/>
            </a:pPr>
            <a:endParaRPr kumimoji="0" lang="en-US" sz="1800" b="1" kern="1200" dirty="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endParaRPr kumimoji="0" lang="en-US" sz="1800" b="1" kern="1200" dirty="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dirty="0">
                <a:effectLst>
                  <a:outerShdw blurRad="38100" dist="38100" dir="2700000" algn="tl">
                    <a:srgbClr val="C0C0C0"/>
                  </a:outerShdw>
                </a:effectLst>
                <a:cs typeface="+mn-cs"/>
              </a:rPr>
              <a:t>Tacrolimus-LCP (</a:t>
            </a:r>
            <a:r>
              <a:rPr kumimoji="0" lang="en-US" sz="1800" b="1" kern="1200" dirty="0" err="1">
                <a:effectLst>
                  <a:outerShdw blurRad="38100" dist="38100" dir="2700000" algn="tl">
                    <a:srgbClr val="C0C0C0"/>
                  </a:outerShdw>
                </a:effectLst>
                <a:cs typeface="+mn-cs"/>
              </a:rPr>
              <a:t>Envarsus</a:t>
            </a:r>
            <a:r>
              <a:rPr kumimoji="0" lang="en-US" sz="1800" b="1" kern="1200" dirty="0">
                <a:effectLst>
                  <a:outerShdw blurRad="38100" dist="38100" dir="2700000" algn="tl">
                    <a:srgbClr val="C0C0C0"/>
                  </a:outerShdw>
                </a:effectLst>
                <a:cs typeface="+mn-cs"/>
              </a:rPr>
              <a:t>) - once a day, 1:1 conversion AUC 15 - 20% higher than </a:t>
            </a:r>
            <a:r>
              <a:rPr kumimoji="0" lang="en-US" altLang="pl-PL" sz="1800" b="1" kern="1200" dirty="0">
                <a:effectLst>
                  <a:outerShdw blurRad="38100" dist="38100" dir="2700000" algn="tl">
                    <a:srgbClr val="C0C0C0"/>
                  </a:outerShdw>
                </a:effectLst>
                <a:cs typeface="+mn-cs"/>
              </a:rPr>
              <a:t>“</a:t>
            </a:r>
            <a:r>
              <a:rPr kumimoji="0" lang="en-US" sz="1800" b="1" kern="1200" dirty="0">
                <a:effectLst>
                  <a:outerShdw blurRad="38100" dist="38100" dir="2700000" algn="tl">
                    <a:srgbClr val="C0C0C0"/>
                  </a:outerShdw>
                </a:effectLst>
                <a:cs typeface="+mn-cs"/>
              </a:rPr>
              <a:t>standard</a:t>
            </a:r>
            <a:r>
              <a:rPr kumimoji="0" lang="en-US" altLang="pl-PL" sz="1800" b="1" kern="1200" dirty="0">
                <a:effectLst>
                  <a:outerShdw blurRad="38100" dist="38100" dir="2700000" algn="tl">
                    <a:srgbClr val="C0C0C0"/>
                  </a:outerShdw>
                </a:effectLst>
                <a:cs typeface="+mn-cs"/>
              </a:rPr>
              <a:t>”</a:t>
            </a:r>
            <a:r>
              <a:rPr kumimoji="0" lang="en-US" sz="1800" b="1" kern="1200" dirty="0">
                <a:effectLst>
                  <a:outerShdw blurRad="38100" dist="38100" dir="2700000" algn="tl">
                    <a:srgbClr val="C0C0C0"/>
                  </a:outerShdw>
                </a:effectLst>
                <a:cs typeface="+mn-cs"/>
              </a:rPr>
              <a:t> tacrolimus</a:t>
            </a:r>
          </a:p>
          <a:p>
            <a:pPr indent="-228600" eaLnBrk="1" hangingPunct="1">
              <a:lnSpc>
                <a:spcPct val="90000"/>
              </a:lnSpc>
              <a:buFont typeface="Arial" panose="020B0604020202020204" pitchFamily="34" charset="0"/>
              <a:buChar char="•"/>
              <a:defRPr/>
            </a:pPr>
            <a:endParaRPr kumimoji="0" lang="en-US" sz="1800" b="1" kern="1200" dirty="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i="1" kern="1200" dirty="0" err="1">
                <a:solidFill>
                  <a:schemeClr val="bg1">
                    <a:lumMod val="65000"/>
                  </a:schemeClr>
                </a:solidFill>
                <a:effectLst>
                  <a:outerShdw blurRad="38100" dist="38100" dir="2700000" algn="tl">
                    <a:srgbClr val="C0C0C0"/>
                  </a:outerShdw>
                </a:effectLst>
                <a:cs typeface="+mn-cs"/>
              </a:rPr>
              <a:t>Voclosporine</a:t>
            </a:r>
            <a:r>
              <a:rPr kumimoji="0" lang="en-US" sz="1800" b="1" i="1" kern="1200" dirty="0">
                <a:solidFill>
                  <a:schemeClr val="bg1">
                    <a:lumMod val="65000"/>
                  </a:schemeClr>
                </a:solidFill>
                <a:effectLst>
                  <a:outerShdw blurRad="38100" dist="38100" dir="2700000" algn="tl">
                    <a:srgbClr val="C0C0C0"/>
                  </a:outerShdw>
                </a:effectLst>
                <a:cs typeface="+mn-cs"/>
              </a:rPr>
              <a:t>  -  </a:t>
            </a:r>
            <a:r>
              <a:rPr kumimoji="0" lang="en-US" sz="1800" b="1" i="1" kern="1200" dirty="0" err="1">
                <a:solidFill>
                  <a:schemeClr val="bg1">
                    <a:lumMod val="65000"/>
                  </a:schemeClr>
                </a:solidFill>
                <a:effectLst>
                  <a:outerShdw blurRad="38100" dist="38100" dir="2700000" algn="tl">
                    <a:srgbClr val="C0C0C0"/>
                  </a:outerShdw>
                </a:effectLst>
                <a:cs typeface="+mn-cs"/>
              </a:rPr>
              <a:t>CsA</a:t>
            </a:r>
            <a:r>
              <a:rPr kumimoji="0" lang="en-US" sz="1800" b="1" i="1" kern="1200" dirty="0">
                <a:solidFill>
                  <a:schemeClr val="bg1">
                    <a:lumMod val="65000"/>
                  </a:schemeClr>
                </a:solidFill>
                <a:effectLst>
                  <a:outerShdw blurRad="38100" dist="38100" dir="2700000" algn="tl">
                    <a:srgbClr val="C0C0C0"/>
                  </a:outerShdw>
                </a:effectLst>
                <a:cs typeface="+mn-cs"/>
              </a:rPr>
              <a:t>  derivative - off label)</a:t>
            </a:r>
          </a:p>
          <a:p>
            <a:pPr indent="-228600" eaLnBrk="1" hangingPunct="1">
              <a:lnSpc>
                <a:spcPct val="90000"/>
              </a:lnSpc>
              <a:buFont typeface="Arial" panose="020B0604020202020204" pitchFamily="34" charset="0"/>
              <a:buChar char="•"/>
              <a:defRPr/>
            </a:pPr>
            <a:endParaRPr kumimoji="0" lang="en-US" sz="1800" b="1" kern="1200" dirty="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dirty="0">
                <a:effectLst>
                  <a:outerShdw blurRad="38100" dist="38100" dir="2700000" algn="tl">
                    <a:srgbClr val="C0C0C0"/>
                  </a:outerShdw>
                </a:effectLst>
                <a:cs typeface="+mn-cs"/>
              </a:rPr>
              <a:t>Generics formulae of </a:t>
            </a:r>
            <a:r>
              <a:rPr kumimoji="0" lang="en-US" sz="1800" b="1" kern="1200" dirty="0" err="1">
                <a:effectLst>
                  <a:outerShdw blurRad="38100" dist="38100" dir="2700000" algn="tl">
                    <a:srgbClr val="C0C0C0"/>
                  </a:outerShdw>
                </a:effectLst>
                <a:cs typeface="+mn-cs"/>
              </a:rPr>
              <a:t>CsA</a:t>
            </a:r>
            <a:r>
              <a:rPr kumimoji="0" lang="en-US" sz="1800" b="1" kern="1200" dirty="0">
                <a:effectLst>
                  <a:outerShdw blurRad="38100" dist="38100" dir="2700000" algn="tl">
                    <a:srgbClr val="C0C0C0"/>
                  </a:outerShdw>
                </a:effectLst>
                <a:cs typeface="+mn-cs"/>
              </a:rPr>
              <a:t>, tacrolimus (</a:t>
            </a:r>
            <a:r>
              <a:rPr kumimoji="0" lang="en-US" sz="1800" b="1" kern="1200" dirty="0" err="1">
                <a:effectLst>
                  <a:outerShdw blurRad="38100" dist="38100" dir="2700000" algn="tl">
                    <a:srgbClr val="C0C0C0"/>
                  </a:outerShdw>
                </a:effectLst>
                <a:cs typeface="+mn-cs"/>
              </a:rPr>
              <a:t>Equoral</a:t>
            </a:r>
            <a:r>
              <a:rPr kumimoji="0" lang="en-US" sz="1800" b="1" kern="1200" dirty="0">
                <a:effectLst>
                  <a:outerShdw blurRad="38100" dist="38100" dir="2700000" algn="tl">
                    <a:srgbClr val="C0C0C0"/>
                  </a:outerShdw>
                </a:effectLst>
                <a:cs typeface="+mn-cs"/>
              </a:rPr>
              <a:t>)</a:t>
            </a:r>
          </a:p>
          <a:p>
            <a:pPr indent="-228600" eaLnBrk="1" hangingPunct="1">
              <a:lnSpc>
                <a:spcPct val="90000"/>
              </a:lnSpc>
              <a:buFont typeface="Arial" panose="020B0604020202020204" pitchFamily="34" charset="0"/>
              <a:buChar char="•"/>
              <a:defRPr/>
            </a:pPr>
            <a:endParaRPr kumimoji="0" lang="en-US" sz="1800" kern="1200" dirty="0">
              <a:cs typeface="+mn-cs"/>
            </a:endParaRPr>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Rectangle 8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a 2">
            <a:extLst>
              <a:ext uri="{FF2B5EF4-FFF2-40B4-BE49-F238E27FC236}">
                <a16:creationId xmlns:a16="http://schemas.microsoft.com/office/drawing/2014/main" id="{9523CC54-7CEA-ACC5-A4FC-7649E176E304}"/>
              </a:ext>
            </a:extLst>
          </p:cNvPr>
          <p:cNvGraphicFramePr>
            <a:graphicFrameLocks noGrp="1"/>
          </p:cNvGraphicFramePr>
          <p:nvPr>
            <p:extLst>
              <p:ext uri="{D42A27DB-BD31-4B8C-83A1-F6EECF244321}">
                <p14:modId xmlns:p14="http://schemas.microsoft.com/office/powerpoint/2010/main" val="2034724340"/>
              </p:ext>
            </p:extLst>
          </p:nvPr>
        </p:nvGraphicFramePr>
        <p:xfrm>
          <a:off x="1259974" y="1633108"/>
          <a:ext cx="7472134" cy="3845560"/>
        </p:xfrm>
        <a:graphic>
          <a:graphicData uri="http://schemas.openxmlformats.org/drawingml/2006/table">
            <a:tbl>
              <a:tblPr firstRow="1" bandRow="1">
                <a:tableStyleId>{5C22544A-7EE6-4342-B048-85BDC9FD1C3A}</a:tableStyleId>
              </a:tblPr>
              <a:tblGrid>
                <a:gridCol w="2490711">
                  <a:extLst>
                    <a:ext uri="{9D8B030D-6E8A-4147-A177-3AD203B41FA5}">
                      <a16:colId xmlns:a16="http://schemas.microsoft.com/office/drawing/2014/main" val="2952690370"/>
                    </a:ext>
                  </a:extLst>
                </a:gridCol>
                <a:gridCol w="3179349">
                  <a:extLst>
                    <a:ext uri="{9D8B030D-6E8A-4147-A177-3AD203B41FA5}">
                      <a16:colId xmlns:a16="http://schemas.microsoft.com/office/drawing/2014/main" val="43651534"/>
                    </a:ext>
                  </a:extLst>
                </a:gridCol>
                <a:gridCol w="1802074">
                  <a:extLst>
                    <a:ext uri="{9D8B030D-6E8A-4147-A177-3AD203B41FA5}">
                      <a16:colId xmlns:a16="http://schemas.microsoft.com/office/drawing/2014/main" val="4193628686"/>
                    </a:ext>
                  </a:extLst>
                </a:gridCol>
              </a:tblGrid>
              <a:tr h="370840">
                <a:tc>
                  <a:txBody>
                    <a:bodyPr/>
                    <a:lstStyle/>
                    <a:p>
                      <a:r>
                        <a:rPr lang="pl-PL" dirty="0" err="1">
                          <a:solidFill>
                            <a:schemeClr val="tx2">
                              <a:lumMod val="75000"/>
                            </a:schemeClr>
                          </a:solidFill>
                        </a:rPr>
                        <a:t>Cyclosporin</a:t>
                      </a:r>
                      <a:endParaRPr lang="pl-PL" dirty="0">
                        <a:solidFill>
                          <a:schemeClr val="tx2">
                            <a:lumMod val="75000"/>
                          </a:schemeClr>
                        </a:solidFill>
                      </a:endParaRPr>
                    </a:p>
                  </a:txBody>
                  <a:tcPr/>
                </a:tc>
                <a:tc>
                  <a:txBody>
                    <a:bodyPr/>
                    <a:lstStyle/>
                    <a:p>
                      <a:r>
                        <a:rPr lang="pl-PL" dirty="0" err="1">
                          <a:solidFill>
                            <a:schemeClr val="tx2"/>
                          </a:solidFill>
                        </a:rPr>
                        <a:t>Tacrolimus</a:t>
                      </a:r>
                      <a:endParaRPr lang="pl-PL" dirty="0">
                        <a:solidFill>
                          <a:schemeClr val="tx2"/>
                        </a:solidFill>
                      </a:endParaRPr>
                    </a:p>
                  </a:txBody>
                  <a:tcPr/>
                </a:tc>
                <a:tc>
                  <a:txBody>
                    <a:bodyPr/>
                    <a:lstStyle/>
                    <a:p>
                      <a:r>
                        <a:rPr lang="pl-PL" dirty="0" err="1">
                          <a:solidFill>
                            <a:schemeClr val="tx2"/>
                          </a:solidFill>
                        </a:rPr>
                        <a:t>Voclosporin</a:t>
                      </a:r>
                      <a:endParaRPr lang="pl-PL" dirty="0">
                        <a:solidFill>
                          <a:schemeClr val="tx2"/>
                        </a:solidFill>
                      </a:endParaRPr>
                    </a:p>
                  </a:txBody>
                  <a:tcPr/>
                </a:tc>
                <a:extLst>
                  <a:ext uri="{0D108BD9-81ED-4DB2-BD59-A6C34878D82A}">
                    <a16:rowId xmlns:a16="http://schemas.microsoft.com/office/drawing/2014/main" val="3688148782"/>
                  </a:ext>
                </a:extLst>
              </a:tr>
              <a:tr h="370840">
                <a:tc>
                  <a:txBody>
                    <a:bodyPr/>
                    <a:lstStyle/>
                    <a:p>
                      <a:r>
                        <a:rPr lang="pl-PL" sz="1200" b="0" dirty="0" err="1"/>
                        <a:t>Neoral</a:t>
                      </a:r>
                      <a:r>
                        <a:rPr lang="pl-PL" sz="1200" b="0" dirty="0"/>
                        <a:t>  </a:t>
                      </a:r>
                    </a:p>
                    <a:p>
                      <a:pPr marL="171450" indent="-171450">
                        <a:buFont typeface="Arial" panose="020B0604020202020204" pitchFamily="34" charset="0"/>
                        <a:buChar char="•"/>
                      </a:pPr>
                      <a:r>
                        <a:rPr lang="pl-PL" sz="1200" b="0" dirty="0"/>
                        <a:t>2x 5 mg/kg </a:t>
                      </a:r>
                    </a:p>
                    <a:p>
                      <a:pPr marL="171450" indent="-171450">
                        <a:buFont typeface="Arial" panose="020B0604020202020204" pitchFamily="34" charset="0"/>
                        <a:buChar char="•"/>
                      </a:pPr>
                      <a:r>
                        <a:rPr lang="pl-PL" sz="1200" b="0" dirty="0"/>
                        <a:t>Co 200-300 </a:t>
                      </a:r>
                      <a:r>
                        <a:rPr lang="pl-PL" sz="1200" b="0" dirty="0" err="1"/>
                        <a:t>ng</a:t>
                      </a:r>
                      <a:r>
                        <a:rPr lang="pl-PL" sz="1200" b="0" dirty="0"/>
                        <a:t>/</a:t>
                      </a:r>
                      <a:r>
                        <a:rPr lang="pl-PL" sz="1200" b="0" dirty="0" err="1"/>
                        <a:t>mL</a:t>
                      </a:r>
                      <a:endParaRPr lang="pl-PL" sz="1200" b="0" dirty="0"/>
                    </a:p>
                    <a:p>
                      <a:pPr marL="171450" indent="-171450">
                        <a:buFont typeface="Arial" panose="020B0604020202020204" pitchFamily="34" charset="0"/>
                        <a:buChar char="•"/>
                      </a:pPr>
                      <a:r>
                        <a:rPr lang="pl-PL" sz="1200" b="0" dirty="0"/>
                        <a:t>C2 1000-1500 </a:t>
                      </a:r>
                      <a:r>
                        <a:rPr lang="pl-PL" sz="1200" b="0" dirty="0" err="1"/>
                        <a:t>ng</a:t>
                      </a:r>
                      <a:r>
                        <a:rPr lang="pl-PL" sz="1200" b="0" dirty="0"/>
                        <a:t>/ml</a:t>
                      </a:r>
                    </a:p>
                  </a:txBody>
                  <a:tcPr/>
                </a:tc>
                <a:tc>
                  <a:txBody>
                    <a:bodyPr/>
                    <a:lstStyle/>
                    <a:p>
                      <a:r>
                        <a:rPr lang="pl-PL" sz="1200" b="0" dirty="0"/>
                        <a:t>IR</a:t>
                      </a:r>
                    </a:p>
                    <a:p>
                      <a:pPr marL="171450" indent="-171450">
                        <a:buFont typeface="Arial" panose="020B0604020202020204" pitchFamily="34" charset="0"/>
                        <a:buChar char="•"/>
                      </a:pPr>
                      <a:r>
                        <a:rPr lang="pl-PL" sz="1200" b="0" dirty="0"/>
                        <a:t>2x0,1 mg/kg</a:t>
                      </a:r>
                    </a:p>
                    <a:p>
                      <a:pPr marL="171450" indent="-171450">
                        <a:buFont typeface="Arial" panose="020B0604020202020204" pitchFamily="34" charset="0"/>
                        <a:buChar char="•"/>
                      </a:pPr>
                      <a:r>
                        <a:rPr lang="pl-PL" sz="1200" b="0" dirty="0"/>
                        <a:t>Co 12-15 </a:t>
                      </a:r>
                      <a:r>
                        <a:rPr lang="pl-PL" sz="1200" b="0" dirty="0" err="1"/>
                        <a:t>ng</a:t>
                      </a:r>
                      <a:r>
                        <a:rPr lang="pl-PL" sz="1200" b="0" dirty="0"/>
                        <a:t>/ml – 1.szy miesiąc</a:t>
                      </a:r>
                    </a:p>
                    <a:p>
                      <a:pPr marL="171450" indent="-171450">
                        <a:buFont typeface="Arial" panose="020B0604020202020204" pitchFamily="34" charset="0"/>
                        <a:buChar char="•"/>
                      </a:pPr>
                      <a:r>
                        <a:rPr lang="pl-PL" sz="1200" b="0" dirty="0"/>
                        <a:t>Co 8-12 </a:t>
                      </a:r>
                      <a:r>
                        <a:rPr lang="pl-PL" sz="1200" b="0" dirty="0" err="1"/>
                        <a:t>ng</a:t>
                      </a:r>
                      <a:r>
                        <a:rPr lang="pl-PL" sz="1200" b="0" dirty="0"/>
                        <a:t>/</a:t>
                      </a:r>
                      <a:r>
                        <a:rPr lang="pl-PL" sz="1200" b="0" dirty="0" err="1"/>
                        <a:t>mL</a:t>
                      </a:r>
                      <a:r>
                        <a:rPr lang="pl-PL" sz="1200" b="0" dirty="0"/>
                        <a:t> 1-2 </a:t>
                      </a:r>
                      <a:r>
                        <a:rPr lang="pl-PL" sz="1200" b="0" dirty="0" err="1"/>
                        <a:t>msc</a:t>
                      </a:r>
                      <a:endParaRPr lang="pl-PL" sz="1200" b="0" dirty="0"/>
                    </a:p>
                    <a:p>
                      <a:pPr marL="171450" indent="-171450">
                        <a:buFont typeface="Arial" panose="020B0604020202020204" pitchFamily="34" charset="0"/>
                        <a:buChar char="•"/>
                      </a:pPr>
                      <a:r>
                        <a:rPr lang="pl-PL" sz="1200" b="0" dirty="0"/>
                        <a:t>5-10 </a:t>
                      </a:r>
                      <a:r>
                        <a:rPr lang="pl-PL" sz="1200" b="0" dirty="0" err="1"/>
                        <a:t>ng</a:t>
                      </a:r>
                      <a:r>
                        <a:rPr lang="pl-PL" sz="1200" b="0" dirty="0"/>
                        <a:t>/</a:t>
                      </a:r>
                      <a:r>
                        <a:rPr lang="pl-PL" sz="1200" b="0" dirty="0" err="1"/>
                        <a:t>mL</a:t>
                      </a:r>
                      <a:r>
                        <a:rPr lang="pl-PL" sz="1200" b="0" dirty="0"/>
                        <a:t> 3-12 </a:t>
                      </a:r>
                      <a:r>
                        <a:rPr lang="pl-PL" sz="1200" b="0" dirty="0" err="1"/>
                        <a:t>msc</a:t>
                      </a:r>
                      <a:endParaRPr lang="pl-PL" sz="1200" b="0" dirty="0"/>
                    </a:p>
                    <a:p>
                      <a:pPr marL="171450" indent="-171450">
                        <a:buFont typeface="Arial" panose="020B0604020202020204" pitchFamily="34" charset="0"/>
                        <a:buChar char="•"/>
                      </a:pPr>
                      <a:r>
                        <a:rPr lang="pl-PL" sz="1200" b="0" dirty="0"/>
                        <a:t>&gt;12 </a:t>
                      </a:r>
                      <a:r>
                        <a:rPr lang="pl-PL" sz="1200" b="0" dirty="0" err="1"/>
                        <a:t>msc</a:t>
                      </a:r>
                      <a:r>
                        <a:rPr lang="pl-PL" sz="1200" b="0" dirty="0"/>
                        <a:t> 5-8 </a:t>
                      </a:r>
                      <a:r>
                        <a:rPr lang="pl-PL" sz="1200" b="0" dirty="0" err="1"/>
                        <a:t>ng</a:t>
                      </a:r>
                      <a:r>
                        <a:rPr lang="pl-PL" sz="1200" b="0" dirty="0"/>
                        <a:t>/</a:t>
                      </a:r>
                      <a:r>
                        <a:rPr lang="pl-PL" sz="1200" b="0" dirty="0" err="1"/>
                        <a:t>mL</a:t>
                      </a:r>
                      <a:endParaRPr lang="pl-PL" sz="1200" b="0" dirty="0"/>
                    </a:p>
                    <a:p>
                      <a:endParaRPr lang="pl-PL" sz="1200" b="0" dirty="0"/>
                    </a:p>
                  </a:txBody>
                  <a:tcPr/>
                </a:tc>
                <a:tc>
                  <a:txBody>
                    <a:bodyPr/>
                    <a:lstStyle/>
                    <a:p>
                      <a:r>
                        <a:rPr lang="pl-PL" sz="1200" b="0" dirty="0"/>
                        <a:t>2x 23,7 mg</a:t>
                      </a:r>
                    </a:p>
                  </a:txBody>
                  <a:tcPr/>
                </a:tc>
                <a:extLst>
                  <a:ext uri="{0D108BD9-81ED-4DB2-BD59-A6C34878D82A}">
                    <a16:rowId xmlns:a16="http://schemas.microsoft.com/office/drawing/2014/main" val="3042867361"/>
                  </a:ext>
                </a:extLst>
              </a:tr>
              <a:tr h="370840">
                <a:tc>
                  <a:txBody>
                    <a:bodyPr/>
                    <a:lstStyle/>
                    <a:p>
                      <a:r>
                        <a:rPr lang="pl-PL" sz="1200" b="0" dirty="0"/>
                        <a:t>IV</a:t>
                      </a:r>
                    </a:p>
                    <a:p>
                      <a:pPr marL="171450" indent="-171450">
                        <a:buFont typeface="Arial" panose="020B0604020202020204" pitchFamily="34" charset="0"/>
                        <a:buChar char="•"/>
                      </a:pPr>
                      <a:r>
                        <a:rPr lang="pl-PL" sz="1200" b="0" dirty="0"/>
                        <a:t>2 mg/kg – </a:t>
                      </a:r>
                      <a:r>
                        <a:rPr lang="pl-PL" sz="1200" b="0" dirty="0" err="1"/>
                        <a:t>infusion</a:t>
                      </a:r>
                      <a:r>
                        <a:rPr lang="pl-PL" sz="1200" b="0" dirty="0"/>
                        <a:t> 2-6 h</a:t>
                      </a:r>
                    </a:p>
                    <a:p>
                      <a:pPr marL="171450" indent="-171450">
                        <a:buFont typeface="Arial" panose="020B0604020202020204" pitchFamily="34" charset="0"/>
                        <a:buChar char="•"/>
                      </a:pPr>
                      <a:r>
                        <a:rPr lang="pl-PL" sz="1200" b="0" dirty="0"/>
                        <a:t>max C 250 </a:t>
                      </a:r>
                      <a:r>
                        <a:rPr lang="pl-PL" sz="1200" b="0" dirty="0" err="1"/>
                        <a:t>ng</a:t>
                      </a:r>
                      <a:r>
                        <a:rPr lang="pl-PL" sz="1200" b="0" dirty="0"/>
                        <a:t>/ml</a:t>
                      </a:r>
                    </a:p>
                  </a:txBody>
                  <a:tcPr/>
                </a:tc>
                <a:tc>
                  <a:txBody>
                    <a:bodyPr/>
                    <a:lstStyle/>
                    <a:p>
                      <a:r>
                        <a:rPr lang="pl-PL" sz="1200" b="0" dirty="0"/>
                        <a:t>MR-4</a:t>
                      </a:r>
                    </a:p>
                    <a:p>
                      <a:pPr marL="171450" indent="-171450">
                        <a:buFont typeface="Arial" panose="020B0604020202020204" pitchFamily="34" charset="0"/>
                        <a:buChar char="•"/>
                      </a:pPr>
                      <a:r>
                        <a:rPr lang="pl-PL" sz="1200" b="0" dirty="0" err="1"/>
                        <a:t>Before</a:t>
                      </a:r>
                      <a:r>
                        <a:rPr lang="pl-PL" sz="1200" b="0" dirty="0"/>
                        <a:t> </a:t>
                      </a:r>
                      <a:r>
                        <a:rPr lang="pl-PL" sz="1200" b="0" dirty="0" err="1"/>
                        <a:t>Tx</a:t>
                      </a:r>
                      <a:r>
                        <a:rPr lang="pl-PL" sz="1200" b="0" dirty="0"/>
                        <a:t> 0,1 mg/kg</a:t>
                      </a:r>
                    </a:p>
                    <a:p>
                      <a:pPr marL="171450" indent="-171450">
                        <a:buFont typeface="Arial" panose="020B0604020202020204" pitchFamily="34" charset="0"/>
                        <a:buChar char="•"/>
                      </a:pPr>
                      <a:r>
                        <a:rPr lang="pl-PL" sz="1200" b="0" dirty="0"/>
                        <a:t>1x0,2 mg/kg</a:t>
                      </a:r>
                    </a:p>
                    <a:p>
                      <a:pPr marL="171450" indent="-171450">
                        <a:buFont typeface="Arial" panose="020B0604020202020204" pitchFamily="34" charset="0"/>
                        <a:buChar char="•"/>
                      </a:pPr>
                      <a:r>
                        <a:rPr lang="pl-PL" sz="1200" b="0" dirty="0"/>
                        <a:t>C0 12-15 </a:t>
                      </a:r>
                      <a:r>
                        <a:rPr lang="pl-PL" sz="1200" b="0" dirty="0" err="1"/>
                        <a:t>ng</a:t>
                      </a:r>
                      <a:r>
                        <a:rPr lang="pl-PL" sz="1200" b="0" dirty="0"/>
                        <a:t>/ml</a:t>
                      </a:r>
                    </a:p>
                  </a:txBody>
                  <a:tcPr/>
                </a:tc>
                <a:tc>
                  <a:txBody>
                    <a:bodyPr/>
                    <a:lstStyle/>
                    <a:p>
                      <a:endParaRPr lang="pl-PL" sz="1200" b="0" dirty="0"/>
                    </a:p>
                  </a:txBody>
                  <a:tcPr/>
                </a:tc>
                <a:extLst>
                  <a:ext uri="{0D108BD9-81ED-4DB2-BD59-A6C34878D82A}">
                    <a16:rowId xmlns:a16="http://schemas.microsoft.com/office/drawing/2014/main" val="518689224"/>
                  </a:ext>
                </a:extLst>
              </a:tr>
              <a:tr h="185420">
                <a:tc>
                  <a:txBody>
                    <a:bodyPr/>
                    <a:lstStyle/>
                    <a:p>
                      <a:endParaRPr lang="pl-PL" sz="1200" b="0" dirty="0"/>
                    </a:p>
                  </a:txBody>
                  <a:tcPr/>
                </a:tc>
                <a:tc>
                  <a:txBody>
                    <a:bodyPr/>
                    <a:lstStyle/>
                    <a:p>
                      <a:r>
                        <a:rPr lang="pl-PL" sz="1200" b="0" dirty="0"/>
                        <a:t>LCP</a:t>
                      </a:r>
                    </a:p>
                    <a:p>
                      <a:pPr marL="171450" indent="-171450">
                        <a:buFont typeface="Arial" panose="020B0604020202020204" pitchFamily="34" charset="0"/>
                        <a:buChar char="•"/>
                      </a:pPr>
                      <a:r>
                        <a:rPr lang="pl-PL" sz="1200" b="0" dirty="0" err="1"/>
                        <a:t>Before</a:t>
                      </a:r>
                      <a:r>
                        <a:rPr lang="pl-PL" sz="1200" b="0" dirty="0"/>
                        <a:t> </a:t>
                      </a:r>
                      <a:r>
                        <a:rPr lang="pl-PL" sz="1200" b="0" dirty="0" err="1"/>
                        <a:t>tx</a:t>
                      </a:r>
                      <a:r>
                        <a:rPr lang="pl-PL" sz="1200" b="0" dirty="0"/>
                        <a:t>  0,09 mg/kg</a:t>
                      </a:r>
                    </a:p>
                    <a:p>
                      <a:pPr marL="171450" indent="-171450">
                        <a:buFont typeface="Arial" panose="020B0604020202020204" pitchFamily="34" charset="0"/>
                        <a:buChar char="•"/>
                      </a:pPr>
                      <a:r>
                        <a:rPr lang="pl-PL" sz="1200" b="0" dirty="0"/>
                        <a:t>1x0,17 mg/</a:t>
                      </a:r>
                      <a:r>
                        <a:rPr lang="pl-PL" sz="1200" b="0" dirty="0" err="1"/>
                        <a:t>kg.m.c</a:t>
                      </a:r>
                      <a:r>
                        <a:rPr lang="pl-PL" sz="1200" b="0" dirty="0"/>
                        <a:t> </a:t>
                      </a:r>
                      <a:r>
                        <a:rPr lang="pl-PL" sz="1200" b="0" i="1" dirty="0"/>
                        <a:t>(1x0,14 mg/kg)</a:t>
                      </a:r>
                    </a:p>
                    <a:p>
                      <a:pPr marL="171450" indent="-171450">
                        <a:buFont typeface="Arial" panose="020B0604020202020204" pitchFamily="34" charset="0"/>
                        <a:buChar char="•"/>
                      </a:pPr>
                      <a:r>
                        <a:rPr lang="pl-PL" sz="1200" b="0" dirty="0"/>
                        <a:t>C0 12-15 </a:t>
                      </a:r>
                      <a:r>
                        <a:rPr lang="pl-PL" sz="1200" b="0" dirty="0" err="1"/>
                        <a:t>ng</a:t>
                      </a:r>
                      <a:r>
                        <a:rPr lang="pl-PL" sz="1200" b="0" dirty="0"/>
                        <a:t>/</a:t>
                      </a:r>
                      <a:r>
                        <a:rPr lang="pl-PL" sz="1200" b="0" dirty="0" err="1"/>
                        <a:t>mL</a:t>
                      </a:r>
                      <a:endParaRPr lang="pl-PL" sz="1200" b="0" dirty="0"/>
                    </a:p>
                  </a:txBody>
                  <a:tcPr/>
                </a:tc>
                <a:tc>
                  <a:txBody>
                    <a:bodyPr/>
                    <a:lstStyle/>
                    <a:p>
                      <a:endParaRPr lang="pl-PL" sz="1200" b="0" dirty="0"/>
                    </a:p>
                  </a:txBody>
                  <a:tcPr/>
                </a:tc>
                <a:extLst>
                  <a:ext uri="{0D108BD9-81ED-4DB2-BD59-A6C34878D82A}">
                    <a16:rowId xmlns:a16="http://schemas.microsoft.com/office/drawing/2014/main" val="4263504208"/>
                  </a:ext>
                </a:extLst>
              </a:tr>
              <a:tr h="185420">
                <a:tc>
                  <a:txBody>
                    <a:bodyPr/>
                    <a:lstStyle/>
                    <a:p>
                      <a:endParaRPr lang="pl-PL" sz="1200" b="0" dirty="0"/>
                    </a:p>
                  </a:txBody>
                  <a:tcPr/>
                </a:tc>
                <a:tc>
                  <a:txBody>
                    <a:bodyPr/>
                    <a:lstStyle/>
                    <a:p>
                      <a:r>
                        <a:rPr lang="pl-PL" sz="1200" b="0" dirty="0"/>
                        <a:t>IV</a:t>
                      </a:r>
                    </a:p>
                    <a:p>
                      <a:pPr marL="171450" indent="-171450">
                        <a:buFont typeface="Arial" panose="020B0604020202020204" pitchFamily="34" charset="0"/>
                        <a:buChar char="•"/>
                      </a:pPr>
                      <a:r>
                        <a:rPr lang="pl-PL" sz="1200" b="0" dirty="0"/>
                        <a:t>0,03 mg/</a:t>
                      </a:r>
                      <a:r>
                        <a:rPr lang="pl-PL" sz="1200" b="0" dirty="0" err="1"/>
                        <a:t>kg.m.c</a:t>
                      </a:r>
                      <a:r>
                        <a:rPr lang="pl-PL" sz="1200" b="0" dirty="0"/>
                        <a:t> – </a:t>
                      </a:r>
                      <a:r>
                        <a:rPr lang="pl-PL" sz="1200" b="0" dirty="0" err="1"/>
                        <a:t>infusion</a:t>
                      </a:r>
                      <a:endParaRPr lang="pl-PL" sz="1200" b="0" dirty="0"/>
                    </a:p>
                  </a:txBody>
                  <a:tcPr/>
                </a:tc>
                <a:tc>
                  <a:txBody>
                    <a:bodyPr/>
                    <a:lstStyle/>
                    <a:p>
                      <a:endParaRPr lang="pl-PL" sz="1200" b="0" dirty="0"/>
                    </a:p>
                  </a:txBody>
                  <a:tcPr/>
                </a:tc>
                <a:extLst>
                  <a:ext uri="{0D108BD9-81ED-4DB2-BD59-A6C34878D82A}">
                    <a16:rowId xmlns:a16="http://schemas.microsoft.com/office/drawing/2014/main" val="2885208038"/>
                  </a:ext>
                </a:extLst>
              </a:tr>
            </a:tbl>
          </a:graphicData>
        </a:graphic>
      </p:graphicFrame>
    </p:spTree>
    <p:extLst>
      <p:ext uri="{BB962C8B-B14F-4D97-AF65-F5344CB8AC3E}">
        <p14:creationId xmlns:p14="http://schemas.microsoft.com/office/powerpoint/2010/main" val="1108343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698" name="Rectangle 2">
            <a:extLst>
              <a:ext uri="{FF2B5EF4-FFF2-40B4-BE49-F238E27FC236}">
                <a16:creationId xmlns:a16="http://schemas.microsoft.com/office/drawing/2014/main" id="{5E0E118C-923C-F84F-8609-52110A0F3FFB}"/>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algn="l" eaLnBrk="1" hangingPunct="1">
              <a:lnSpc>
                <a:spcPct val="90000"/>
              </a:lnSpc>
            </a:pPr>
            <a:r>
              <a:rPr kumimoji="0" lang="en-US" altLang="pl-PL" sz="3300" b="1" kern="1200" dirty="0">
                <a:solidFill>
                  <a:schemeClr val="tx1"/>
                </a:solidFill>
                <a:latin typeface="+mj-lt"/>
                <a:ea typeface="+mj-ea"/>
                <a:cs typeface="+mj-cs"/>
              </a:rPr>
              <a:t>Mycophenolate mofetil (MMF)- </a:t>
            </a:r>
            <a:r>
              <a:rPr kumimoji="0" lang="en-US" altLang="pl-PL" sz="3300" b="1" kern="1200" dirty="0" err="1">
                <a:solidFill>
                  <a:schemeClr val="tx1"/>
                </a:solidFill>
                <a:latin typeface="+mj-lt"/>
                <a:ea typeface="+mj-ea"/>
                <a:cs typeface="+mj-cs"/>
              </a:rPr>
              <a:t>CellCept</a:t>
            </a:r>
            <a:r>
              <a:rPr kumimoji="0" lang="en-US" altLang="pl-PL" sz="3300" b="1" kern="1200" dirty="0">
                <a:solidFill>
                  <a:schemeClr val="tx1"/>
                </a:solidFill>
                <a:latin typeface="+mj-lt"/>
                <a:ea typeface="+mj-ea"/>
                <a:cs typeface="+mj-cs"/>
              </a:rPr>
              <a:t/>
            </a:r>
            <a:br>
              <a:rPr kumimoji="0" lang="en-US" altLang="pl-PL" sz="3300" b="1" kern="1200" dirty="0">
                <a:solidFill>
                  <a:schemeClr val="tx1"/>
                </a:solidFill>
                <a:latin typeface="+mj-lt"/>
                <a:ea typeface="+mj-ea"/>
                <a:cs typeface="+mj-cs"/>
              </a:rPr>
            </a:br>
            <a:r>
              <a:rPr kumimoji="0" lang="en-US" altLang="pl-PL" sz="3300" b="1" kern="1200" dirty="0">
                <a:solidFill>
                  <a:schemeClr val="tx1"/>
                </a:solidFill>
                <a:latin typeface="+mj-lt"/>
                <a:ea typeface="+mj-ea"/>
                <a:cs typeface="+mj-cs"/>
              </a:rPr>
              <a:t>Mycophenolate sodium (MPS) - </a:t>
            </a:r>
            <a:r>
              <a:rPr kumimoji="0" lang="en-US" altLang="pl-PL" sz="3300" b="1" kern="1200" dirty="0" err="1">
                <a:solidFill>
                  <a:schemeClr val="tx1"/>
                </a:solidFill>
                <a:latin typeface="+mj-lt"/>
                <a:ea typeface="+mj-ea"/>
                <a:cs typeface="+mj-cs"/>
              </a:rPr>
              <a:t>Myfortic</a:t>
            </a:r>
            <a:endParaRPr kumimoji="0" lang="en-US" altLang="pl-PL" sz="3300" b="1" kern="1200" dirty="0">
              <a:solidFill>
                <a:schemeClr val="tx1"/>
              </a:solidFill>
              <a:latin typeface="+mj-lt"/>
              <a:ea typeface="+mj-ea"/>
              <a:cs typeface="+mj-cs"/>
            </a:endParaRPr>
          </a:p>
        </p:txBody>
      </p:sp>
      <p:sp>
        <p:nvSpPr>
          <p:cNvPr id="29699" name="Rectangle 3">
            <a:extLst>
              <a:ext uri="{FF2B5EF4-FFF2-40B4-BE49-F238E27FC236}">
                <a16:creationId xmlns:a16="http://schemas.microsoft.com/office/drawing/2014/main" id="{6B461592-3721-5748-A691-15E1F9B58AD7}"/>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derivative of  mycophenolic acid (MPA)</a:t>
            </a:r>
          </a:p>
          <a:p>
            <a:pPr indent="-228600" eaLnBrk="1" hangingPunct="1">
              <a:lnSpc>
                <a:spcPct val="90000"/>
              </a:lnSpc>
              <a:buFont typeface="Arial" panose="020B0604020202020204" pitchFamily="34" charset="0"/>
              <a:buChar char="•"/>
            </a:pPr>
            <a:r>
              <a:rPr kumimoji="0" lang="en-US" altLang="pl-PL" sz="1800" kern="1200" dirty="0">
                <a:cs typeface="+mn-cs"/>
              </a:rPr>
              <a:t>mechanism of action:</a:t>
            </a:r>
          </a:p>
          <a:p>
            <a:pPr indent="-228600" eaLnBrk="1" hangingPunct="1">
              <a:lnSpc>
                <a:spcPct val="90000"/>
              </a:lnSpc>
              <a:buFont typeface="Arial" panose="020B0604020202020204" pitchFamily="34" charset="0"/>
              <a:buChar char="•"/>
            </a:pPr>
            <a:r>
              <a:rPr kumimoji="0" lang="en-US" altLang="pl-PL" sz="1800" kern="1200" dirty="0">
                <a:cs typeface="+mn-cs"/>
              </a:rPr>
              <a:t>1. MPA selectively inhibits </a:t>
            </a:r>
            <a:r>
              <a:rPr kumimoji="0" lang="en-US" altLang="pl-PL" sz="1800" b="1" kern="1200" dirty="0">
                <a:cs typeface="+mn-cs"/>
              </a:rPr>
              <a:t>inosine monophosphate dehydrogenase</a:t>
            </a:r>
            <a:r>
              <a:rPr kumimoji="0" lang="en-US" altLang="pl-PL" sz="1800" kern="1200" dirty="0">
                <a:cs typeface="+mn-cs"/>
              </a:rPr>
              <a:t> (IMPDH) in </a:t>
            </a:r>
            <a:r>
              <a:rPr kumimoji="0" lang="en-US" altLang="pl-PL" sz="1800" i="1" kern="1200" dirty="0">
                <a:cs typeface="+mn-cs"/>
              </a:rPr>
              <a:t>de novo </a:t>
            </a:r>
            <a:r>
              <a:rPr kumimoji="0" lang="en-US" altLang="pl-PL" sz="1800" kern="1200" dirty="0">
                <a:cs typeface="+mn-cs"/>
              </a:rPr>
              <a:t>pathway of purine synthesis, producing potent cytostatic effects on T and B lymphocytes </a:t>
            </a:r>
          </a:p>
          <a:p>
            <a:pPr indent="-228600" eaLnBrk="1" hangingPunct="1">
              <a:lnSpc>
                <a:spcPct val="90000"/>
              </a:lnSpc>
              <a:buFont typeface="Arial" panose="020B0604020202020204" pitchFamily="34" charset="0"/>
              <a:buChar char="•"/>
            </a:pPr>
            <a:r>
              <a:rPr kumimoji="0" lang="en-US" altLang="pl-PL" sz="1800" kern="1200" dirty="0">
                <a:cs typeface="+mn-cs"/>
              </a:rPr>
              <a:t>2. inhibits antibodies and smooth muscle cells synthesis</a:t>
            </a:r>
          </a:p>
          <a:p>
            <a:pPr indent="-228600" eaLnBrk="1" hangingPunct="1">
              <a:lnSpc>
                <a:spcPct val="90000"/>
              </a:lnSpc>
              <a:buFont typeface="Arial" panose="020B0604020202020204" pitchFamily="34" charset="0"/>
              <a:buChar char="•"/>
            </a:pPr>
            <a:r>
              <a:rPr kumimoji="0" lang="en-US" altLang="pl-PL" sz="1800" kern="1200" dirty="0" err="1">
                <a:cs typeface="+mn-cs"/>
              </a:rPr>
              <a:t>CellCept</a:t>
            </a:r>
            <a:r>
              <a:rPr kumimoji="0" lang="en-US" altLang="pl-PL" sz="1800" kern="1200" dirty="0">
                <a:cs typeface="+mn-cs"/>
              </a:rPr>
              <a:t>: 50% reduction of first acute rejection episodes</a:t>
            </a:r>
          </a:p>
          <a:p>
            <a:pPr indent="-228600" eaLnBrk="1" hangingPunct="1">
              <a:lnSpc>
                <a:spcPct val="90000"/>
              </a:lnSpc>
              <a:buFont typeface="Arial" panose="020B0604020202020204" pitchFamily="34" charset="0"/>
              <a:buChar char="•"/>
            </a:pPr>
            <a:r>
              <a:rPr kumimoji="0" lang="en-US" altLang="pl-PL" sz="1800" kern="1200" dirty="0">
                <a:cs typeface="+mn-cs"/>
              </a:rPr>
              <a:t>dosage: 2 x 1,0 g</a:t>
            </a:r>
          </a:p>
          <a:p>
            <a:pPr indent="-228600" eaLnBrk="1" hangingPunct="1">
              <a:lnSpc>
                <a:spcPct val="90000"/>
              </a:lnSpc>
              <a:buFont typeface="Arial" panose="020B0604020202020204" pitchFamily="34" charset="0"/>
              <a:buChar char="•"/>
            </a:pPr>
            <a:r>
              <a:rPr kumimoji="0" lang="en-US" altLang="pl-PL" sz="1800" kern="1200" dirty="0">
                <a:cs typeface="+mn-cs"/>
              </a:rPr>
              <a:t>contraindication: pregnancy</a:t>
            </a:r>
          </a:p>
          <a:p>
            <a:pPr indent="-228600" eaLnBrk="1" hangingPunct="1">
              <a:lnSpc>
                <a:spcPct val="90000"/>
              </a:lnSpc>
              <a:buFont typeface="Arial" panose="020B0604020202020204" pitchFamily="34" charset="0"/>
              <a:buChar char="•"/>
            </a:pPr>
            <a:r>
              <a:rPr kumimoji="0" lang="en-US" altLang="pl-PL" sz="1800" kern="1200" dirty="0">
                <a:cs typeface="+mn-cs"/>
              </a:rPr>
              <a:t>adverse reactions: diarrhea, leukopenia, vomiting</a:t>
            </a:r>
          </a:p>
          <a:p>
            <a:pPr indent="-228600" eaLnBrk="1" hangingPunct="1">
              <a:lnSpc>
                <a:spcPct val="90000"/>
              </a:lnSpc>
              <a:buFont typeface="Arial" panose="020B0604020202020204" pitchFamily="34" charset="0"/>
              <a:buChar char="•"/>
            </a:pPr>
            <a:r>
              <a:rPr kumimoji="0" lang="en-US" altLang="pl-PL" sz="1800" kern="1200" dirty="0">
                <a:cs typeface="+mn-cs"/>
              </a:rPr>
              <a:t>Increased risk of infections (</a:t>
            </a:r>
            <a:r>
              <a:rPr kumimoji="0" lang="en-US" altLang="pl-PL" sz="1800" kern="1200" dirty="0" err="1">
                <a:cs typeface="+mn-cs"/>
              </a:rPr>
              <a:t>oportunistic</a:t>
            </a:r>
            <a:r>
              <a:rPr kumimoji="0" lang="en-US" altLang="pl-PL" sz="1800" kern="1200" dirty="0">
                <a:cs typeface="+mn-cs"/>
              </a:rPr>
              <a:t>)</a:t>
            </a:r>
          </a:p>
          <a:p>
            <a:pPr indent="-228600" eaLnBrk="1" hangingPunct="1">
              <a:lnSpc>
                <a:spcPct val="90000"/>
              </a:lnSpc>
              <a:buFont typeface="Arial" panose="020B0604020202020204" pitchFamily="34" charset="0"/>
              <a:buChar char="•"/>
            </a:pPr>
            <a:r>
              <a:rPr kumimoji="0" lang="en-US" altLang="pl-PL" sz="1800" kern="1200" dirty="0">
                <a:cs typeface="+mn-cs"/>
              </a:rPr>
              <a:t>monitoring: WBC, (therapeutic drug monitoring non obligatory)</a:t>
            </a: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6" name="Rectangle 4">
            <a:extLst>
              <a:ext uri="{FF2B5EF4-FFF2-40B4-BE49-F238E27FC236}">
                <a16:creationId xmlns:a16="http://schemas.microsoft.com/office/drawing/2014/main" id="{073D64BE-AB77-FF42-9795-76D550632CF1}"/>
              </a:ext>
            </a:extLst>
          </p:cNvPr>
          <p:cNvSpPr>
            <a:spLocks noChangeArrowheads="1"/>
          </p:cNvSpPr>
          <p:nvPr/>
        </p:nvSpPr>
        <p:spPr bwMode="auto">
          <a:xfrm>
            <a:off x="1866900" y="228600"/>
            <a:ext cx="6516960" cy="1023938"/>
          </a:xfrm>
          <a:prstGeom prst="rect">
            <a:avLst/>
          </a:prstGeom>
          <a:noFill/>
          <a:ln w="9525">
            <a:noFill/>
            <a:miter lim="800000"/>
            <a:headEnd/>
            <a:tailEnd/>
          </a:ln>
          <a:effectLst/>
        </p:spPr>
        <p:txBody>
          <a:bodyPr anchor="ctr"/>
          <a:lstStyle/>
          <a:p>
            <a:pPr>
              <a:defRPr/>
            </a:pPr>
            <a:r>
              <a:rPr lang="pl-PL" sz="2400" b="1" dirty="0">
                <a:solidFill>
                  <a:srgbClr val="1C1C55"/>
                </a:solidFill>
                <a:effectLst>
                  <a:outerShdw blurRad="38100" dist="38100" dir="2700000" algn="tl">
                    <a:srgbClr val="C0C0C0"/>
                  </a:outerShdw>
                </a:effectLst>
                <a:latin typeface="Arial" pitchFamily="34" charset="0"/>
                <a:ea typeface="Osaka" charset="-128"/>
              </a:rPr>
              <a:t>MMF/MPS (MPA) - </a:t>
            </a:r>
            <a:r>
              <a:rPr lang="pl-PL" sz="2400" b="1" dirty="0" err="1">
                <a:solidFill>
                  <a:srgbClr val="1C1C55"/>
                </a:solidFill>
                <a:effectLst>
                  <a:outerShdw blurRad="38100" dist="38100" dir="2700000" algn="tl">
                    <a:srgbClr val="C0C0C0"/>
                  </a:outerShdw>
                </a:effectLst>
                <a:latin typeface="Arial" pitchFamily="34" charset="0"/>
                <a:ea typeface="Osaka" charset="-128"/>
              </a:rPr>
              <a:t>mechanism</a:t>
            </a:r>
            <a:r>
              <a:rPr lang="pl-PL" sz="2400" b="1" dirty="0">
                <a:solidFill>
                  <a:srgbClr val="1C1C55"/>
                </a:solidFill>
                <a:effectLst>
                  <a:outerShdw blurRad="38100" dist="38100" dir="2700000" algn="tl">
                    <a:srgbClr val="C0C0C0"/>
                  </a:outerShdw>
                </a:effectLst>
                <a:latin typeface="Arial" pitchFamily="34" charset="0"/>
                <a:ea typeface="Osaka" charset="-128"/>
              </a:rPr>
              <a:t> of    </a:t>
            </a:r>
            <a:r>
              <a:rPr lang="pl-PL" sz="2400" b="1" dirty="0" err="1">
                <a:solidFill>
                  <a:srgbClr val="1C1C55"/>
                </a:solidFill>
                <a:effectLst>
                  <a:outerShdw blurRad="38100" dist="38100" dir="2700000" algn="tl">
                    <a:srgbClr val="C0C0C0"/>
                  </a:outerShdw>
                </a:effectLst>
                <a:latin typeface="Arial" pitchFamily="34" charset="0"/>
                <a:ea typeface="Osaka" charset="-128"/>
              </a:rPr>
              <a:t>action</a:t>
            </a:r>
            <a:endParaRPr lang="pl-PL" sz="2400" b="1" dirty="0">
              <a:solidFill>
                <a:srgbClr val="1C1C55"/>
              </a:solidFill>
              <a:effectLst>
                <a:outerShdw blurRad="38100" dist="38100" dir="2700000" algn="tl">
                  <a:srgbClr val="C0C0C0"/>
                </a:outerShdw>
              </a:effectLst>
              <a:latin typeface="Arial" pitchFamily="34" charset="0"/>
              <a:ea typeface="Osaka" charset="-128"/>
            </a:endParaRPr>
          </a:p>
        </p:txBody>
      </p:sp>
      <p:sp>
        <p:nvSpPr>
          <p:cNvPr id="202757" name="Text Box 5">
            <a:extLst>
              <a:ext uri="{FF2B5EF4-FFF2-40B4-BE49-F238E27FC236}">
                <a16:creationId xmlns:a16="http://schemas.microsoft.com/office/drawing/2014/main" id="{AB60854E-3ED0-ED49-A84A-2BB07B03A605}"/>
              </a:ext>
            </a:extLst>
          </p:cNvPr>
          <p:cNvSpPr txBox="1">
            <a:spLocks noChangeArrowheads="1"/>
          </p:cNvSpPr>
          <p:nvPr/>
        </p:nvSpPr>
        <p:spPr bwMode="auto">
          <a:xfrm>
            <a:off x="4114800" y="3505200"/>
            <a:ext cx="1371600" cy="461665"/>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dirty="0" err="1">
                <a:effectLst>
                  <a:outerShdw blurRad="38100" dist="38100" dir="2700000" algn="tl">
                    <a:srgbClr val="C0C0C0"/>
                  </a:outerShdw>
                </a:effectLst>
                <a:latin typeface="Arial" pitchFamily="34" charset="0"/>
                <a:ea typeface="Osaka" charset="-128"/>
              </a:rPr>
              <a:t>Xanthosine-monoP</a:t>
            </a:r>
            <a:endParaRPr lang="pl-PL" sz="1200" dirty="0">
              <a:effectLst>
                <a:outerShdw blurRad="38100" dist="38100" dir="2700000" algn="tl">
                  <a:srgbClr val="C0C0C0"/>
                </a:outerShdw>
              </a:effectLst>
              <a:latin typeface="Arial" pitchFamily="34" charset="0"/>
              <a:ea typeface="Osaka" charset="-128"/>
            </a:endParaRPr>
          </a:p>
        </p:txBody>
      </p:sp>
      <p:sp>
        <p:nvSpPr>
          <p:cNvPr id="202758" name="Text Box 6">
            <a:extLst>
              <a:ext uri="{FF2B5EF4-FFF2-40B4-BE49-F238E27FC236}">
                <a16:creationId xmlns:a16="http://schemas.microsoft.com/office/drawing/2014/main" id="{1FF0D280-665A-974B-A288-3AFBE685790C}"/>
              </a:ext>
            </a:extLst>
          </p:cNvPr>
          <p:cNvSpPr txBox="1">
            <a:spLocks noChangeArrowheads="1"/>
          </p:cNvSpPr>
          <p:nvPr/>
        </p:nvSpPr>
        <p:spPr bwMode="auto">
          <a:xfrm>
            <a:off x="6096000" y="3503613"/>
            <a:ext cx="1371600" cy="284162"/>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dirty="0" err="1">
                <a:effectLst>
                  <a:outerShdw blurRad="38100" dist="38100" dir="2700000" algn="tl">
                    <a:srgbClr val="C0C0C0"/>
                  </a:outerShdw>
                </a:effectLst>
                <a:latin typeface="Arial" pitchFamily="34" charset="0"/>
                <a:ea typeface="Osaka" charset="-128"/>
              </a:rPr>
              <a:t>Inosine-monoP</a:t>
            </a:r>
            <a:endParaRPr lang="pl-PL" sz="1200" dirty="0">
              <a:effectLst>
                <a:outerShdw blurRad="38100" dist="38100" dir="2700000" algn="tl">
                  <a:srgbClr val="C0C0C0"/>
                </a:outerShdw>
              </a:effectLst>
              <a:latin typeface="Arial" pitchFamily="34" charset="0"/>
              <a:ea typeface="Osaka" charset="-128"/>
            </a:endParaRPr>
          </a:p>
        </p:txBody>
      </p:sp>
      <p:sp>
        <p:nvSpPr>
          <p:cNvPr id="202759" name="Text Box 7">
            <a:extLst>
              <a:ext uri="{FF2B5EF4-FFF2-40B4-BE49-F238E27FC236}">
                <a16:creationId xmlns:a16="http://schemas.microsoft.com/office/drawing/2014/main" id="{44E7751E-BE7E-7641-98BB-DED4186A25F3}"/>
              </a:ext>
            </a:extLst>
          </p:cNvPr>
          <p:cNvSpPr txBox="1">
            <a:spLocks noChangeArrowheads="1"/>
          </p:cNvSpPr>
          <p:nvPr/>
        </p:nvSpPr>
        <p:spPr bwMode="auto">
          <a:xfrm>
            <a:off x="2590800" y="3503613"/>
            <a:ext cx="914400" cy="284162"/>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GMP</a:t>
            </a:r>
          </a:p>
        </p:txBody>
      </p:sp>
      <p:sp>
        <p:nvSpPr>
          <p:cNvPr id="202760" name="Text Box 8">
            <a:extLst>
              <a:ext uri="{FF2B5EF4-FFF2-40B4-BE49-F238E27FC236}">
                <a16:creationId xmlns:a16="http://schemas.microsoft.com/office/drawing/2014/main" id="{449A0988-FDEB-BB44-9DFC-43486D8CCA26}"/>
              </a:ext>
            </a:extLst>
          </p:cNvPr>
          <p:cNvSpPr txBox="1">
            <a:spLocks noChangeArrowheads="1"/>
          </p:cNvSpPr>
          <p:nvPr/>
        </p:nvSpPr>
        <p:spPr bwMode="auto">
          <a:xfrm>
            <a:off x="2590800" y="2667000"/>
            <a:ext cx="9144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GTP</a:t>
            </a:r>
          </a:p>
        </p:txBody>
      </p:sp>
      <p:sp>
        <p:nvSpPr>
          <p:cNvPr id="202761" name="Text Box 9">
            <a:extLst>
              <a:ext uri="{FF2B5EF4-FFF2-40B4-BE49-F238E27FC236}">
                <a16:creationId xmlns:a16="http://schemas.microsoft.com/office/drawing/2014/main" id="{A63617E7-AC3B-B343-AC86-3CDA947B7E75}"/>
              </a:ext>
            </a:extLst>
          </p:cNvPr>
          <p:cNvSpPr txBox="1">
            <a:spLocks noChangeArrowheads="1"/>
          </p:cNvSpPr>
          <p:nvPr/>
        </p:nvSpPr>
        <p:spPr bwMode="auto">
          <a:xfrm>
            <a:off x="2743200" y="1906588"/>
            <a:ext cx="609600" cy="284162"/>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RNA</a:t>
            </a:r>
          </a:p>
        </p:txBody>
      </p:sp>
      <p:sp>
        <p:nvSpPr>
          <p:cNvPr id="202762" name="Text Box 10">
            <a:extLst>
              <a:ext uri="{FF2B5EF4-FFF2-40B4-BE49-F238E27FC236}">
                <a16:creationId xmlns:a16="http://schemas.microsoft.com/office/drawing/2014/main" id="{29E93313-F92F-FB46-BFD0-BBB70943888C}"/>
              </a:ext>
            </a:extLst>
          </p:cNvPr>
          <p:cNvSpPr txBox="1">
            <a:spLocks noChangeArrowheads="1"/>
          </p:cNvSpPr>
          <p:nvPr/>
        </p:nvSpPr>
        <p:spPr bwMode="auto">
          <a:xfrm>
            <a:off x="2590800" y="4343400"/>
            <a:ext cx="9144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dGDP</a:t>
            </a:r>
          </a:p>
        </p:txBody>
      </p:sp>
      <p:sp>
        <p:nvSpPr>
          <p:cNvPr id="202763" name="Text Box 11">
            <a:extLst>
              <a:ext uri="{FF2B5EF4-FFF2-40B4-BE49-F238E27FC236}">
                <a16:creationId xmlns:a16="http://schemas.microsoft.com/office/drawing/2014/main" id="{17A269DD-2A92-DF46-B120-F766DDFDFA42}"/>
              </a:ext>
            </a:extLst>
          </p:cNvPr>
          <p:cNvSpPr txBox="1">
            <a:spLocks noChangeArrowheads="1"/>
          </p:cNvSpPr>
          <p:nvPr/>
        </p:nvSpPr>
        <p:spPr bwMode="auto">
          <a:xfrm>
            <a:off x="2590800" y="5133975"/>
            <a:ext cx="9144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dGTP</a:t>
            </a:r>
          </a:p>
        </p:txBody>
      </p:sp>
      <p:sp>
        <p:nvSpPr>
          <p:cNvPr id="202764" name="Text Box 12">
            <a:extLst>
              <a:ext uri="{FF2B5EF4-FFF2-40B4-BE49-F238E27FC236}">
                <a16:creationId xmlns:a16="http://schemas.microsoft.com/office/drawing/2014/main" id="{2D89FE6E-222E-6D42-89E0-82F56927B9E2}"/>
              </a:ext>
            </a:extLst>
          </p:cNvPr>
          <p:cNvSpPr txBox="1">
            <a:spLocks noChangeArrowheads="1"/>
          </p:cNvSpPr>
          <p:nvPr/>
        </p:nvSpPr>
        <p:spPr bwMode="auto">
          <a:xfrm>
            <a:off x="2743200" y="5973763"/>
            <a:ext cx="685800" cy="284162"/>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DNA</a:t>
            </a:r>
          </a:p>
        </p:txBody>
      </p:sp>
      <p:sp>
        <p:nvSpPr>
          <p:cNvPr id="202765" name="Text Box 13">
            <a:extLst>
              <a:ext uri="{FF2B5EF4-FFF2-40B4-BE49-F238E27FC236}">
                <a16:creationId xmlns:a16="http://schemas.microsoft.com/office/drawing/2014/main" id="{1524AA64-91DA-724E-9DCF-C2EEC98814BA}"/>
              </a:ext>
            </a:extLst>
          </p:cNvPr>
          <p:cNvSpPr txBox="1">
            <a:spLocks noChangeArrowheads="1"/>
          </p:cNvSpPr>
          <p:nvPr/>
        </p:nvSpPr>
        <p:spPr bwMode="auto">
          <a:xfrm>
            <a:off x="1181100" y="2592388"/>
            <a:ext cx="1143000" cy="738664"/>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dirty="0">
                <a:effectLst>
                  <a:outerShdw blurRad="38100" dist="38100" dir="2700000" algn="tl">
                    <a:srgbClr val="C0C0C0"/>
                  </a:outerShdw>
                </a:effectLst>
                <a:latin typeface="Times New Roman" pitchFamily="18" charset="0"/>
                <a:ea typeface="Osaka" charset="-128"/>
              </a:rPr>
              <a:t/>
            </a:r>
            <a:br>
              <a:rPr lang="pl-PL" sz="1200" dirty="0">
                <a:effectLst>
                  <a:outerShdw blurRad="38100" dist="38100" dir="2700000" algn="tl">
                    <a:srgbClr val="C0C0C0"/>
                  </a:outerShdw>
                </a:effectLst>
                <a:latin typeface="Times New Roman" pitchFamily="18" charset="0"/>
                <a:ea typeface="Osaka" charset="-128"/>
              </a:rPr>
            </a:br>
            <a:r>
              <a:rPr lang="pl-PL" sz="1200" dirty="0" err="1">
                <a:effectLst>
                  <a:outerShdw blurRad="38100" dist="38100" dir="2700000" algn="tl">
                    <a:srgbClr val="C0C0C0"/>
                  </a:outerShdw>
                </a:effectLst>
                <a:latin typeface="Times New Roman" pitchFamily="18" charset="0"/>
                <a:ea typeface="Osaka" charset="-128"/>
              </a:rPr>
              <a:t>glicoprotein</a:t>
            </a:r>
            <a:r>
              <a:rPr lang="pl-PL" sz="1200" dirty="0">
                <a:effectLst>
                  <a:outerShdw blurRad="38100" dist="38100" dir="2700000" algn="tl">
                    <a:srgbClr val="C0C0C0"/>
                  </a:outerShdw>
                </a:effectLst>
                <a:latin typeface="Times New Roman" pitchFamily="18" charset="0"/>
                <a:ea typeface="Osaka" charset="-128"/>
              </a:rPr>
              <a:t> </a:t>
            </a:r>
          </a:p>
          <a:p>
            <a:pPr>
              <a:spcBef>
                <a:spcPct val="50000"/>
              </a:spcBef>
              <a:defRPr/>
            </a:pPr>
            <a:r>
              <a:rPr lang="pl-PL" sz="1200" dirty="0" err="1">
                <a:effectLst>
                  <a:outerShdw blurRad="38100" dist="38100" dir="2700000" algn="tl">
                    <a:srgbClr val="C0C0C0"/>
                  </a:outerShdw>
                </a:effectLst>
                <a:latin typeface="Times New Roman" pitchFamily="18" charset="0"/>
                <a:ea typeface="Osaka" charset="-128"/>
              </a:rPr>
              <a:t>synthesis</a:t>
            </a:r>
            <a:endParaRPr lang="pl-PL" sz="1200" dirty="0">
              <a:effectLst>
                <a:outerShdw blurRad="38100" dist="38100" dir="2700000" algn="tl">
                  <a:srgbClr val="C0C0C0"/>
                </a:outerShdw>
              </a:effectLst>
              <a:latin typeface="Times New Roman" pitchFamily="18" charset="0"/>
              <a:ea typeface="Osaka" charset="-128"/>
            </a:endParaRPr>
          </a:p>
        </p:txBody>
      </p:sp>
      <p:sp>
        <p:nvSpPr>
          <p:cNvPr id="202766" name="Text Box 14">
            <a:extLst>
              <a:ext uri="{FF2B5EF4-FFF2-40B4-BE49-F238E27FC236}">
                <a16:creationId xmlns:a16="http://schemas.microsoft.com/office/drawing/2014/main" id="{98A5334A-6624-DD44-96BE-968AF02D6C4D}"/>
              </a:ext>
            </a:extLst>
          </p:cNvPr>
          <p:cNvSpPr txBox="1">
            <a:spLocks noChangeArrowheads="1"/>
          </p:cNvSpPr>
          <p:nvPr/>
        </p:nvSpPr>
        <p:spPr bwMode="auto">
          <a:xfrm>
            <a:off x="4114800" y="4343400"/>
            <a:ext cx="13716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dirty="0" err="1">
                <a:effectLst>
                  <a:outerShdw blurRad="38100" dist="38100" dir="2700000" algn="tl">
                    <a:srgbClr val="C0C0C0"/>
                  </a:outerShdw>
                </a:effectLst>
                <a:latin typeface="Arial" pitchFamily="34" charset="0"/>
                <a:ea typeface="Osaka" charset="-128"/>
              </a:rPr>
              <a:t>xanthosine</a:t>
            </a:r>
            <a:endParaRPr lang="pl-PL" sz="1200" dirty="0">
              <a:effectLst>
                <a:outerShdw blurRad="38100" dist="38100" dir="2700000" algn="tl">
                  <a:srgbClr val="C0C0C0"/>
                </a:outerShdw>
              </a:effectLst>
              <a:latin typeface="Arial" pitchFamily="34" charset="0"/>
              <a:ea typeface="Osaka" charset="-128"/>
            </a:endParaRPr>
          </a:p>
        </p:txBody>
      </p:sp>
      <p:sp>
        <p:nvSpPr>
          <p:cNvPr id="202767" name="Text Box 15">
            <a:extLst>
              <a:ext uri="{FF2B5EF4-FFF2-40B4-BE49-F238E27FC236}">
                <a16:creationId xmlns:a16="http://schemas.microsoft.com/office/drawing/2014/main" id="{FB85D8D3-D15E-B34C-8F1E-577BC72E7BCE}"/>
              </a:ext>
            </a:extLst>
          </p:cNvPr>
          <p:cNvSpPr txBox="1">
            <a:spLocks noChangeArrowheads="1"/>
          </p:cNvSpPr>
          <p:nvPr/>
        </p:nvSpPr>
        <p:spPr bwMode="auto">
          <a:xfrm>
            <a:off x="4114800" y="5133975"/>
            <a:ext cx="13716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dirty="0" err="1">
                <a:effectLst>
                  <a:outerShdw blurRad="38100" dist="38100" dir="2700000" algn="tl">
                    <a:srgbClr val="C0C0C0"/>
                  </a:outerShdw>
                </a:effectLst>
                <a:latin typeface="Arial" pitchFamily="34" charset="0"/>
                <a:ea typeface="Osaka" charset="-128"/>
              </a:rPr>
              <a:t>xanthine</a:t>
            </a:r>
            <a:endParaRPr lang="pl-PL" sz="1200" dirty="0">
              <a:effectLst>
                <a:outerShdw blurRad="38100" dist="38100" dir="2700000" algn="tl">
                  <a:srgbClr val="C0C0C0"/>
                </a:outerShdw>
              </a:effectLst>
              <a:latin typeface="Arial" pitchFamily="34" charset="0"/>
              <a:ea typeface="Osaka" charset="-128"/>
            </a:endParaRPr>
          </a:p>
        </p:txBody>
      </p:sp>
      <p:sp>
        <p:nvSpPr>
          <p:cNvPr id="202768" name="Text Box 16">
            <a:extLst>
              <a:ext uri="{FF2B5EF4-FFF2-40B4-BE49-F238E27FC236}">
                <a16:creationId xmlns:a16="http://schemas.microsoft.com/office/drawing/2014/main" id="{CC6F4346-E015-6046-8BE0-394EE18D39DD}"/>
              </a:ext>
            </a:extLst>
          </p:cNvPr>
          <p:cNvSpPr txBox="1">
            <a:spLocks noChangeArrowheads="1"/>
          </p:cNvSpPr>
          <p:nvPr/>
        </p:nvSpPr>
        <p:spPr bwMode="auto">
          <a:xfrm>
            <a:off x="6096000" y="4343400"/>
            <a:ext cx="13716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dirty="0" err="1">
                <a:effectLst>
                  <a:outerShdw blurRad="38100" dist="38100" dir="2700000" algn="tl">
                    <a:srgbClr val="C0C0C0"/>
                  </a:outerShdw>
                </a:effectLst>
                <a:latin typeface="Arial" pitchFamily="34" charset="0"/>
                <a:ea typeface="Osaka" charset="-128"/>
              </a:rPr>
              <a:t>inosine</a:t>
            </a:r>
            <a:endParaRPr lang="pl-PL" sz="1200" dirty="0">
              <a:effectLst>
                <a:outerShdw blurRad="38100" dist="38100" dir="2700000" algn="tl">
                  <a:srgbClr val="C0C0C0"/>
                </a:outerShdw>
              </a:effectLst>
              <a:latin typeface="Arial" pitchFamily="34" charset="0"/>
              <a:ea typeface="Osaka" charset="-128"/>
            </a:endParaRPr>
          </a:p>
        </p:txBody>
      </p:sp>
      <p:sp>
        <p:nvSpPr>
          <p:cNvPr id="202769" name="Text Box 17">
            <a:extLst>
              <a:ext uri="{FF2B5EF4-FFF2-40B4-BE49-F238E27FC236}">
                <a16:creationId xmlns:a16="http://schemas.microsoft.com/office/drawing/2014/main" id="{95A4EF69-FE02-F349-AE83-BF45ADD03A56}"/>
              </a:ext>
            </a:extLst>
          </p:cNvPr>
          <p:cNvSpPr txBox="1">
            <a:spLocks noChangeArrowheads="1"/>
          </p:cNvSpPr>
          <p:nvPr/>
        </p:nvSpPr>
        <p:spPr bwMode="auto">
          <a:xfrm>
            <a:off x="6096000" y="5133975"/>
            <a:ext cx="13716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dirty="0" err="1">
                <a:effectLst>
                  <a:outerShdw blurRad="38100" dist="38100" dir="2700000" algn="tl">
                    <a:srgbClr val="C0C0C0"/>
                  </a:outerShdw>
                </a:effectLst>
                <a:latin typeface="Arial" pitchFamily="34" charset="0"/>
                <a:ea typeface="Osaka" charset="-128"/>
              </a:rPr>
              <a:t>hipoxantine</a:t>
            </a:r>
            <a:endParaRPr lang="pl-PL" sz="1200" dirty="0">
              <a:effectLst>
                <a:outerShdw blurRad="38100" dist="38100" dir="2700000" algn="tl">
                  <a:srgbClr val="C0C0C0"/>
                </a:outerShdw>
              </a:effectLst>
              <a:latin typeface="Arial" pitchFamily="34" charset="0"/>
              <a:ea typeface="Osaka" charset="-128"/>
            </a:endParaRPr>
          </a:p>
        </p:txBody>
      </p:sp>
      <p:sp>
        <p:nvSpPr>
          <p:cNvPr id="202770" name="Text Box 18">
            <a:extLst>
              <a:ext uri="{FF2B5EF4-FFF2-40B4-BE49-F238E27FC236}">
                <a16:creationId xmlns:a16="http://schemas.microsoft.com/office/drawing/2014/main" id="{CCF1D87C-9DB0-2340-BD9E-31893996E938}"/>
              </a:ext>
            </a:extLst>
          </p:cNvPr>
          <p:cNvSpPr txBox="1">
            <a:spLocks noChangeArrowheads="1"/>
          </p:cNvSpPr>
          <p:nvPr/>
        </p:nvSpPr>
        <p:spPr bwMode="auto">
          <a:xfrm>
            <a:off x="6096000" y="2667000"/>
            <a:ext cx="13716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PRPP</a:t>
            </a:r>
          </a:p>
        </p:txBody>
      </p:sp>
      <p:sp>
        <p:nvSpPr>
          <p:cNvPr id="202771" name="Text Box 19">
            <a:extLst>
              <a:ext uri="{FF2B5EF4-FFF2-40B4-BE49-F238E27FC236}">
                <a16:creationId xmlns:a16="http://schemas.microsoft.com/office/drawing/2014/main" id="{2269E53B-B829-DC45-84D0-D7972B436AD0}"/>
              </a:ext>
            </a:extLst>
          </p:cNvPr>
          <p:cNvSpPr txBox="1">
            <a:spLocks noChangeArrowheads="1"/>
          </p:cNvSpPr>
          <p:nvPr/>
        </p:nvSpPr>
        <p:spPr bwMode="auto">
          <a:xfrm>
            <a:off x="6096000" y="1676400"/>
            <a:ext cx="13716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Rybozo-5P</a:t>
            </a:r>
          </a:p>
        </p:txBody>
      </p:sp>
      <p:sp>
        <p:nvSpPr>
          <p:cNvPr id="202772" name="Text Box 20">
            <a:extLst>
              <a:ext uri="{FF2B5EF4-FFF2-40B4-BE49-F238E27FC236}">
                <a16:creationId xmlns:a16="http://schemas.microsoft.com/office/drawing/2014/main" id="{17D7ADEB-8BCD-0C4F-B69B-14D00E2EAD34}"/>
              </a:ext>
            </a:extLst>
          </p:cNvPr>
          <p:cNvSpPr txBox="1">
            <a:spLocks noChangeArrowheads="1"/>
          </p:cNvSpPr>
          <p:nvPr/>
        </p:nvSpPr>
        <p:spPr bwMode="auto">
          <a:xfrm>
            <a:off x="6045200" y="2082914"/>
            <a:ext cx="1422396" cy="553998"/>
          </a:xfrm>
          <a:prstGeom prst="rect">
            <a:avLst/>
          </a:prstGeom>
          <a:noFill/>
          <a:ln w="9525">
            <a:solidFill>
              <a:schemeClr val="tx1"/>
            </a:solidFill>
            <a:miter lim="800000"/>
            <a:headEnd/>
            <a:tailEnd/>
          </a:ln>
          <a:effectLst/>
        </p:spPr>
        <p:txBody>
          <a:bodyPr wrap="square">
            <a:spAutoFit/>
          </a:bodyPr>
          <a:lstStyle/>
          <a:p>
            <a:pPr>
              <a:spcBef>
                <a:spcPct val="50000"/>
              </a:spcBef>
              <a:defRPr/>
            </a:pPr>
            <a:r>
              <a:rPr lang="pl-PL" sz="1200" dirty="0">
                <a:effectLst>
                  <a:outerShdw blurRad="38100" dist="38100" dir="2700000" algn="tl">
                    <a:srgbClr val="C0C0C0"/>
                  </a:outerShdw>
                </a:effectLst>
                <a:latin typeface="Arial" pitchFamily="34" charset="0"/>
                <a:ea typeface="Osaka" charset="-128"/>
              </a:rPr>
              <a:t>PRPP</a:t>
            </a:r>
          </a:p>
          <a:p>
            <a:pPr>
              <a:spcBef>
                <a:spcPct val="50000"/>
              </a:spcBef>
              <a:defRPr/>
            </a:pPr>
            <a:r>
              <a:rPr lang="pl-PL" sz="1200" dirty="0" err="1">
                <a:effectLst>
                  <a:outerShdw blurRad="38100" dist="38100" dir="2700000" algn="tl">
                    <a:srgbClr val="C0C0C0"/>
                  </a:outerShdw>
                </a:effectLst>
                <a:latin typeface="Arial" pitchFamily="34" charset="0"/>
                <a:ea typeface="Osaka" charset="-128"/>
              </a:rPr>
              <a:t>synthetase</a:t>
            </a:r>
            <a:endParaRPr lang="pl-PL" sz="1200" dirty="0">
              <a:effectLst>
                <a:outerShdw blurRad="38100" dist="38100" dir="2700000" algn="tl">
                  <a:srgbClr val="C0C0C0"/>
                </a:outerShdw>
              </a:effectLst>
              <a:latin typeface="Arial" pitchFamily="34" charset="0"/>
              <a:ea typeface="Osaka" charset="-128"/>
            </a:endParaRPr>
          </a:p>
        </p:txBody>
      </p:sp>
      <p:sp>
        <p:nvSpPr>
          <p:cNvPr id="202773" name="Text Box 21">
            <a:extLst>
              <a:ext uri="{FF2B5EF4-FFF2-40B4-BE49-F238E27FC236}">
                <a16:creationId xmlns:a16="http://schemas.microsoft.com/office/drawing/2014/main" id="{B453336D-E100-BC46-968B-8457E3D9BE59}"/>
              </a:ext>
            </a:extLst>
          </p:cNvPr>
          <p:cNvSpPr txBox="1">
            <a:spLocks noChangeArrowheads="1"/>
          </p:cNvSpPr>
          <p:nvPr/>
        </p:nvSpPr>
        <p:spPr bwMode="auto">
          <a:xfrm>
            <a:off x="5410200" y="3733800"/>
            <a:ext cx="7620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i="1">
                <a:effectLst>
                  <a:outerShdw blurRad="38100" dist="38100" dir="2700000" algn="tl">
                    <a:srgbClr val="C0C0C0"/>
                  </a:outerShdw>
                </a:effectLst>
                <a:latin typeface="Arial" pitchFamily="34" charset="0"/>
                <a:ea typeface="Osaka" charset="-128"/>
              </a:rPr>
              <a:t>de novo</a:t>
            </a:r>
          </a:p>
        </p:txBody>
      </p:sp>
      <p:sp>
        <p:nvSpPr>
          <p:cNvPr id="202774" name="Text Box 22">
            <a:extLst>
              <a:ext uri="{FF2B5EF4-FFF2-40B4-BE49-F238E27FC236}">
                <a16:creationId xmlns:a16="http://schemas.microsoft.com/office/drawing/2014/main" id="{47ECAC67-C567-AB4C-B7A1-E44E0372974B}"/>
              </a:ext>
            </a:extLst>
          </p:cNvPr>
          <p:cNvSpPr txBox="1">
            <a:spLocks noChangeArrowheads="1"/>
          </p:cNvSpPr>
          <p:nvPr/>
        </p:nvSpPr>
        <p:spPr bwMode="auto">
          <a:xfrm>
            <a:off x="5410200" y="3276600"/>
            <a:ext cx="7620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IMPDH</a:t>
            </a:r>
          </a:p>
        </p:txBody>
      </p:sp>
      <p:sp>
        <p:nvSpPr>
          <p:cNvPr id="202775" name="Text Box 23">
            <a:extLst>
              <a:ext uri="{FF2B5EF4-FFF2-40B4-BE49-F238E27FC236}">
                <a16:creationId xmlns:a16="http://schemas.microsoft.com/office/drawing/2014/main" id="{A43D2329-6C00-CB41-B7A8-67C99B66CE16}"/>
              </a:ext>
            </a:extLst>
          </p:cNvPr>
          <p:cNvSpPr txBox="1">
            <a:spLocks noChangeArrowheads="1"/>
          </p:cNvSpPr>
          <p:nvPr/>
        </p:nvSpPr>
        <p:spPr bwMode="auto">
          <a:xfrm>
            <a:off x="4076700" y="2503929"/>
            <a:ext cx="1968500" cy="276999"/>
          </a:xfrm>
          <a:prstGeom prst="rect">
            <a:avLst/>
          </a:prstGeom>
          <a:noFill/>
          <a:ln w="9525">
            <a:solidFill>
              <a:schemeClr val="tx1"/>
            </a:solidFill>
            <a:miter lim="800000"/>
            <a:headEnd/>
            <a:tailEnd/>
          </a:ln>
          <a:effectLst/>
        </p:spPr>
        <p:txBody>
          <a:bodyPr wrap="square">
            <a:spAutoFit/>
          </a:bodyPr>
          <a:lstStyle/>
          <a:p>
            <a:pPr>
              <a:spcBef>
                <a:spcPct val="50000"/>
              </a:spcBef>
              <a:defRPr/>
            </a:pPr>
            <a:r>
              <a:rPr lang="pl-PL" sz="1200" dirty="0">
                <a:effectLst>
                  <a:outerShdw blurRad="38100" dist="38100" dir="2700000" algn="tl">
                    <a:srgbClr val="C0C0C0"/>
                  </a:outerShdw>
                </a:effectLst>
                <a:latin typeface="Arial" pitchFamily="34" charset="0"/>
                <a:ea typeface="Osaka" charset="-128"/>
              </a:rPr>
              <a:t>MPA – </a:t>
            </a:r>
            <a:r>
              <a:rPr lang="pl-PL" sz="1200" dirty="0" err="1">
                <a:effectLst>
                  <a:outerShdw blurRad="38100" dist="38100" dir="2700000" algn="tl">
                    <a:srgbClr val="C0C0C0"/>
                  </a:outerShdw>
                </a:effectLst>
                <a:latin typeface="Arial" pitchFamily="34" charset="0"/>
                <a:ea typeface="Osaka" charset="-128"/>
              </a:rPr>
              <a:t>mycophenolic</a:t>
            </a:r>
            <a:r>
              <a:rPr lang="pl-PL" sz="1200" dirty="0">
                <a:effectLst>
                  <a:outerShdw blurRad="38100" dist="38100" dir="2700000" algn="tl">
                    <a:srgbClr val="C0C0C0"/>
                  </a:outerShdw>
                </a:effectLst>
                <a:latin typeface="Arial" pitchFamily="34" charset="0"/>
                <a:ea typeface="Osaka" charset="-128"/>
              </a:rPr>
              <a:t> </a:t>
            </a:r>
            <a:r>
              <a:rPr lang="pl-PL" sz="1200" dirty="0" err="1">
                <a:effectLst>
                  <a:outerShdw blurRad="38100" dist="38100" dir="2700000" algn="tl">
                    <a:srgbClr val="C0C0C0"/>
                  </a:outerShdw>
                </a:effectLst>
                <a:latin typeface="Arial" pitchFamily="34" charset="0"/>
                <a:ea typeface="Osaka" charset="-128"/>
              </a:rPr>
              <a:t>acid</a:t>
            </a:r>
            <a:endParaRPr lang="pl-PL" sz="1200" dirty="0">
              <a:effectLst>
                <a:outerShdw blurRad="38100" dist="38100" dir="2700000" algn="tl">
                  <a:srgbClr val="C0C0C0"/>
                </a:outerShdw>
              </a:effectLst>
              <a:latin typeface="Arial" pitchFamily="34" charset="0"/>
              <a:ea typeface="Osaka" charset="-128"/>
            </a:endParaRPr>
          </a:p>
        </p:txBody>
      </p:sp>
      <p:sp>
        <p:nvSpPr>
          <p:cNvPr id="30742" name="Line 24">
            <a:extLst>
              <a:ext uri="{FF2B5EF4-FFF2-40B4-BE49-F238E27FC236}">
                <a16:creationId xmlns:a16="http://schemas.microsoft.com/office/drawing/2014/main" id="{AEAED52B-EC7A-D246-B062-5B8101052A73}"/>
              </a:ext>
            </a:extLst>
          </p:cNvPr>
          <p:cNvSpPr>
            <a:spLocks noChangeShapeType="1"/>
          </p:cNvSpPr>
          <p:nvPr/>
        </p:nvSpPr>
        <p:spPr bwMode="auto">
          <a:xfrm flipV="1">
            <a:off x="3048000" y="2133600"/>
            <a:ext cx="0" cy="4587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30743" name="Line 25">
            <a:extLst>
              <a:ext uri="{FF2B5EF4-FFF2-40B4-BE49-F238E27FC236}">
                <a16:creationId xmlns:a16="http://schemas.microsoft.com/office/drawing/2014/main" id="{D89178EA-ECB3-1E4E-AAE0-01D94E13D8AA}"/>
              </a:ext>
            </a:extLst>
          </p:cNvPr>
          <p:cNvSpPr>
            <a:spLocks noChangeShapeType="1"/>
          </p:cNvSpPr>
          <p:nvPr/>
        </p:nvSpPr>
        <p:spPr bwMode="auto">
          <a:xfrm flipV="1">
            <a:off x="3048000" y="2971800"/>
            <a:ext cx="0" cy="457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30744" name="Line 26">
            <a:extLst>
              <a:ext uri="{FF2B5EF4-FFF2-40B4-BE49-F238E27FC236}">
                <a16:creationId xmlns:a16="http://schemas.microsoft.com/office/drawing/2014/main" id="{4BD8E7D2-6956-FD4E-B788-9BFD731356A2}"/>
              </a:ext>
            </a:extLst>
          </p:cNvPr>
          <p:cNvSpPr>
            <a:spLocks noChangeShapeType="1"/>
          </p:cNvSpPr>
          <p:nvPr/>
        </p:nvSpPr>
        <p:spPr bwMode="auto">
          <a:xfrm flipV="1">
            <a:off x="3048000" y="3810000"/>
            <a:ext cx="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45" name="Line 27">
            <a:extLst>
              <a:ext uri="{FF2B5EF4-FFF2-40B4-BE49-F238E27FC236}">
                <a16:creationId xmlns:a16="http://schemas.microsoft.com/office/drawing/2014/main" id="{9444BA75-E253-1E47-B4C8-ED046B321404}"/>
              </a:ext>
            </a:extLst>
          </p:cNvPr>
          <p:cNvSpPr>
            <a:spLocks noChangeShapeType="1"/>
          </p:cNvSpPr>
          <p:nvPr/>
        </p:nvSpPr>
        <p:spPr bwMode="auto">
          <a:xfrm flipV="1">
            <a:off x="3048000" y="4648200"/>
            <a:ext cx="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46" name="Line 28">
            <a:extLst>
              <a:ext uri="{FF2B5EF4-FFF2-40B4-BE49-F238E27FC236}">
                <a16:creationId xmlns:a16="http://schemas.microsoft.com/office/drawing/2014/main" id="{717E55AC-B28A-4B4B-9450-3C47B5EEF831}"/>
              </a:ext>
            </a:extLst>
          </p:cNvPr>
          <p:cNvSpPr>
            <a:spLocks noChangeShapeType="1"/>
          </p:cNvSpPr>
          <p:nvPr/>
        </p:nvSpPr>
        <p:spPr bwMode="auto">
          <a:xfrm flipV="1">
            <a:off x="3048000" y="5518150"/>
            <a:ext cx="0" cy="455613"/>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202781" name="AutoShape 29">
            <a:extLst>
              <a:ext uri="{FF2B5EF4-FFF2-40B4-BE49-F238E27FC236}">
                <a16:creationId xmlns:a16="http://schemas.microsoft.com/office/drawing/2014/main" id="{9E72EB0E-C007-6248-87EB-9D818F7F73FC}"/>
              </a:ext>
            </a:extLst>
          </p:cNvPr>
          <p:cNvSpPr>
            <a:spLocks noChangeArrowheads="1"/>
          </p:cNvSpPr>
          <p:nvPr/>
        </p:nvSpPr>
        <p:spPr bwMode="auto">
          <a:xfrm>
            <a:off x="2362200" y="3503613"/>
            <a:ext cx="152400" cy="306387"/>
          </a:xfrm>
          <a:prstGeom prst="downArrow">
            <a:avLst>
              <a:gd name="adj1" fmla="val 50000"/>
              <a:gd name="adj2" fmla="val 50260"/>
            </a:avLst>
          </a:prstGeom>
          <a:solidFill>
            <a:schemeClr val="tx1"/>
          </a:solidFill>
          <a:ln w="9525">
            <a:solidFill>
              <a:schemeClr val="tx1"/>
            </a:solidFill>
            <a:miter lim="800000"/>
            <a:headEnd/>
            <a:tailEnd/>
          </a:ln>
          <a:effectLst/>
        </p:spPr>
        <p:txBody>
          <a:bodyPr wrap="none" anchor="ctr"/>
          <a:lstStyle/>
          <a:p>
            <a:pPr>
              <a:defRPr/>
            </a:pPr>
            <a:endParaRPr lang="en-US" sz="1200">
              <a:effectLst>
                <a:outerShdw blurRad="38100" dist="38100" dir="2700000" algn="tl">
                  <a:srgbClr val="FFFFFF"/>
                </a:outerShdw>
              </a:effectLst>
              <a:latin typeface="Arial" charset="0"/>
              <a:ea typeface="+mn-ea"/>
            </a:endParaRPr>
          </a:p>
        </p:txBody>
      </p:sp>
      <p:sp>
        <p:nvSpPr>
          <p:cNvPr id="30748" name="Line 30">
            <a:extLst>
              <a:ext uri="{FF2B5EF4-FFF2-40B4-BE49-F238E27FC236}">
                <a16:creationId xmlns:a16="http://schemas.microsoft.com/office/drawing/2014/main" id="{99987950-C588-BE40-8D61-BAD0425D5326}"/>
              </a:ext>
            </a:extLst>
          </p:cNvPr>
          <p:cNvSpPr>
            <a:spLocks noChangeShapeType="1"/>
          </p:cNvSpPr>
          <p:nvPr/>
        </p:nvSpPr>
        <p:spPr bwMode="auto">
          <a:xfrm flipV="1">
            <a:off x="4800600" y="3810000"/>
            <a:ext cx="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49" name="Line 31">
            <a:extLst>
              <a:ext uri="{FF2B5EF4-FFF2-40B4-BE49-F238E27FC236}">
                <a16:creationId xmlns:a16="http://schemas.microsoft.com/office/drawing/2014/main" id="{7E617FE1-509E-5C43-8EE8-18A631CA4976}"/>
              </a:ext>
            </a:extLst>
          </p:cNvPr>
          <p:cNvSpPr>
            <a:spLocks noChangeShapeType="1"/>
          </p:cNvSpPr>
          <p:nvPr/>
        </p:nvSpPr>
        <p:spPr bwMode="auto">
          <a:xfrm flipV="1">
            <a:off x="4800600" y="4648200"/>
            <a:ext cx="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50" name="Line 32">
            <a:extLst>
              <a:ext uri="{FF2B5EF4-FFF2-40B4-BE49-F238E27FC236}">
                <a16:creationId xmlns:a16="http://schemas.microsoft.com/office/drawing/2014/main" id="{2C82FFBF-CB29-DD46-8417-468E6AB96EFF}"/>
              </a:ext>
            </a:extLst>
          </p:cNvPr>
          <p:cNvSpPr>
            <a:spLocks noChangeShapeType="1"/>
          </p:cNvSpPr>
          <p:nvPr/>
        </p:nvSpPr>
        <p:spPr bwMode="auto">
          <a:xfrm flipV="1">
            <a:off x="6781800" y="3810000"/>
            <a:ext cx="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51" name="Line 33">
            <a:extLst>
              <a:ext uri="{FF2B5EF4-FFF2-40B4-BE49-F238E27FC236}">
                <a16:creationId xmlns:a16="http://schemas.microsoft.com/office/drawing/2014/main" id="{3C7B5ACD-F1F2-C145-A55C-D8A9A4D4C0D4}"/>
              </a:ext>
            </a:extLst>
          </p:cNvPr>
          <p:cNvSpPr>
            <a:spLocks noChangeShapeType="1"/>
          </p:cNvSpPr>
          <p:nvPr/>
        </p:nvSpPr>
        <p:spPr bwMode="auto">
          <a:xfrm flipV="1">
            <a:off x="6781800" y="4648200"/>
            <a:ext cx="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52" name="Line 34">
            <a:extLst>
              <a:ext uri="{FF2B5EF4-FFF2-40B4-BE49-F238E27FC236}">
                <a16:creationId xmlns:a16="http://schemas.microsoft.com/office/drawing/2014/main" id="{59AB27B2-50C7-C346-9AFE-2B0FEC1DA70E}"/>
              </a:ext>
            </a:extLst>
          </p:cNvPr>
          <p:cNvSpPr>
            <a:spLocks noChangeShapeType="1"/>
          </p:cNvSpPr>
          <p:nvPr/>
        </p:nvSpPr>
        <p:spPr bwMode="auto">
          <a:xfrm flipV="1">
            <a:off x="6781800" y="2133600"/>
            <a:ext cx="0" cy="458788"/>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53" name="Line 35">
            <a:extLst>
              <a:ext uri="{FF2B5EF4-FFF2-40B4-BE49-F238E27FC236}">
                <a16:creationId xmlns:a16="http://schemas.microsoft.com/office/drawing/2014/main" id="{2B21E02D-2174-1643-9660-B38E3F7165B5}"/>
              </a:ext>
            </a:extLst>
          </p:cNvPr>
          <p:cNvSpPr>
            <a:spLocks noChangeShapeType="1"/>
          </p:cNvSpPr>
          <p:nvPr/>
        </p:nvSpPr>
        <p:spPr bwMode="auto">
          <a:xfrm flipV="1">
            <a:off x="6781800" y="2971800"/>
            <a:ext cx="0" cy="457200"/>
          </a:xfrm>
          <a:prstGeom prst="line">
            <a:avLst/>
          </a:prstGeom>
          <a:noFill/>
          <a:ln w="1905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endParaRPr lang="pl-PL"/>
          </a:p>
        </p:txBody>
      </p:sp>
      <p:sp>
        <p:nvSpPr>
          <p:cNvPr id="30754" name="Line 36">
            <a:extLst>
              <a:ext uri="{FF2B5EF4-FFF2-40B4-BE49-F238E27FC236}">
                <a16:creationId xmlns:a16="http://schemas.microsoft.com/office/drawing/2014/main" id="{A4D21B87-A37D-0F46-97E8-B8463A85E8FB}"/>
              </a:ext>
            </a:extLst>
          </p:cNvPr>
          <p:cNvSpPr>
            <a:spLocks noChangeShapeType="1"/>
          </p:cNvSpPr>
          <p:nvPr/>
        </p:nvSpPr>
        <p:spPr bwMode="auto">
          <a:xfrm>
            <a:off x="5105400" y="2897188"/>
            <a:ext cx="609600" cy="37941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30755" name="Line 37">
            <a:extLst>
              <a:ext uri="{FF2B5EF4-FFF2-40B4-BE49-F238E27FC236}">
                <a16:creationId xmlns:a16="http://schemas.microsoft.com/office/drawing/2014/main" id="{2F7A20DA-93D5-F14C-9A9E-EEF2F42FAEDF}"/>
              </a:ext>
            </a:extLst>
          </p:cNvPr>
          <p:cNvSpPr>
            <a:spLocks noChangeShapeType="1"/>
          </p:cNvSpPr>
          <p:nvPr/>
        </p:nvSpPr>
        <p:spPr bwMode="auto">
          <a:xfrm flipH="1">
            <a:off x="3771900" y="3657600"/>
            <a:ext cx="304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30756" name="Line 38">
            <a:extLst>
              <a:ext uri="{FF2B5EF4-FFF2-40B4-BE49-F238E27FC236}">
                <a16:creationId xmlns:a16="http://schemas.microsoft.com/office/drawing/2014/main" id="{8CCA53A0-ADA2-654C-91B8-99F383A91CFE}"/>
              </a:ext>
            </a:extLst>
          </p:cNvPr>
          <p:cNvSpPr>
            <a:spLocks noChangeShapeType="1"/>
          </p:cNvSpPr>
          <p:nvPr/>
        </p:nvSpPr>
        <p:spPr bwMode="auto">
          <a:xfrm flipH="1">
            <a:off x="5511800" y="3657600"/>
            <a:ext cx="533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30757" name="Rectangle 39">
            <a:extLst>
              <a:ext uri="{FF2B5EF4-FFF2-40B4-BE49-F238E27FC236}">
                <a16:creationId xmlns:a16="http://schemas.microsoft.com/office/drawing/2014/main" id="{F043E376-A972-C943-8B95-0EE40340543C}"/>
              </a:ext>
            </a:extLst>
          </p:cNvPr>
          <p:cNvSpPr>
            <a:spLocks noChangeArrowheads="1"/>
          </p:cNvSpPr>
          <p:nvPr/>
        </p:nvSpPr>
        <p:spPr bwMode="auto">
          <a:xfrm>
            <a:off x="5791200" y="3582988"/>
            <a:ext cx="76200" cy="150812"/>
          </a:xfrm>
          <a:prstGeom prst="rect">
            <a:avLst/>
          </a:prstGeom>
          <a:solidFill>
            <a:srgbClr val="FF0000"/>
          </a:solidFill>
          <a:ln w="9525">
            <a:solidFill>
              <a:srgbClr val="FF3300"/>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202792" name="Text Box 40">
            <a:extLst>
              <a:ext uri="{FF2B5EF4-FFF2-40B4-BE49-F238E27FC236}">
                <a16:creationId xmlns:a16="http://schemas.microsoft.com/office/drawing/2014/main" id="{7397546D-2BC9-0C4C-BA89-E891C89821B2}"/>
              </a:ext>
            </a:extLst>
          </p:cNvPr>
          <p:cNvSpPr txBox="1">
            <a:spLocks noChangeArrowheads="1"/>
          </p:cNvSpPr>
          <p:nvPr/>
        </p:nvSpPr>
        <p:spPr bwMode="auto">
          <a:xfrm>
            <a:off x="6629400" y="4829175"/>
            <a:ext cx="762000" cy="284163"/>
          </a:xfrm>
          <a:prstGeom prst="rect">
            <a:avLst/>
          </a:prstGeom>
          <a:noFill/>
          <a:ln w="9525">
            <a:solidFill>
              <a:schemeClr val="tx1"/>
            </a:solidFill>
            <a:miter lim="800000"/>
            <a:headEnd/>
            <a:tailEnd/>
          </a:ln>
          <a:effectLst/>
        </p:spPr>
        <p:txBody>
          <a:bodyPr>
            <a:spAutoFit/>
          </a:bodyPr>
          <a:lstStyle/>
          <a:p>
            <a:pPr>
              <a:spcBef>
                <a:spcPct val="50000"/>
              </a:spcBef>
              <a:defRPr/>
            </a:pPr>
            <a:r>
              <a:rPr lang="pl-PL" sz="1200">
                <a:effectLst>
                  <a:outerShdw blurRad="38100" dist="38100" dir="2700000" algn="tl">
                    <a:srgbClr val="C0C0C0"/>
                  </a:outerShdw>
                </a:effectLst>
                <a:latin typeface="Arial" pitchFamily="34" charset="0"/>
                <a:ea typeface="Osaka" charset="-128"/>
              </a:rPr>
              <a:t>PNP</a:t>
            </a:r>
          </a:p>
        </p:txBody>
      </p:sp>
      <p:sp>
        <p:nvSpPr>
          <p:cNvPr id="30759" name="Line 41">
            <a:extLst>
              <a:ext uri="{FF2B5EF4-FFF2-40B4-BE49-F238E27FC236}">
                <a16:creationId xmlns:a16="http://schemas.microsoft.com/office/drawing/2014/main" id="{0000F70C-7C29-D541-A9AD-87BFB6561D7A}"/>
              </a:ext>
            </a:extLst>
          </p:cNvPr>
          <p:cNvSpPr>
            <a:spLocks noChangeShapeType="1"/>
          </p:cNvSpPr>
          <p:nvPr/>
        </p:nvSpPr>
        <p:spPr bwMode="auto">
          <a:xfrm flipH="1">
            <a:off x="2209800" y="2819400"/>
            <a:ext cx="304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64"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746" name="Rectangle 2">
            <a:extLst>
              <a:ext uri="{FF2B5EF4-FFF2-40B4-BE49-F238E27FC236}">
                <a16:creationId xmlns:a16="http://schemas.microsoft.com/office/drawing/2014/main" id="{1C3171C3-CCD8-5A49-A671-83FB369ECC8B}"/>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eaLnBrk="1" hangingPunct="1">
              <a:lnSpc>
                <a:spcPct val="90000"/>
              </a:lnSpc>
            </a:pPr>
            <a:r>
              <a:rPr kumimoji="0" lang="en-US" altLang="pl-PL" sz="3300" b="1" kern="1200" dirty="0">
                <a:solidFill>
                  <a:schemeClr val="tx1"/>
                </a:solidFill>
                <a:latin typeface="+mj-lt"/>
                <a:ea typeface="+mj-ea"/>
                <a:cs typeface="+mj-cs"/>
              </a:rPr>
              <a:t>Azathioprine (Imuran)</a:t>
            </a:r>
          </a:p>
        </p:txBody>
      </p:sp>
      <p:sp>
        <p:nvSpPr>
          <p:cNvPr id="31747" name="Rectangle 3">
            <a:extLst>
              <a:ext uri="{FF2B5EF4-FFF2-40B4-BE49-F238E27FC236}">
                <a16:creationId xmlns:a16="http://schemas.microsoft.com/office/drawing/2014/main" id="{5FE99458-DB09-CA49-BC51-9F88B8084DBA}"/>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kumimoji="0" lang="en-US" altLang="pl-PL" sz="1800" kern="1200" dirty="0">
                <a:cs typeface="+mn-cs"/>
              </a:rPr>
              <a:t>    mechanism of action:6-MP is antimetabolite, which interferes with DNA and </a:t>
            </a:r>
          </a:p>
          <a:p>
            <a:pPr marL="114300" indent="0" eaLnBrk="1" hangingPunct="1">
              <a:lnSpc>
                <a:spcPct val="90000"/>
              </a:lnSpc>
              <a:buNone/>
            </a:pPr>
            <a:r>
              <a:rPr kumimoji="0" lang="en-US" altLang="pl-PL" sz="1800" kern="1200" dirty="0">
                <a:cs typeface="+mn-cs"/>
              </a:rPr>
              <a:t>        RNA synthesis  </a:t>
            </a:r>
            <a:r>
              <a:rPr kumimoji="0" lang="en-US" altLang="pl-PL" sz="1800" kern="1200" dirty="0">
                <a:cs typeface="+mn-cs"/>
                <a:sym typeface="Wingdings" pitchFamily="2" charset="2"/>
              </a:rPr>
              <a:t></a:t>
            </a:r>
            <a:r>
              <a:rPr kumimoji="0" lang="en-US" altLang="pl-PL" sz="1800" kern="1200" dirty="0">
                <a:cs typeface="+mn-cs"/>
              </a:rPr>
              <a:t> inhibition of lymphocytes T and B proliferation </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lvl="1" indent="-228600" eaLnBrk="1" hangingPunct="1">
              <a:lnSpc>
                <a:spcPct val="90000"/>
              </a:lnSpc>
              <a:buFont typeface="Arial" panose="020B0604020202020204" pitchFamily="34" charset="0"/>
              <a:buChar char="•"/>
            </a:pPr>
            <a:r>
              <a:rPr kumimoji="0" lang="en-US" altLang="pl-PL" sz="1800" b="1" kern="1200" dirty="0" err="1">
                <a:cs typeface="+mn-cs"/>
              </a:rPr>
              <a:t>contraidication</a:t>
            </a:r>
            <a:r>
              <a:rPr kumimoji="0" lang="en-US" altLang="pl-PL" sz="1800" b="1" kern="1200" dirty="0">
                <a:cs typeface="+mn-cs"/>
              </a:rPr>
              <a:t>: </a:t>
            </a:r>
            <a:r>
              <a:rPr kumimoji="0" lang="en-US" altLang="pl-PL" sz="1800" kern="1200" dirty="0">
                <a:cs typeface="+mn-cs"/>
              </a:rPr>
              <a:t>hypersensitivity</a:t>
            </a:r>
          </a:p>
          <a:p>
            <a:pPr lvl="1" indent="-228600" eaLnBrk="1" hangingPunct="1">
              <a:lnSpc>
                <a:spcPct val="90000"/>
              </a:lnSpc>
              <a:buFont typeface="Arial" panose="020B0604020202020204" pitchFamily="34" charset="0"/>
              <a:buChar char="•"/>
            </a:pPr>
            <a:endParaRPr kumimoji="0" lang="en-US" altLang="pl-PL" sz="1800" kern="1200" dirty="0">
              <a:cs typeface="+mn-cs"/>
            </a:endParaRPr>
          </a:p>
          <a:p>
            <a:pPr lvl="1" indent="-228600" eaLnBrk="1" hangingPunct="1">
              <a:lnSpc>
                <a:spcPct val="90000"/>
              </a:lnSpc>
              <a:buFont typeface="Arial" panose="020B0604020202020204" pitchFamily="34" charset="0"/>
              <a:buChar char="•"/>
            </a:pPr>
            <a:r>
              <a:rPr kumimoji="0" lang="en-US" altLang="pl-PL" sz="1800" b="1" kern="1200" dirty="0">
                <a:cs typeface="+mn-cs"/>
              </a:rPr>
              <a:t>adverse reactions: </a:t>
            </a:r>
            <a:r>
              <a:rPr kumimoji="0" lang="en-US" altLang="pl-PL" sz="1800" kern="1200" dirty="0">
                <a:cs typeface="+mn-cs"/>
              </a:rPr>
              <a:t>leukopenia, thrombocytopenia, anemia</a:t>
            </a:r>
          </a:p>
          <a:p>
            <a:pPr lvl="1" indent="-228600" eaLnBrk="1" hangingPunct="1">
              <a:lnSpc>
                <a:spcPct val="90000"/>
              </a:lnSpc>
              <a:buFont typeface="Arial" panose="020B0604020202020204" pitchFamily="34" charset="0"/>
              <a:buChar char="•"/>
            </a:pPr>
            <a:r>
              <a:rPr kumimoji="0" lang="en-US" altLang="pl-PL" sz="1800" kern="1200" dirty="0">
                <a:cs typeface="+mn-cs"/>
              </a:rPr>
              <a:t>				    hepatotoxicity</a:t>
            </a:r>
          </a:p>
          <a:p>
            <a:pPr lvl="1" indent="-228600" eaLnBrk="1" hangingPunct="1">
              <a:lnSpc>
                <a:spcPct val="90000"/>
              </a:lnSpc>
              <a:buFont typeface="Arial" panose="020B0604020202020204" pitchFamily="34" charset="0"/>
              <a:buChar char="•"/>
            </a:pPr>
            <a:r>
              <a:rPr kumimoji="0" lang="en-US" altLang="pl-PL" sz="1800" kern="1200" dirty="0">
                <a:cs typeface="+mn-cs"/>
              </a:rPr>
              <a:t>				    nausea and </a:t>
            </a:r>
            <a:r>
              <a:rPr kumimoji="0" lang="en-US" altLang="pl-PL" sz="1800" kern="1200" dirty="0" err="1">
                <a:cs typeface="+mn-cs"/>
              </a:rPr>
              <a:t>vomitig</a:t>
            </a:r>
            <a:endParaRPr kumimoji="0" lang="en-US" altLang="pl-PL" sz="1800" kern="1200" dirty="0">
              <a:cs typeface="+mn-cs"/>
            </a:endParaRPr>
          </a:p>
          <a:p>
            <a:pPr lvl="1" indent="-228600" eaLnBrk="1" hangingPunct="1">
              <a:lnSpc>
                <a:spcPct val="90000"/>
              </a:lnSpc>
              <a:buFont typeface="Arial" panose="020B0604020202020204" pitchFamily="34" charset="0"/>
              <a:buChar char="•"/>
            </a:pPr>
            <a:r>
              <a:rPr kumimoji="0" lang="en-US" altLang="pl-PL" sz="1800" kern="1200" dirty="0">
                <a:cs typeface="+mn-cs"/>
              </a:rPr>
              <a:t>				     alopecia</a:t>
            </a:r>
          </a:p>
          <a:p>
            <a:pPr lvl="1" indent="-228600" eaLnBrk="1" hangingPunct="1">
              <a:lnSpc>
                <a:spcPct val="90000"/>
              </a:lnSpc>
              <a:buFont typeface="Arial" panose="020B0604020202020204" pitchFamily="34" charset="0"/>
              <a:buChar char="•"/>
            </a:pPr>
            <a:endParaRPr kumimoji="0" lang="en-US" altLang="pl-PL" sz="1800" kern="1200" dirty="0">
              <a:cs typeface="+mn-cs"/>
            </a:endParaRPr>
          </a:p>
          <a:p>
            <a:pPr lvl="1" indent="-228600" eaLnBrk="1" hangingPunct="1">
              <a:lnSpc>
                <a:spcPct val="90000"/>
              </a:lnSpc>
              <a:buFont typeface="Arial" panose="020B0604020202020204" pitchFamily="34" charset="0"/>
              <a:buChar char="•"/>
            </a:pPr>
            <a:r>
              <a:rPr kumimoji="0" lang="en-US" altLang="pl-PL" sz="1800" b="1" kern="1200" dirty="0">
                <a:cs typeface="+mn-cs"/>
              </a:rPr>
              <a:t>interactions: </a:t>
            </a:r>
            <a:r>
              <a:rPr kumimoji="0" lang="en-US" altLang="pl-PL" sz="1800" b="1" u="sng" kern="1200" dirty="0">
                <a:cs typeface="+mn-cs"/>
              </a:rPr>
              <a:t>ALLOPURINOL</a:t>
            </a:r>
            <a:r>
              <a:rPr kumimoji="0" lang="en-US" altLang="pl-PL" sz="1800" kern="1200" dirty="0">
                <a:cs typeface="+mn-cs"/>
              </a:rPr>
              <a:t>  - (</a:t>
            </a:r>
            <a:r>
              <a:rPr kumimoji="0" lang="en-US" altLang="pl-PL" sz="1800" kern="1200" dirty="0" err="1">
                <a:cs typeface="+mn-cs"/>
              </a:rPr>
              <a:t>xantine</a:t>
            </a:r>
            <a:r>
              <a:rPr kumimoji="0" lang="en-US" altLang="pl-PL" sz="1800" kern="1200" dirty="0">
                <a:cs typeface="+mn-cs"/>
              </a:rPr>
              <a:t> oxidase!),  ACE-I - agents affecting </a:t>
            </a:r>
            <a:r>
              <a:rPr kumimoji="0" lang="en-US" altLang="pl-PL" sz="1800" kern="1200" dirty="0" err="1">
                <a:cs typeface="+mn-cs"/>
              </a:rPr>
              <a:t>myelopoesis</a:t>
            </a:r>
            <a:r>
              <a:rPr kumimoji="0" lang="en-US" altLang="pl-PL" sz="1800" kern="1200" dirty="0">
                <a:cs typeface="+mn-cs"/>
              </a:rPr>
              <a:t> (myelotoxicity!!!)</a:t>
            </a:r>
          </a:p>
          <a:p>
            <a:pPr lvl="1" indent="-228600" eaLnBrk="1" hangingPunct="1">
              <a:lnSpc>
                <a:spcPct val="90000"/>
              </a:lnSpc>
              <a:buFont typeface="Arial" panose="020B0604020202020204" pitchFamily="34" charset="0"/>
              <a:buChar char="•"/>
            </a:pPr>
            <a:r>
              <a:rPr kumimoji="0" lang="en-US" altLang="pl-PL" sz="1800" b="1" kern="1200" dirty="0">
                <a:cs typeface="+mn-cs"/>
              </a:rPr>
              <a:t>dosage</a:t>
            </a:r>
            <a:r>
              <a:rPr kumimoji="0" lang="en-US" altLang="pl-PL" sz="1800" kern="1200" dirty="0">
                <a:cs typeface="+mn-cs"/>
              </a:rPr>
              <a:t>: 1-3mg/kg/d,  WBC monitoring</a:t>
            </a: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65"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66"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767"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305AF08A-B325-6247-AE84-B58F2EB4B07D}"/>
              </a:ext>
            </a:extLst>
          </p:cNvPr>
          <p:cNvSpPr>
            <a:spLocks noChangeArrowheads="1"/>
          </p:cNvSpPr>
          <p:nvPr/>
        </p:nvSpPr>
        <p:spPr bwMode="auto">
          <a:xfrm>
            <a:off x="1333500" y="76200"/>
            <a:ext cx="7772400" cy="1143000"/>
          </a:xfrm>
          <a:prstGeom prst="rect">
            <a:avLst/>
          </a:prstGeom>
          <a:noFill/>
          <a:ln w="9525">
            <a:noFill/>
            <a:miter lim="800000"/>
            <a:headEnd/>
            <a:tailEnd/>
          </a:ln>
          <a:effectLst/>
        </p:spPr>
        <p:txBody>
          <a:bodyPr anchor="ctr"/>
          <a:lstStyle/>
          <a:p>
            <a:pPr eaLnBrk="1" hangingPunct="1">
              <a:defRPr/>
            </a:pPr>
            <a:r>
              <a:rPr lang="pl-PL" b="1">
                <a:solidFill>
                  <a:srgbClr val="1C1C55"/>
                </a:solidFill>
                <a:effectLst>
                  <a:outerShdw blurRad="38100" dist="38100" dir="2700000" algn="tl">
                    <a:srgbClr val="C0C0C0"/>
                  </a:outerShdw>
                </a:effectLst>
                <a:latin typeface="Arial" charset="0"/>
                <a:ea typeface="Osaka" pitchFamily="28" charset="-128"/>
              </a:rPr>
              <a:t>GS- mechanism of action</a:t>
            </a:r>
            <a:r>
              <a:rPr lang="pl-PL" sz="4400" b="1">
                <a:solidFill>
                  <a:schemeClr val="tx2"/>
                </a:solidFill>
                <a:effectLst>
                  <a:outerShdw blurRad="38100" dist="38100" dir="2700000" algn="tl">
                    <a:srgbClr val="C0C0C0"/>
                  </a:outerShdw>
                </a:effectLst>
                <a:latin typeface="Arial" charset="0"/>
                <a:ea typeface="Osaka" pitchFamily="28" charset="-128"/>
              </a:rPr>
              <a:t/>
            </a:r>
            <a:br>
              <a:rPr lang="pl-PL" sz="4400" b="1">
                <a:solidFill>
                  <a:schemeClr val="tx2"/>
                </a:solidFill>
                <a:effectLst>
                  <a:outerShdw blurRad="38100" dist="38100" dir="2700000" algn="tl">
                    <a:srgbClr val="C0C0C0"/>
                  </a:outerShdw>
                </a:effectLst>
                <a:latin typeface="Arial" charset="0"/>
                <a:ea typeface="Osaka" pitchFamily="28" charset="-128"/>
              </a:rPr>
            </a:br>
            <a:endParaRPr lang="pl-PL" sz="4400">
              <a:solidFill>
                <a:schemeClr val="tx2"/>
              </a:solidFill>
              <a:latin typeface="Arial" charset="0"/>
              <a:ea typeface="Osaka" pitchFamily="28" charset="-128"/>
            </a:endParaRPr>
          </a:p>
        </p:txBody>
      </p:sp>
      <p:sp>
        <p:nvSpPr>
          <p:cNvPr id="203779" name="Text Box 3">
            <a:extLst>
              <a:ext uri="{FF2B5EF4-FFF2-40B4-BE49-F238E27FC236}">
                <a16:creationId xmlns:a16="http://schemas.microsoft.com/office/drawing/2014/main" id="{CC2A68BB-8F2A-9F46-A071-85EEAA29E140}"/>
              </a:ext>
            </a:extLst>
          </p:cNvPr>
          <p:cNvSpPr txBox="1">
            <a:spLocks noChangeArrowheads="1"/>
          </p:cNvSpPr>
          <p:nvPr/>
        </p:nvSpPr>
        <p:spPr bwMode="auto">
          <a:xfrm>
            <a:off x="1524000" y="1295400"/>
            <a:ext cx="2203450" cy="366713"/>
          </a:xfrm>
          <a:prstGeom prst="rect">
            <a:avLst/>
          </a:prstGeom>
          <a:noFill/>
          <a:ln w="9525">
            <a:noFill/>
            <a:miter lim="800000"/>
            <a:headEnd/>
            <a:tailEnd/>
          </a:ln>
          <a:effectLst/>
        </p:spPr>
        <p:txBody>
          <a:bodyPr wrap="none">
            <a:spAutoFit/>
          </a:bodyPr>
          <a:lstStyle/>
          <a:p>
            <a:pPr algn="l">
              <a:defRPr/>
            </a:pPr>
            <a:r>
              <a:rPr lang="pl-PL" sz="1800" b="1">
                <a:solidFill>
                  <a:schemeClr val="accent2"/>
                </a:solidFill>
                <a:effectLst>
                  <a:outerShdw blurRad="38100" dist="38100" dir="2700000" algn="tl">
                    <a:srgbClr val="C0C0C0"/>
                  </a:outerShdw>
                </a:effectLst>
                <a:latin typeface="Times New Roman" pitchFamily="28" charset="0"/>
                <a:ea typeface="+mn-ea"/>
              </a:rPr>
              <a:t>GS with transcortin</a:t>
            </a:r>
            <a:r>
              <a:rPr lang="pl-PL" sz="1800" b="1">
                <a:solidFill>
                  <a:srgbClr val="FFFF00"/>
                </a:solidFill>
                <a:effectLst>
                  <a:outerShdw blurRad="38100" dist="38100" dir="2700000" algn="tl">
                    <a:srgbClr val="C0C0C0"/>
                  </a:outerShdw>
                </a:effectLst>
                <a:latin typeface="Times New Roman" pitchFamily="28" charset="0"/>
                <a:ea typeface="+mn-ea"/>
              </a:rPr>
              <a:t>)</a:t>
            </a:r>
            <a:endParaRPr lang="pl-PL" sz="2400">
              <a:latin typeface="Times New Roman" pitchFamily="28" charset="0"/>
              <a:ea typeface="+mn-ea"/>
            </a:endParaRPr>
          </a:p>
        </p:txBody>
      </p:sp>
      <p:sp>
        <p:nvSpPr>
          <p:cNvPr id="32772" name="Freeform 4">
            <a:extLst>
              <a:ext uri="{FF2B5EF4-FFF2-40B4-BE49-F238E27FC236}">
                <a16:creationId xmlns:a16="http://schemas.microsoft.com/office/drawing/2014/main" id="{8C7484B9-A7D0-6645-99A5-B94632E04511}"/>
              </a:ext>
            </a:extLst>
          </p:cNvPr>
          <p:cNvSpPr>
            <a:spLocks/>
          </p:cNvSpPr>
          <p:nvPr/>
        </p:nvSpPr>
        <p:spPr bwMode="auto">
          <a:xfrm>
            <a:off x="660400" y="1676400"/>
            <a:ext cx="9474200" cy="4381500"/>
          </a:xfrm>
          <a:custGeom>
            <a:avLst/>
            <a:gdLst>
              <a:gd name="T0" fmla="*/ 2147483647 w 5968"/>
              <a:gd name="T1" fmla="*/ 2147483647 h 2760"/>
              <a:gd name="T2" fmla="*/ 2147483647 w 5968"/>
              <a:gd name="T3" fmla="*/ 2147483647 h 2760"/>
              <a:gd name="T4" fmla="*/ 2147483647 w 5968"/>
              <a:gd name="T5" fmla="*/ 2147483647 h 2760"/>
              <a:gd name="T6" fmla="*/ 2147483647 w 5968"/>
              <a:gd name="T7" fmla="*/ 2147483647 h 2760"/>
              <a:gd name="T8" fmla="*/ 2147483647 w 5968"/>
              <a:gd name="T9" fmla="*/ 2147483647 h 2760"/>
              <a:gd name="T10" fmla="*/ 0 60000 65536"/>
              <a:gd name="T11" fmla="*/ 0 60000 65536"/>
              <a:gd name="T12" fmla="*/ 0 60000 65536"/>
              <a:gd name="T13" fmla="*/ 0 60000 65536"/>
              <a:gd name="T14" fmla="*/ 0 60000 65536"/>
              <a:gd name="T15" fmla="*/ 0 w 5968"/>
              <a:gd name="T16" fmla="*/ 0 h 2760"/>
              <a:gd name="T17" fmla="*/ 5968 w 5968"/>
              <a:gd name="T18" fmla="*/ 2760 h 2760"/>
            </a:gdLst>
            <a:ahLst/>
            <a:cxnLst>
              <a:cxn ang="T10">
                <a:pos x="T0" y="T1"/>
              </a:cxn>
              <a:cxn ang="T11">
                <a:pos x="T2" y="T3"/>
              </a:cxn>
              <a:cxn ang="T12">
                <a:pos x="T4" y="T5"/>
              </a:cxn>
              <a:cxn ang="T13">
                <a:pos x="T6" y="T7"/>
              </a:cxn>
              <a:cxn ang="T14">
                <a:pos x="T8" y="T9"/>
              </a:cxn>
            </a:cxnLst>
            <a:rect l="T15" t="T16" r="T17" b="T18"/>
            <a:pathLst>
              <a:path w="5968" h="2760">
                <a:moveTo>
                  <a:pt x="376" y="2144"/>
                </a:moveTo>
                <a:cubicBezTo>
                  <a:pt x="188" y="1456"/>
                  <a:pt x="0" y="768"/>
                  <a:pt x="808" y="464"/>
                </a:cubicBezTo>
                <a:cubicBezTo>
                  <a:pt x="1616" y="160"/>
                  <a:pt x="4480" y="0"/>
                  <a:pt x="5224" y="320"/>
                </a:cubicBezTo>
                <a:cubicBezTo>
                  <a:pt x="5968" y="640"/>
                  <a:pt x="5272" y="2008"/>
                  <a:pt x="5272" y="2384"/>
                </a:cubicBezTo>
                <a:cubicBezTo>
                  <a:pt x="5272" y="2760"/>
                  <a:pt x="5224" y="2544"/>
                  <a:pt x="5224" y="2576"/>
                </a:cubicBezTo>
              </a:path>
            </a:pathLst>
          </a:cu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203781" name="Text Box 5">
            <a:extLst>
              <a:ext uri="{FF2B5EF4-FFF2-40B4-BE49-F238E27FC236}">
                <a16:creationId xmlns:a16="http://schemas.microsoft.com/office/drawing/2014/main" id="{59A2A9DF-8285-6740-A884-8285730856C4}"/>
              </a:ext>
            </a:extLst>
          </p:cNvPr>
          <p:cNvSpPr txBox="1">
            <a:spLocks noChangeArrowheads="1"/>
          </p:cNvSpPr>
          <p:nvPr/>
        </p:nvSpPr>
        <p:spPr bwMode="auto">
          <a:xfrm>
            <a:off x="1641475" y="1676400"/>
            <a:ext cx="1047750" cy="366713"/>
          </a:xfrm>
          <a:prstGeom prst="rect">
            <a:avLst/>
          </a:prstGeom>
          <a:noFill/>
          <a:ln w="9525">
            <a:noFill/>
            <a:miter lim="800000"/>
            <a:headEnd/>
            <a:tailEnd/>
          </a:ln>
          <a:effectLst/>
        </p:spPr>
        <p:txBody>
          <a:bodyPr wrap="none">
            <a:spAutoFit/>
          </a:bodyPr>
          <a:lstStyle/>
          <a:p>
            <a:pPr algn="l">
              <a:defRPr/>
            </a:pPr>
            <a:r>
              <a:rPr lang="pl-PL" sz="1800" b="1">
                <a:solidFill>
                  <a:schemeClr val="accent2"/>
                </a:solidFill>
                <a:effectLst>
                  <a:outerShdw blurRad="38100" dist="38100" dir="2700000" algn="tl">
                    <a:srgbClr val="C0C0C0"/>
                  </a:outerShdw>
                </a:effectLst>
                <a:latin typeface="Times New Roman" pitchFamily="28" charset="0"/>
                <a:ea typeface="+mn-ea"/>
              </a:rPr>
              <a:t>Free GS </a:t>
            </a:r>
            <a:endParaRPr lang="pl-PL" sz="2400">
              <a:solidFill>
                <a:schemeClr val="accent2"/>
              </a:solidFill>
              <a:latin typeface="Times New Roman" pitchFamily="28" charset="0"/>
              <a:ea typeface="+mn-ea"/>
            </a:endParaRPr>
          </a:p>
        </p:txBody>
      </p:sp>
      <p:sp>
        <p:nvSpPr>
          <p:cNvPr id="32774" name="Text Box 6">
            <a:extLst>
              <a:ext uri="{FF2B5EF4-FFF2-40B4-BE49-F238E27FC236}">
                <a16:creationId xmlns:a16="http://schemas.microsoft.com/office/drawing/2014/main" id="{7F888A73-80D3-A545-BE84-9B6ACDFBE588}"/>
              </a:ext>
            </a:extLst>
          </p:cNvPr>
          <p:cNvSpPr txBox="1">
            <a:spLocks noChangeArrowheads="1"/>
          </p:cNvSpPr>
          <p:nvPr/>
        </p:nvSpPr>
        <p:spPr bwMode="auto">
          <a:xfrm>
            <a:off x="7032625" y="1793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775" name="AutoShape 7">
            <a:extLst>
              <a:ext uri="{FF2B5EF4-FFF2-40B4-BE49-F238E27FC236}">
                <a16:creationId xmlns:a16="http://schemas.microsoft.com/office/drawing/2014/main" id="{319C7307-D141-4A42-9BE7-DAE7882410F7}"/>
              </a:ext>
            </a:extLst>
          </p:cNvPr>
          <p:cNvSpPr>
            <a:spLocks noChangeArrowheads="1"/>
          </p:cNvSpPr>
          <p:nvPr/>
        </p:nvSpPr>
        <p:spPr bwMode="auto">
          <a:xfrm>
            <a:off x="2933700" y="1828800"/>
            <a:ext cx="533400" cy="228600"/>
          </a:xfrm>
          <a:prstGeom prst="homePlate">
            <a:avLst>
              <a:gd name="adj" fmla="val 58333"/>
            </a:avLst>
          </a:prstGeom>
          <a:solidFill>
            <a:srgbClr val="00FFFF"/>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32776" name="AutoShape 8">
            <a:extLst>
              <a:ext uri="{FF2B5EF4-FFF2-40B4-BE49-F238E27FC236}">
                <a16:creationId xmlns:a16="http://schemas.microsoft.com/office/drawing/2014/main" id="{BA267B9E-D908-F24C-BA57-1E94941CD765}"/>
              </a:ext>
            </a:extLst>
          </p:cNvPr>
          <p:cNvSpPr>
            <a:spLocks noChangeArrowheads="1"/>
          </p:cNvSpPr>
          <p:nvPr/>
        </p:nvSpPr>
        <p:spPr bwMode="auto">
          <a:xfrm>
            <a:off x="4267200" y="1371600"/>
            <a:ext cx="838200" cy="228600"/>
          </a:xfrm>
          <a:prstGeom prst="chevron">
            <a:avLst>
              <a:gd name="adj" fmla="val 91667"/>
            </a:avLst>
          </a:prstGeom>
          <a:solidFill>
            <a:srgbClr val="FF0000"/>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FF0000"/>
              </a:solidFill>
              <a:latin typeface="Times New Roman" panose="02020603050405020304" pitchFamily="18" charset="0"/>
            </a:endParaRPr>
          </a:p>
        </p:txBody>
      </p:sp>
      <p:sp>
        <p:nvSpPr>
          <p:cNvPr id="32777" name="Text Box 9">
            <a:extLst>
              <a:ext uri="{FF2B5EF4-FFF2-40B4-BE49-F238E27FC236}">
                <a16:creationId xmlns:a16="http://schemas.microsoft.com/office/drawing/2014/main" id="{E1792AD1-382C-4F41-BD67-6EA6116A3FB2}"/>
              </a:ext>
            </a:extLst>
          </p:cNvPr>
          <p:cNvSpPr txBox="1">
            <a:spLocks noChangeArrowheads="1"/>
          </p:cNvSpPr>
          <p:nvPr/>
        </p:nvSpPr>
        <p:spPr bwMode="auto">
          <a:xfrm>
            <a:off x="1012825" y="621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778" name="AutoShape 10">
            <a:extLst>
              <a:ext uri="{FF2B5EF4-FFF2-40B4-BE49-F238E27FC236}">
                <a16:creationId xmlns:a16="http://schemas.microsoft.com/office/drawing/2014/main" id="{81CC84F4-6C28-0142-93AA-8D1A31743C2D}"/>
              </a:ext>
            </a:extLst>
          </p:cNvPr>
          <p:cNvSpPr>
            <a:spLocks noChangeArrowheads="1"/>
          </p:cNvSpPr>
          <p:nvPr/>
        </p:nvSpPr>
        <p:spPr bwMode="auto">
          <a:xfrm>
            <a:off x="800100" y="5562600"/>
            <a:ext cx="457200" cy="152400"/>
          </a:xfrm>
          <a:prstGeom prst="homePlate">
            <a:avLst>
              <a:gd name="adj" fmla="val 75000"/>
            </a:avLst>
          </a:prstGeom>
          <a:solidFill>
            <a:schemeClr val="accent1"/>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203787" name="Text Box 11">
            <a:extLst>
              <a:ext uri="{FF2B5EF4-FFF2-40B4-BE49-F238E27FC236}">
                <a16:creationId xmlns:a16="http://schemas.microsoft.com/office/drawing/2014/main" id="{0ED41703-C350-9E4B-BA45-EA9BB3BB1E5F}"/>
              </a:ext>
            </a:extLst>
          </p:cNvPr>
          <p:cNvSpPr txBox="1">
            <a:spLocks noChangeArrowheads="1"/>
          </p:cNvSpPr>
          <p:nvPr/>
        </p:nvSpPr>
        <p:spPr bwMode="auto">
          <a:xfrm>
            <a:off x="1470025" y="5410200"/>
            <a:ext cx="590550" cy="457200"/>
          </a:xfrm>
          <a:prstGeom prst="rect">
            <a:avLst/>
          </a:prstGeom>
          <a:noFill/>
          <a:ln w="9525">
            <a:noFill/>
            <a:miter lim="800000"/>
            <a:headEnd/>
            <a:tailEnd/>
          </a:ln>
          <a:effectLst/>
        </p:spPr>
        <p:txBody>
          <a:bodyPr wrap="none">
            <a:spAutoFit/>
          </a:bodyPr>
          <a:lstStyle/>
          <a:p>
            <a:pPr algn="l">
              <a:defRPr/>
            </a:pPr>
            <a:r>
              <a:rPr lang="pl-PL" sz="2400" b="1">
                <a:solidFill>
                  <a:schemeClr val="accent2"/>
                </a:solidFill>
                <a:effectLst>
                  <a:outerShdw blurRad="38100" dist="38100" dir="2700000" algn="tl">
                    <a:srgbClr val="C0C0C0"/>
                  </a:outerShdw>
                </a:effectLst>
                <a:latin typeface="Times New Roman" pitchFamily="28" charset="0"/>
                <a:ea typeface="+mn-ea"/>
              </a:rPr>
              <a:t>GS</a:t>
            </a:r>
            <a:endParaRPr lang="pl-PL" sz="2400">
              <a:solidFill>
                <a:schemeClr val="accent2"/>
              </a:solidFill>
              <a:latin typeface="Times New Roman" pitchFamily="28" charset="0"/>
              <a:ea typeface="+mn-ea"/>
            </a:endParaRPr>
          </a:p>
        </p:txBody>
      </p:sp>
      <p:sp>
        <p:nvSpPr>
          <p:cNvPr id="32780" name="AutoShape 12">
            <a:extLst>
              <a:ext uri="{FF2B5EF4-FFF2-40B4-BE49-F238E27FC236}">
                <a16:creationId xmlns:a16="http://schemas.microsoft.com/office/drawing/2014/main" id="{CCF42903-73A0-064E-A07D-1FA2EA1E0AF7}"/>
              </a:ext>
            </a:extLst>
          </p:cNvPr>
          <p:cNvSpPr>
            <a:spLocks noChangeArrowheads="1"/>
          </p:cNvSpPr>
          <p:nvPr/>
        </p:nvSpPr>
        <p:spPr bwMode="auto">
          <a:xfrm>
            <a:off x="647700" y="5257800"/>
            <a:ext cx="762000" cy="152400"/>
          </a:xfrm>
          <a:prstGeom prst="chevron">
            <a:avLst>
              <a:gd name="adj" fmla="val 125000"/>
            </a:avLst>
          </a:prstGeom>
          <a:solidFill>
            <a:srgbClr val="FF0000"/>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FF0000"/>
              </a:solidFill>
              <a:latin typeface="Times New Roman" panose="02020603050405020304" pitchFamily="18" charset="0"/>
            </a:endParaRPr>
          </a:p>
        </p:txBody>
      </p:sp>
      <p:sp>
        <p:nvSpPr>
          <p:cNvPr id="203789" name="Text Box 13">
            <a:extLst>
              <a:ext uri="{FF2B5EF4-FFF2-40B4-BE49-F238E27FC236}">
                <a16:creationId xmlns:a16="http://schemas.microsoft.com/office/drawing/2014/main" id="{43432360-A927-034E-9E7B-BC26E3C628BD}"/>
              </a:ext>
            </a:extLst>
          </p:cNvPr>
          <p:cNvSpPr txBox="1">
            <a:spLocks noChangeArrowheads="1"/>
          </p:cNvSpPr>
          <p:nvPr/>
        </p:nvSpPr>
        <p:spPr bwMode="auto">
          <a:xfrm>
            <a:off x="1470025" y="5105400"/>
            <a:ext cx="1639888" cy="457200"/>
          </a:xfrm>
          <a:prstGeom prst="rect">
            <a:avLst/>
          </a:prstGeom>
          <a:noFill/>
          <a:ln w="9525">
            <a:noFill/>
            <a:miter lim="800000"/>
            <a:headEnd/>
            <a:tailEnd/>
          </a:ln>
          <a:effectLst/>
        </p:spPr>
        <p:txBody>
          <a:bodyPr wrap="none">
            <a:spAutoFit/>
          </a:bodyPr>
          <a:lstStyle/>
          <a:p>
            <a:pPr algn="l">
              <a:defRPr/>
            </a:pPr>
            <a:r>
              <a:rPr lang="pl-PL" sz="2400" b="1">
                <a:solidFill>
                  <a:schemeClr val="accent2"/>
                </a:solidFill>
                <a:effectLst>
                  <a:outerShdw blurRad="38100" dist="38100" dir="2700000" algn="tl">
                    <a:srgbClr val="C0C0C0"/>
                  </a:outerShdw>
                </a:effectLst>
                <a:latin typeface="Times New Roman" pitchFamily="28" charset="0"/>
                <a:ea typeface="+mn-ea"/>
              </a:rPr>
              <a:t>transcortin</a:t>
            </a:r>
            <a:endParaRPr lang="pl-PL" sz="2400">
              <a:solidFill>
                <a:schemeClr val="accent2"/>
              </a:solidFill>
              <a:latin typeface="Times New Roman" pitchFamily="28" charset="0"/>
              <a:ea typeface="+mn-ea"/>
            </a:endParaRPr>
          </a:p>
        </p:txBody>
      </p:sp>
      <p:sp>
        <p:nvSpPr>
          <p:cNvPr id="32782" name="Text Box 14">
            <a:extLst>
              <a:ext uri="{FF2B5EF4-FFF2-40B4-BE49-F238E27FC236}">
                <a16:creationId xmlns:a16="http://schemas.microsoft.com/office/drawing/2014/main" id="{9388C156-B7CC-1C4A-9F69-E9928FFB2A38}"/>
              </a:ext>
            </a:extLst>
          </p:cNvPr>
          <p:cNvSpPr txBox="1">
            <a:spLocks noChangeArrowheads="1"/>
          </p:cNvSpPr>
          <p:nvPr/>
        </p:nvSpPr>
        <p:spPr bwMode="auto">
          <a:xfrm>
            <a:off x="2917825" y="2403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783" name="AutoShape 15">
            <a:extLst>
              <a:ext uri="{FF2B5EF4-FFF2-40B4-BE49-F238E27FC236}">
                <a16:creationId xmlns:a16="http://schemas.microsoft.com/office/drawing/2014/main" id="{FCEF88A5-03F6-5A41-A1EE-C44A7CC781A6}"/>
              </a:ext>
            </a:extLst>
          </p:cNvPr>
          <p:cNvSpPr>
            <a:spLocks noChangeArrowheads="1"/>
          </p:cNvSpPr>
          <p:nvPr/>
        </p:nvSpPr>
        <p:spPr bwMode="auto">
          <a:xfrm rot="5323177">
            <a:off x="3162300" y="2590800"/>
            <a:ext cx="533400" cy="228600"/>
          </a:xfrm>
          <a:prstGeom prst="homePlate">
            <a:avLst>
              <a:gd name="adj" fmla="val 58333"/>
            </a:avLst>
          </a:prstGeom>
          <a:solidFill>
            <a:srgbClr val="00FFFF"/>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203792" name="Text Box 16">
            <a:extLst>
              <a:ext uri="{FF2B5EF4-FFF2-40B4-BE49-F238E27FC236}">
                <a16:creationId xmlns:a16="http://schemas.microsoft.com/office/drawing/2014/main" id="{0D401F7F-ED39-5544-96B0-D6086475B5AB}"/>
              </a:ext>
            </a:extLst>
          </p:cNvPr>
          <p:cNvSpPr txBox="1">
            <a:spLocks noChangeArrowheads="1"/>
          </p:cNvSpPr>
          <p:nvPr/>
        </p:nvSpPr>
        <p:spPr bwMode="auto">
          <a:xfrm>
            <a:off x="7962900" y="3352800"/>
            <a:ext cx="1504950" cy="457200"/>
          </a:xfrm>
          <a:prstGeom prst="rect">
            <a:avLst/>
          </a:prstGeom>
          <a:noFill/>
          <a:ln w="9525">
            <a:noFill/>
            <a:miter lim="800000"/>
            <a:headEnd/>
            <a:tailEnd/>
          </a:ln>
          <a:effectLst/>
        </p:spPr>
        <p:txBody>
          <a:bodyPr wrap="none">
            <a:spAutoFit/>
          </a:bodyPr>
          <a:lstStyle/>
          <a:p>
            <a:pPr algn="l">
              <a:defRPr/>
            </a:pPr>
            <a:r>
              <a:rPr lang="pl-PL" sz="2400" b="1">
                <a:solidFill>
                  <a:schemeClr val="accent2"/>
                </a:solidFill>
                <a:effectLst>
                  <a:outerShdw blurRad="38100" dist="38100" dir="2700000" algn="tl">
                    <a:srgbClr val="C0C0C0"/>
                  </a:outerShdw>
                </a:effectLst>
                <a:latin typeface="Times New Roman" pitchFamily="28" charset="0"/>
                <a:ea typeface="+mn-ea"/>
              </a:rPr>
              <a:t>cytoplasm</a:t>
            </a:r>
            <a:endParaRPr lang="pl-PL" sz="2400" b="1">
              <a:solidFill>
                <a:srgbClr val="FFFF00"/>
              </a:solidFill>
              <a:effectLst>
                <a:outerShdw blurRad="38100" dist="38100" dir="2700000" algn="tl">
                  <a:srgbClr val="C0C0C0"/>
                </a:outerShdw>
              </a:effectLst>
              <a:latin typeface="Times New Roman" pitchFamily="28" charset="0"/>
              <a:ea typeface="+mn-ea"/>
            </a:endParaRPr>
          </a:p>
        </p:txBody>
      </p:sp>
      <p:sp>
        <p:nvSpPr>
          <p:cNvPr id="32785" name="Oval 17">
            <a:extLst>
              <a:ext uri="{FF2B5EF4-FFF2-40B4-BE49-F238E27FC236}">
                <a16:creationId xmlns:a16="http://schemas.microsoft.com/office/drawing/2014/main" id="{2F213DF5-D639-3B46-A8E8-01FA662477BB}"/>
              </a:ext>
            </a:extLst>
          </p:cNvPr>
          <p:cNvSpPr>
            <a:spLocks noChangeArrowheads="1"/>
          </p:cNvSpPr>
          <p:nvPr/>
        </p:nvSpPr>
        <p:spPr bwMode="auto">
          <a:xfrm>
            <a:off x="3314700" y="4419600"/>
            <a:ext cx="5257800" cy="1219200"/>
          </a:xfrm>
          <a:prstGeom prst="ellipse">
            <a:avLst/>
          </a:prstGeom>
          <a:solidFill>
            <a:srgbClr val="99CCFF"/>
          </a:solidFill>
          <a:ln w="9525">
            <a:solidFill>
              <a:schemeClr val="tx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latin typeface="Times New Roman" panose="02020603050405020304" pitchFamily="18" charset="0"/>
            </a:endParaRPr>
          </a:p>
        </p:txBody>
      </p:sp>
      <p:sp>
        <p:nvSpPr>
          <p:cNvPr id="32786" name="Text Box 18">
            <a:extLst>
              <a:ext uri="{FF2B5EF4-FFF2-40B4-BE49-F238E27FC236}">
                <a16:creationId xmlns:a16="http://schemas.microsoft.com/office/drawing/2014/main" id="{9676B09A-A1FB-D740-B726-C458C919910D}"/>
              </a:ext>
            </a:extLst>
          </p:cNvPr>
          <p:cNvSpPr txBox="1">
            <a:spLocks noChangeArrowheads="1"/>
          </p:cNvSpPr>
          <p:nvPr/>
        </p:nvSpPr>
        <p:spPr bwMode="auto">
          <a:xfrm>
            <a:off x="7467600" y="5029200"/>
            <a:ext cx="1116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pl-PL" altLang="pl-PL" sz="2400">
                <a:solidFill>
                  <a:srgbClr val="990099"/>
                </a:solidFill>
                <a:latin typeface="Times New Roman" panose="02020603050405020304" pitchFamily="18" charset="0"/>
              </a:rPr>
              <a:t>nucleus</a:t>
            </a:r>
          </a:p>
        </p:txBody>
      </p:sp>
      <p:sp>
        <p:nvSpPr>
          <p:cNvPr id="32787" name="Rectangle 19">
            <a:extLst>
              <a:ext uri="{FF2B5EF4-FFF2-40B4-BE49-F238E27FC236}">
                <a16:creationId xmlns:a16="http://schemas.microsoft.com/office/drawing/2014/main" id="{13678B23-0D32-4146-8BE9-98B757AE3AF5}"/>
              </a:ext>
            </a:extLst>
          </p:cNvPr>
          <p:cNvSpPr>
            <a:spLocks noChangeArrowheads="1"/>
          </p:cNvSpPr>
          <p:nvPr/>
        </p:nvSpPr>
        <p:spPr bwMode="auto">
          <a:xfrm>
            <a:off x="2400300" y="3810000"/>
            <a:ext cx="457200" cy="304800"/>
          </a:xfrm>
          <a:prstGeom prst="rect">
            <a:avLst/>
          </a:prstGeom>
          <a:solidFill>
            <a:srgbClr val="800080"/>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990099"/>
              </a:solidFill>
              <a:latin typeface="Times New Roman" panose="02020603050405020304" pitchFamily="18" charset="0"/>
            </a:endParaRPr>
          </a:p>
        </p:txBody>
      </p:sp>
      <p:sp>
        <p:nvSpPr>
          <p:cNvPr id="32788" name="Oval 20">
            <a:extLst>
              <a:ext uri="{FF2B5EF4-FFF2-40B4-BE49-F238E27FC236}">
                <a16:creationId xmlns:a16="http://schemas.microsoft.com/office/drawing/2014/main" id="{F6652FD2-8B82-8848-8B7A-91010F0024A1}"/>
              </a:ext>
            </a:extLst>
          </p:cNvPr>
          <p:cNvSpPr>
            <a:spLocks noChangeArrowheads="1"/>
          </p:cNvSpPr>
          <p:nvPr/>
        </p:nvSpPr>
        <p:spPr bwMode="auto">
          <a:xfrm>
            <a:off x="2857500" y="3733800"/>
            <a:ext cx="457200" cy="304800"/>
          </a:xfrm>
          <a:prstGeom prst="ellipse">
            <a:avLst/>
          </a:prstGeom>
          <a:solidFill>
            <a:srgbClr val="FFCC00"/>
          </a:solidFill>
          <a:ln w="9525">
            <a:solidFill>
              <a:schemeClr val="tx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32789" name="AutoShape 21">
            <a:extLst>
              <a:ext uri="{FF2B5EF4-FFF2-40B4-BE49-F238E27FC236}">
                <a16:creationId xmlns:a16="http://schemas.microsoft.com/office/drawing/2014/main" id="{D49EAF1A-179F-B545-AC1A-3CF2C82E85B3}"/>
              </a:ext>
            </a:extLst>
          </p:cNvPr>
          <p:cNvSpPr>
            <a:spLocks noChangeArrowheads="1"/>
          </p:cNvSpPr>
          <p:nvPr/>
        </p:nvSpPr>
        <p:spPr bwMode="auto">
          <a:xfrm>
            <a:off x="2705100" y="4038600"/>
            <a:ext cx="533400" cy="228600"/>
          </a:xfrm>
          <a:prstGeom prst="triangle">
            <a:avLst>
              <a:gd name="adj" fmla="val 50000"/>
            </a:avLst>
          </a:prstGeom>
          <a:solidFill>
            <a:srgbClr val="CC99FF"/>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FF3399"/>
              </a:solidFill>
              <a:latin typeface="Times New Roman" panose="02020603050405020304" pitchFamily="18" charset="0"/>
            </a:endParaRPr>
          </a:p>
        </p:txBody>
      </p:sp>
      <p:sp>
        <p:nvSpPr>
          <p:cNvPr id="32790" name="Rectangle 22">
            <a:extLst>
              <a:ext uri="{FF2B5EF4-FFF2-40B4-BE49-F238E27FC236}">
                <a16:creationId xmlns:a16="http://schemas.microsoft.com/office/drawing/2014/main" id="{5B94AE2A-4DAD-8648-98BC-29F311A9568F}"/>
              </a:ext>
            </a:extLst>
          </p:cNvPr>
          <p:cNvSpPr>
            <a:spLocks noChangeArrowheads="1"/>
          </p:cNvSpPr>
          <p:nvPr/>
        </p:nvSpPr>
        <p:spPr bwMode="auto">
          <a:xfrm>
            <a:off x="800100" y="5867400"/>
            <a:ext cx="381000" cy="228600"/>
          </a:xfrm>
          <a:prstGeom prst="rect">
            <a:avLst/>
          </a:prstGeom>
          <a:solidFill>
            <a:srgbClr val="800080"/>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990099"/>
              </a:solidFill>
              <a:latin typeface="Times New Roman" panose="02020603050405020304" pitchFamily="18" charset="0"/>
            </a:endParaRPr>
          </a:p>
        </p:txBody>
      </p:sp>
      <p:sp>
        <p:nvSpPr>
          <p:cNvPr id="32791" name="Text Box 23">
            <a:extLst>
              <a:ext uri="{FF2B5EF4-FFF2-40B4-BE49-F238E27FC236}">
                <a16:creationId xmlns:a16="http://schemas.microsoft.com/office/drawing/2014/main" id="{161B2700-2ADB-9E47-87B4-6F77020FCD89}"/>
              </a:ext>
            </a:extLst>
          </p:cNvPr>
          <p:cNvSpPr txBox="1">
            <a:spLocks noChangeArrowheads="1"/>
          </p:cNvSpPr>
          <p:nvPr/>
        </p:nvSpPr>
        <p:spPr bwMode="auto">
          <a:xfrm>
            <a:off x="6804025" y="1336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solidFill>
                <a:schemeClr val="accent2"/>
              </a:solidFill>
              <a:latin typeface="Times New Roman" panose="02020603050405020304" pitchFamily="18" charset="0"/>
            </a:endParaRPr>
          </a:p>
        </p:txBody>
      </p:sp>
      <p:sp>
        <p:nvSpPr>
          <p:cNvPr id="32792" name="AutoShape 24">
            <a:extLst>
              <a:ext uri="{FF2B5EF4-FFF2-40B4-BE49-F238E27FC236}">
                <a16:creationId xmlns:a16="http://schemas.microsoft.com/office/drawing/2014/main" id="{75A33078-D582-9847-BD8D-206C57E089EB}"/>
              </a:ext>
            </a:extLst>
          </p:cNvPr>
          <p:cNvSpPr>
            <a:spLocks noChangeArrowheads="1"/>
          </p:cNvSpPr>
          <p:nvPr/>
        </p:nvSpPr>
        <p:spPr bwMode="auto">
          <a:xfrm>
            <a:off x="3810000" y="1371600"/>
            <a:ext cx="533400" cy="228600"/>
          </a:xfrm>
          <a:prstGeom prst="homePlate">
            <a:avLst>
              <a:gd name="adj" fmla="val 58333"/>
            </a:avLst>
          </a:prstGeom>
          <a:solidFill>
            <a:srgbClr val="33CCCC"/>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203801" name="Text Box 25">
            <a:extLst>
              <a:ext uri="{FF2B5EF4-FFF2-40B4-BE49-F238E27FC236}">
                <a16:creationId xmlns:a16="http://schemas.microsoft.com/office/drawing/2014/main" id="{F22FF274-3351-8D41-85B6-4C83565B0D54}"/>
              </a:ext>
            </a:extLst>
          </p:cNvPr>
          <p:cNvSpPr txBox="1">
            <a:spLocks noChangeArrowheads="1"/>
          </p:cNvSpPr>
          <p:nvPr/>
        </p:nvSpPr>
        <p:spPr bwMode="auto">
          <a:xfrm>
            <a:off x="1241425" y="5791200"/>
            <a:ext cx="2120900" cy="366713"/>
          </a:xfrm>
          <a:prstGeom prst="rect">
            <a:avLst/>
          </a:prstGeom>
          <a:noFill/>
          <a:ln w="9525">
            <a:noFill/>
            <a:miter lim="800000"/>
            <a:headEnd/>
            <a:tailEnd/>
          </a:ln>
          <a:effectLst/>
        </p:spPr>
        <p:txBody>
          <a:bodyPr wrap="none">
            <a:spAutoFit/>
          </a:bodyPr>
          <a:lstStyle/>
          <a:p>
            <a:pPr algn="l">
              <a:defRPr/>
            </a:pPr>
            <a:r>
              <a:rPr lang="pl-PL" sz="1800" b="1">
                <a:solidFill>
                  <a:schemeClr val="accent2"/>
                </a:solidFill>
                <a:effectLst>
                  <a:outerShdw blurRad="38100" dist="38100" dir="2700000" algn="tl">
                    <a:srgbClr val="C0C0C0"/>
                  </a:outerShdw>
                </a:effectLst>
                <a:latin typeface="Times New Roman" pitchFamily="18" charset="0"/>
                <a:ea typeface="Osaka" charset="-128"/>
              </a:rPr>
              <a:t>Modulative domene</a:t>
            </a:r>
          </a:p>
        </p:txBody>
      </p:sp>
      <p:sp>
        <p:nvSpPr>
          <p:cNvPr id="32794" name="Oval 26">
            <a:extLst>
              <a:ext uri="{FF2B5EF4-FFF2-40B4-BE49-F238E27FC236}">
                <a16:creationId xmlns:a16="http://schemas.microsoft.com/office/drawing/2014/main" id="{BF10EE53-2378-7F4E-84D8-262BABA223CE}"/>
              </a:ext>
            </a:extLst>
          </p:cNvPr>
          <p:cNvSpPr>
            <a:spLocks noChangeArrowheads="1"/>
          </p:cNvSpPr>
          <p:nvPr/>
        </p:nvSpPr>
        <p:spPr bwMode="auto">
          <a:xfrm>
            <a:off x="800100" y="6172200"/>
            <a:ext cx="381000" cy="228600"/>
          </a:xfrm>
          <a:prstGeom prst="ellipse">
            <a:avLst/>
          </a:prstGeom>
          <a:solidFill>
            <a:srgbClr val="FFCC00"/>
          </a:solidFill>
          <a:ln w="9525">
            <a:solidFill>
              <a:schemeClr val="tx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203803" name="Text Box 27">
            <a:extLst>
              <a:ext uri="{FF2B5EF4-FFF2-40B4-BE49-F238E27FC236}">
                <a16:creationId xmlns:a16="http://schemas.microsoft.com/office/drawing/2014/main" id="{82C2D98F-786C-AD41-A2A4-2581E2781A00}"/>
              </a:ext>
            </a:extLst>
          </p:cNvPr>
          <p:cNvSpPr txBox="1">
            <a:spLocks noChangeArrowheads="1"/>
          </p:cNvSpPr>
          <p:nvPr/>
        </p:nvSpPr>
        <p:spPr bwMode="auto">
          <a:xfrm>
            <a:off x="1241425" y="6096000"/>
            <a:ext cx="1676400" cy="366713"/>
          </a:xfrm>
          <a:prstGeom prst="rect">
            <a:avLst/>
          </a:prstGeom>
          <a:noFill/>
          <a:ln w="9525">
            <a:noFill/>
            <a:miter lim="800000"/>
            <a:headEnd/>
            <a:tailEnd/>
          </a:ln>
          <a:effectLst/>
        </p:spPr>
        <p:txBody>
          <a:bodyPr wrap="none">
            <a:spAutoFit/>
          </a:bodyPr>
          <a:lstStyle/>
          <a:p>
            <a:pPr algn="l">
              <a:defRPr/>
            </a:pPr>
            <a:r>
              <a:rPr lang="pl-PL" sz="1800" b="1">
                <a:solidFill>
                  <a:schemeClr val="accent2"/>
                </a:solidFill>
                <a:effectLst>
                  <a:outerShdw blurRad="38100" dist="38100" dir="2700000" algn="tl">
                    <a:srgbClr val="C0C0C0"/>
                  </a:outerShdw>
                </a:effectLst>
                <a:latin typeface="Times New Roman" pitchFamily="28" charset="0"/>
                <a:ea typeface="+mn-ea"/>
              </a:rPr>
              <a:t>Hormon ligand</a:t>
            </a:r>
            <a:endParaRPr lang="pl-PL" sz="2400">
              <a:solidFill>
                <a:schemeClr val="accent2"/>
              </a:solidFill>
              <a:latin typeface="Times New Roman" pitchFamily="28" charset="0"/>
              <a:ea typeface="+mn-ea"/>
            </a:endParaRPr>
          </a:p>
        </p:txBody>
      </p:sp>
      <p:sp>
        <p:nvSpPr>
          <p:cNvPr id="32796" name="AutoShape 28">
            <a:extLst>
              <a:ext uri="{FF2B5EF4-FFF2-40B4-BE49-F238E27FC236}">
                <a16:creationId xmlns:a16="http://schemas.microsoft.com/office/drawing/2014/main" id="{D342CA47-3B73-2B45-9021-D5A3F17E17CD}"/>
              </a:ext>
            </a:extLst>
          </p:cNvPr>
          <p:cNvSpPr>
            <a:spLocks noChangeArrowheads="1"/>
          </p:cNvSpPr>
          <p:nvPr/>
        </p:nvSpPr>
        <p:spPr bwMode="auto">
          <a:xfrm>
            <a:off x="723900" y="6400800"/>
            <a:ext cx="533400" cy="228600"/>
          </a:xfrm>
          <a:prstGeom prst="triangle">
            <a:avLst>
              <a:gd name="adj" fmla="val 50000"/>
            </a:avLst>
          </a:prstGeom>
          <a:solidFill>
            <a:srgbClr val="CC99FF"/>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FF3399"/>
              </a:solidFill>
              <a:latin typeface="Times New Roman" panose="02020603050405020304" pitchFamily="18" charset="0"/>
            </a:endParaRPr>
          </a:p>
        </p:txBody>
      </p:sp>
      <p:sp>
        <p:nvSpPr>
          <p:cNvPr id="203805" name="Text Box 29">
            <a:extLst>
              <a:ext uri="{FF2B5EF4-FFF2-40B4-BE49-F238E27FC236}">
                <a16:creationId xmlns:a16="http://schemas.microsoft.com/office/drawing/2014/main" id="{9D8FA973-D256-974F-8C64-AED1696C5711}"/>
              </a:ext>
            </a:extLst>
          </p:cNvPr>
          <p:cNvSpPr txBox="1">
            <a:spLocks noChangeArrowheads="1"/>
          </p:cNvSpPr>
          <p:nvPr/>
        </p:nvSpPr>
        <p:spPr bwMode="auto">
          <a:xfrm>
            <a:off x="1257300" y="6338888"/>
            <a:ext cx="679450" cy="366712"/>
          </a:xfrm>
          <a:prstGeom prst="rect">
            <a:avLst/>
          </a:prstGeom>
          <a:noFill/>
          <a:ln w="9525">
            <a:noFill/>
            <a:miter lim="800000"/>
            <a:headEnd/>
            <a:tailEnd/>
          </a:ln>
          <a:effectLst/>
        </p:spPr>
        <p:txBody>
          <a:bodyPr wrap="none">
            <a:spAutoFit/>
          </a:bodyPr>
          <a:lstStyle/>
          <a:p>
            <a:pPr algn="l">
              <a:defRPr/>
            </a:pPr>
            <a:r>
              <a:rPr lang="pl-PL" sz="1800" b="1">
                <a:solidFill>
                  <a:schemeClr val="accent2"/>
                </a:solidFill>
                <a:effectLst>
                  <a:outerShdw blurRad="38100" dist="38100" dir="2700000" algn="tl">
                    <a:srgbClr val="C0C0C0"/>
                  </a:outerShdw>
                </a:effectLst>
                <a:latin typeface="Times New Roman" pitchFamily="18" charset="0"/>
                <a:ea typeface="Osaka" charset="-128"/>
              </a:rPr>
              <a:t>GRE</a:t>
            </a:r>
          </a:p>
        </p:txBody>
      </p:sp>
      <p:sp>
        <p:nvSpPr>
          <p:cNvPr id="32798" name="AutoShape 30">
            <a:extLst>
              <a:ext uri="{FF2B5EF4-FFF2-40B4-BE49-F238E27FC236}">
                <a16:creationId xmlns:a16="http://schemas.microsoft.com/office/drawing/2014/main" id="{D43845AC-86A7-BD44-B0B5-50D58D369749}"/>
              </a:ext>
            </a:extLst>
          </p:cNvPr>
          <p:cNvSpPr>
            <a:spLocks noChangeArrowheads="1"/>
          </p:cNvSpPr>
          <p:nvPr/>
        </p:nvSpPr>
        <p:spPr bwMode="auto">
          <a:xfrm>
            <a:off x="3238500" y="3048000"/>
            <a:ext cx="533400" cy="762000"/>
          </a:xfrm>
          <a:prstGeom prst="curvedLeftArrow">
            <a:avLst>
              <a:gd name="adj1" fmla="val 28571"/>
              <a:gd name="adj2" fmla="val 57143"/>
              <a:gd name="adj3" fmla="val 33333"/>
            </a:avLst>
          </a:prstGeom>
          <a:solidFill>
            <a:srgbClr val="00FFFF"/>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32799" name="Line 31">
            <a:extLst>
              <a:ext uri="{FF2B5EF4-FFF2-40B4-BE49-F238E27FC236}">
                <a16:creationId xmlns:a16="http://schemas.microsoft.com/office/drawing/2014/main" id="{8D66131A-1E0C-9B42-B323-AC224664ED9D}"/>
              </a:ext>
            </a:extLst>
          </p:cNvPr>
          <p:cNvSpPr>
            <a:spLocks noChangeShapeType="1"/>
          </p:cNvSpPr>
          <p:nvPr/>
        </p:nvSpPr>
        <p:spPr bwMode="auto">
          <a:xfrm>
            <a:off x="3314700" y="3962400"/>
            <a:ext cx="381000"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03808" name="Text Box 32">
            <a:extLst>
              <a:ext uri="{FF2B5EF4-FFF2-40B4-BE49-F238E27FC236}">
                <a16:creationId xmlns:a16="http://schemas.microsoft.com/office/drawing/2014/main" id="{E553DA3A-8C14-034E-988D-23D44F5D2C63}"/>
              </a:ext>
            </a:extLst>
          </p:cNvPr>
          <p:cNvSpPr txBox="1">
            <a:spLocks noChangeArrowheads="1"/>
          </p:cNvSpPr>
          <p:nvPr/>
        </p:nvSpPr>
        <p:spPr bwMode="auto">
          <a:xfrm>
            <a:off x="3679825" y="3771900"/>
            <a:ext cx="2279650" cy="366713"/>
          </a:xfrm>
          <a:prstGeom prst="rect">
            <a:avLst/>
          </a:prstGeom>
          <a:noFill/>
          <a:ln w="9525">
            <a:noFill/>
            <a:miter lim="800000"/>
            <a:headEnd/>
            <a:tailEnd/>
          </a:ln>
          <a:effectLst/>
        </p:spPr>
        <p:txBody>
          <a:bodyPr wrap="none">
            <a:spAutoFit/>
          </a:bodyPr>
          <a:lstStyle/>
          <a:p>
            <a:pPr algn="l">
              <a:defRPr/>
            </a:pPr>
            <a:r>
              <a:rPr lang="pl-PL" sz="1800" b="1">
                <a:solidFill>
                  <a:schemeClr val="accent2"/>
                </a:solidFill>
                <a:effectLst>
                  <a:outerShdw blurRad="38100" dist="38100" dir="2700000" algn="tl">
                    <a:srgbClr val="C0C0C0"/>
                  </a:outerShdw>
                </a:effectLst>
                <a:latin typeface="Times New Roman" pitchFamily="28" charset="0"/>
                <a:ea typeface="+mn-ea"/>
              </a:rPr>
              <a:t>Hsp90, Hsp70, Hsp56</a:t>
            </a:r>
            <a:endParaRPr lang="pl-PL" sz="2400">
              <a:latin typeface="Times New Roman" pitchFamily="28" charset="0"/>
              <a:ea typeface="+mn-ea"/>
            </a:endParaRPr>
          </a:p>
        </p:txBody>
      </p:sp>
      <p:sp>
        <p:nvSpPr>
          <p:cNvPr id="32801" name="Text Box 33">
            <a:extLst>
              <a:ext uri="{FF2B5EF4-FFF2-40B4-BE49-F238E27FC236}">
                <a16:creationId xmlns:a16="http://schemas.microsoft.com/office/drawing/2014/main" id="{F687573B-45D7-4E44-AAC0-4BA707EE0BF3}"/>
              </a:ext>
            </a:extLst>
          </p:cNvPr>
          <p:cNvSpPr txBox="1">
            <a:spLocks noChangeArrowheads="1"/>
          </p:cNvSpPr>
          <p:nvPr/>
        </p:nvSpPr>
        <p:spPr bwMode="auto">
          <a:xfrm>
            <a:off x="3908425" y="46132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802" name="Text Box 34">
            <a:extLst>
              <a:ext uri="{FF2B5EF4-FFF2-40B4-BE49-F238E27FC236}">
                <a16:creationId xmlns:a16="http://schemas.microsoft.com/office/drawing/2014/main" id="{4B1FFB48-6CD0-4849-9B73-159C3088A678}"/>
              </a:ext>
            </a:extLst>
          </p:cNvPr>
          <p:cNvSpPr txBox="1">
            <a:spLocks noChangeArrowheads="1"/>
          </p:cNvSpPr>
          <p:nvPr/>
        </p:nvSpPr>
        <p:spPr bwMode="auto">
          <a:xfrm>
            <a:off x="3832225" y="4689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803" name="Rectangle 35">
            <a:extLst>
              <a:ext uri="{FF2B5EF4-FFF2-40B4-BE49-F238E27FC236}">
                <a16:creationId xmlns:a16="http://schemas.microsoft.com/office/drawing/2014/main" id="{C4C6D7F1-0D93-C042-B0B6-6F14FFEBDDAF}"/>
              </a:ext>
            </a:extLst>
          </p:cNvPr>
          <p:cNvSpPr>
            <a:spLocks noChangeArrowheads="1"/>
          </p:cNvSpPr>
          <p:nvPr/>
        </p:nvSpPr>
        <p:spPr bwMode="auto">
          <a:xfrm>
            <a:off x="3543300" y="4800600"/>
            <a:ext cx="457200" cy="304800"/>
          </a:xfrm>
          <a:prstGeom prst="rect">
            <a:avLst/>
          </a:prstGeom>
          <a:solidFill>
            <a:srgbClr val="800080"/>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990099"/>
              </a:solidFill>
              <a:latin typeface="Times New Roman" panose="02020603050405020304" pitchFamily="18" charset="0"/>
            </a:endParaRPr>
          </a:p>
        </p:txBody>
      </p:sp>
      <p:sp>
        <p:nvSpPr>
          <p:cNvPr id="32804" name="Text Box 36">
            <a:extLst>
              <a:ext uri="{FF2B5EF4-FFF2-40B4-BE49-F238E27FC236}">
                <a16:creationId xmlns:a16="http://schemas.microsoft.com/office/drawing/2014/main" id="{4B467A9A-9DD6-BA45-8A2A-3949FD61386D}"/>
              </a:ext>
            </a:extLst>
          </p:cNvPr>
          <p:cNvSpPr txBox="1">
            <a:spLocks noChangeArrowheads="1"/>
          </p:cNvSpPr>
          <p:nvPr/>
        </p:nvSpPr>
        <p:spPr bwMode="auto">
          <a:xfrm>
            <a:off x="3908425" y="4841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805" name="AutoShape 37">
            <a:extLst>
              <a:ext uri="{FF2B5EF4-FFF2-40B4-BE49-F238E27FC236}">
                <a16:creationId xmlns:a16="http://schemas.microsoft.com/office/drawing/2014/main" id="{4B1C522D-FCD3-CD47-B611-D56B12E8B5E1}"/>
              </a:ext>
            </a:extLst>
          </p:cNvPr>
          <p:cNvSpPr>
            <a:spLocks noChangeArrowheads="1"/>
          </p:cNvSpPr>
          <p:nvPr/>
        </p:nvSpPr>
        <p:spPr bwMode="auto">
          <a:xfrm>
            <a:off x="3771900" y="5105400"/>
            <a:ext cx="533400" cy="228600"/>
          </a:xfrm>
          <a:prstGeom prst="triangle">
            <a:avLst>
              <a:gd name="adj" fmla="val 50000"/>
            </a:avLst>
          </a:prstGeom>
          <a:solidFill>
            <a:srgbClr val="CC99FF"/>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solidFill>
                <a:srgbClr val="FF3399"/>
              </a:solidFill>
              <a:latin typeface="Times New Roman" panose="02020603050405020304" pitchFamily="18" charset="0"/>
            </a:endParaRPr>
          </a:p>
        </p:txBody>
      </p:sp>
      <p:sp>
        <p:nvSpPr>
          <p:cNvPr id="32806" name="Text Box 38">
            <a:extLst>
              <a:ext uri="{FF2B5EF4-FFF2-40B4-BE49-F238E27FC236}">
                <a16:creationId xmlns:a16="http://schemas.microsoft.com/office/drawing/2014/main" id="{42830BF8-F700-C14D-A0B5-6960A345B74E}"/>
              </a:ext>
            </a:extLst>
          </p:cNvPr>
          <p:cNvSpPr txBox="1">
            <a:spLocks noChangeArrowheads="1"/>
          </p:cNvSpPr>
          <p:nvPr/>
        </p:nvSpPr>
        <p:spPr bwMode="auto">
          <a:xfrm>
            <a:off x="3908425" y="4689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807" name="Oval 39">
            <a:extLst>
              <a:ext uri="{FF2B5EF4-FFF2-40B4-BE49-F238E27FC236}">
                <a16:creationId xmlns:a16="http://schemas.microsoft.com/office/drawing/2014/main" id="{1E4B408E-0EF6-6340-8196-12B2313E7C5C}"/>
              </a:ext>
            </a:extLst>
          </p:cNvPr>
          <p:cNvSpPr>
            <a:spLocks noChangeArrowheads="1"/>
          </p:cNvSpPr>
          <p:nvPr/>
        </p:nvSpPr>
        <p:spPr bwMode="auto">
          <a:xfrm>
            <a:off x="4000500" y="4876800"/>
            <a:ext cx="457200" cy="304800"/>
          </a:xfrm>
          <a:prstGeom prst="ellipse">
            <a:avLst/>
          </a:prstGeom>
          <a:solidFill>
            <a:srgbClr val="FFCC00"/>
          </a:solidFill>
          <a:ln w="9525">
            <a:solidFill>
              <a:schemeClr val="tx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sz="2400">
              <a:latin typeface="Times New Roman" panose="02020603050405020304" pitchFamily="18" charset="0"/>
            </a:endParaRPr>
          </a:p>
        </p:txBody>
      </p:sp>
      <p:sp>
        <p:nvSpPr>
          <p:cNvPr id="32808" name="AutoShape 40">
            <a:extLst>
              <a:ext uri="{FF2B5EF4-FFF2-40B4-BE49-F238E27FC236}">
                <a16:creationId xmlns:a16="http://schemas.microsoft.com/office/drawing/2014/main" id="{A33F3895-EE9B-E24D-965A-24B8DFF74CA1}"/>
              </a:ext>
            </a:extLst>
          </p:cNvPr>
          <p:cNvSpPr>
            <a:spLocks noChangeArrowheads="1"/>
          </p:cNvSpPr>
          <p:nvPr/>
        </p:nvSpPr>
        <p:spPr bwMode="auto">
          <a:xfrm rot="7137853">
            <a:off x="3848100" y="4572000"/>
            <a:ext cx="533400" cy="228600"/>
          </a:xfrm>
          <a:prstGeom prst="homePlate">
            <a:avLst>
              <a:gd name="adj" fmla="val 58333"/>
            </a:avLst>
          </a:prstGeom>
          <a:solidFill>
            <a:srgbClr val="00FFFF"/>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32809" name="Line 41">
            <a:extLst>
              <a:ext uri="{FF2B5EF4-FFF2-40B4-BE49-F238E27FC236}">
                <a16:creationId xmlns:a16="http://schemas.microsoft.com/office/drawing/2014/main" id="{E3097228-F028-0A4F-BDAD-A822B07D768A}"/>
              </a:ext>
            </a:extLst>
          </p:cNvPr>
          <p:cNvSpPr>
            <a:spLocks noChangeShapeType="1"/>
          </p:cNvSpPr>
          <p:nvPr/>
        </p:nvSpPr>
        <p:spPr bwMode="auto">
          <a:xfrm>
            <a:off x="4533900" y="5105400"/>
            <a:ext cx="27432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203818" name="Text Box 42">
            <a:extLst>
              <a:ext uri="{FF2B5EF4-FFF2-40B4-BE49-F238E27FC236}">
                <a16:creationId xmlns:a16="http://schemas.microsoft.com/office/drawing/2014/main" id="{AB0739BF-40B3-3A44-B814-AFCF4514813F}"/>
              </a:ext>
            </a:extLst>
          </p:cNvPr>
          <p:cNvSpPr txBox="1">
            <a:spLocks noChangeArrowheads="1"/>
          </p:cNvSpPr>
          <p:nvPr/>
        </p:nvSpPr>
        <p:spPr bwMode="auto">
          <a:xfrm>
            <a:off x="4914900" y="4710113"/>
            <a:ext cx="633413" cy="346075"/>
          </a:xfrm>
          <a:prstGeom prst="rect">
            <a:avLst/>
          </a:prstGeom>
          <a:noFill/>
          <a:ln w="9525">
            <a:solidFill>
              <a:schemeClr val="tx1"/>
            </a:solidFill>
            <a:miter lim="800000"/>
            <a:headEnd/>
            <a:tailEnd/>
          </a:ln>
          <a:effectLst/>
        </p:spPr>
        <p:txBody>
          <a:bodyPr wrap="none">
            <a:spAutoFit/>
          </a:bodyPr>
          <a:lstStyle/>
          <a:p>
            <a:pPr algn="l">
              <a:defRPr/>
            </a:pPr>
            <a:r>
              <a:rPr lang="pl-PL" sz="1600" b="1">
                <a:effectLst>
                  <a:outerShdw blurRad="38100" dist="38100" dir="2700000" algn="tl">
                    <a:srgbClr val="C0C0C0"/>
                  </a:outerShdw>
                </a:effectLst>
                <a:latin typeface="Times New Roman" pitchFamily="28" charset="0"/>
                <a:ea typeface="+mn-ea"/>
              </a:rPr>
              <a:t>GRE</a:t>
            </a:r>
            <a:endParaRPr lang="pl-PL" sz="2400">
              <a:latin typeface="Times New Roman" pitchFamily="28" charset="0"/>
              <a:ea typeface="+mn-ea"/>
            </a:endParaRPr>
          </a:p>
        </p:txBody>
      </p:sp>
      <p:sp>
        <p:nvSpPr>
          <p:cNvPr id="32811" name="Rectangle 43">
            <a:extLst>
              <a:ext uri="{FF2B5EF4-FFF2-40B4-BE49-F238E27FC236}">
                <a16:creationId xmlns:a16="http://schemas.microsoft.com/office/drawing/2014/main" id="{F6D6CAB2-588B-EE44-9CC8-A6CC4447000E}"/>
              </a:ext>
            </a:extLst>
          </p:cNvPr>
          <p:cNvSpPr>
            <a:spLocks noChangeArrowheads="1"/>
          </p:cNvSpPr>
          <p:nvPr/>
        </p:nvSpPr>
        <p:spPr bwMode="auto">
          <a:xfrm>
            <a:off x="5829300" y="5029200"/>
            <a:ext cx="228600" cy="76200"/>
          </a:xfrm>
          <a:prstGeom prst="rect">
            <a:avLst/>
          </a:prstGeom>
          <a:solidFill>
            <a:schemeClr val="accent1"/>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32812" name="Text Box 44">
            <a:extLst>
              <a:ext uri="{FF2B5EF4-FFF2-40B4-BE49-F238E27FC236}">
                <a16:creationId xmlns:a16="http://schemas.microsoft.com/office/drawing/2014/main" id="{19786EA8-D0DE-A144-A143-A000EB285EAD}"/>
              </a:ext>
            </a:extLst>
          </p:cNvPr>
          <p:cNvSpPr txBox="1">
            <a:spLocks noChangeArrowheads="1"/>
          </p:cNvSpPr>
          <p:nvPr/>
        </p:nvSpPr>
        <p:spPr bwMode="auto">
          <a:xfrm>
            <a:off x="6727825" y="48418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813" name="Rectangle 45">
            <a:extLst>
              <a:ext uri="{FF2B5EF4-FFF2-40B4-BE49-F238E27FC236}">
                <a16:creationId xmlns:a16="http://schemas.microsoft.com/office/drawing/2014/main" id="{6C165364-CCA9-554E-91F1-039E6C731B25}"/>
              </a:ext>
            </a:extLst>
          </p:cNvPr>
          <p:cNvSpPr>
            <a:spLocks noChangeArrowheads="1"/>
          </p:cNvSpPr>
          <p:nvPr/>
        </p:nvSpPr>
        <p:spPr bwMode="auto">
          <a:xfrm>
            <a:off x="6134100" y="5029200"/>
            <a:ext cx="228600" cy="76200"/>
          </a:xfrm>
          <a:prstGeom prst="rect">
            <a:avLst/>
          </a:prstGeom>
          <a:solidFill>
            <a:schemeClr val="accent1"/>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32814" name="Text Box 46">
            <a:extLst>
              <a:ext uri="{FF2B5EF4-FFF2-40B4-BE49-F238E27FC236}">
                <a16:creationId xmlns:a16="http://schemas.microsoft.com/office/drawing/2014/main" id="{6E004634-F8FB-5547-9E06-492585613081}"/>
              </a:ext>
            </a:extLst>
          </p:cNvPr>
          <p:cNvSpPr txBox="1">
            <a:spLocks noChangeArrowheads="1"/>
          </p:cNvSpPr>
          <p:nvPr/>
        </p:nvSpPr>
        <p:spPr bwMode="auto">
          <a:xfrm>
            <a:off x="7108825" y="47656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endParaRPr lang="en-US" altLang="pl-PL" sz="2400">
              <a:latin typeface="Times New Roman" panose="02020603050405020304" pitchFamily="18" charset="0"/>
            </a:endParaRPr>
          </a:p>
        </p:txBody>
      </p:sp>
      <p:sp>
        <p:nvSpPr>
          <p:cNvPr id="32815" name="Rectangle 47">
            <a:extLst>
              <a:ext uri="{FF2B5EF4-FFF2-40B4-BE49-F238E27FC236}">
                <a16:creationId xmlns:a16="http://schemas.microsoft.com/office/drawing/2014/main" id="{10111671-CDF7-7748-B630-3E6EBA439AB4}"/>
              </a:ext>
            </a:extLst>
          </p:cNvPr>
          <p:cNvSpPr>
            <a:spLocks noChangeArrowheads="1"/>
          </p:cNvSpPr>
          <p:nvPr/>
        </p:nvSpPr>
        <p:spPr bwMode="auto">
          <a:xfrm>
            <a:off x="6438900" y="5029200"/>
            <a:ext cx="228600" cy="76200"/>
          </a:xfrm>
          <a:prstGeom prst="rect">
            <a:avLst/>
          </a:prstGeom>
          <a:solidFill>
            <a:schemeClr val="accent1"/>
          </a:solidFill>
          <a:ln w="9525">
            <a:solidFill>
              <a:schemeClr val="tx1"/>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203824" name="Text Box 48">
            <a:extLst>
              <a:ext uri="{FF2B5EF4-FFF2-40B4-BE49-F238E27FC236}">
                <a16:creationId xmlns:a16="http://schemas.microsoft.com/office/drawing/2014/main" id="{D30CB7D2-006A-A14D-A62C-FB9C1288E0E3}"/>
              </a:ext>
            </a:extLst>
          </p:cNvPr>
          <p:cNvSpPr txBox="1">
            <a:spLocks noChangeArrowheads="1"/>
          </p:cNvSpPr>
          <p:nvPr/>
        </p:nvSpPr>
        <p:spPr bwMode="auto">
          <a:xfrm>
            <a:off x="6743700" y="4762500"/>
            <a:ext cx="1835150" cy="366713"/>
          </a:xfrm>
          <a:prstGeom prst="rect">
            <a:avLst/>
          </a:prstGeom>
          <a:noFill/>
          <a:ln w="9525">
            <a:noFill/>
            <a:miter lim="800000"/>
            <a:headEnd/>
            <a:tailEnd/>
          </a:ln>
          <a:effectLst/>
        </p:spPr>
        <p:txBody>
          <a:bodyPr wrap="none">
            <a:spAutoFit/>
          </a:bodyPr>
          <a:lstStyle/>
          <a:p>
            <a:pPr algn="l">
              <a:defRPr/>
            </a:pPr>
            <a:r>
              <a:rPr lang="pl-PL" sz="1800" b="1">
                <a:effectLst>
                  <a:outerShdw blurRad="38100" dist="38100" dir="2700000" algn="tl">
                    <a:srgbClr val="C0C0C0"/>
                  </a:outerShdw>
                </a:effectLst>
                <a:latin typeface="Times New Roman" pitchFamily="18" charset="0"/>
                <a:ea typeface="Osaka" charset="-128"/>
              </a:rPr>
              <a:t>IL-1, Il-6, TNF-a</a:t>
            </a:r>
          </a:p>
        </p:txBody>
      </p:sp>
      <p:sp>
        <p:nvSpPr>
          <p:cNvPr id="32817" name="Line 49">
            <a:extLst>
              <a:ext uri="{FF2B5EF4-FFF2-40B4-BE49-F238E27FC236}">
                <a16:creationId xmlns:a16="http://schemas.microsoft.com/office/drawing/2014/main" id="{E7A48551-CB57-A74E-BB6F-AA8612589563}"/>
              </a:ext>
            </a:extLst>
          </p:cNvPr>
          <p:cNvSpPr>
            <a:spLocks noChangeShapeType="1"/>
          </p:cNvSpPr>
          <p:nvPr/>
        </p:nvSpPr>
        <p:spPr bwMode="auto">
          <a:xfrm>
            <a:off x="6286500" y="3962400"/>
            <a:ext cx="1143000" cy="0"/>
          </a:xfrm>
          <a:prstGeom prst="line">
            <a:avLst/>
          </a:prstGeom>
          <a:noFill/>
          <a:ln w="28575">
            <a:solidFill>
              <a:schemeClr val="tx2"/>
            </a:solidFill>
            <a:prstDash val="dash"/>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203826" name="Text Box 50">
            <a:extLst>
              <a:ext uri="{FF2B5EF4-FFF2-40B4-BE49-F238E27FC236}">
                <a16:creationId xmlns:a16="http://schemas.microsoft.com/office/drawing/2014/main" id="{E1A2FB55-81BD-7244-BFA9-4200AFC5B725}"/>
              </a:ext>
            </a:extLst>
          </p:cNvPr>
          <p:cNvSpPr txBox="1">
            <a:spLocks noChangeArrowheads="1"/>
          </p:cNvSpPr>
          <p:nvPr/>
        </p:nvSpPr>
        <p:spPr bwMode="auto">
          <a:xfrm>
            <a:off x="7566025" y="3748088"/>
            <a:ext cx="2279650" cy="366712"/>
          </a:xfrm>
          <a:prstGeom prst="rect">
            <a:avLst/>
          </a:prstGeom>
          <a:noFill/>
          <a:ln w="9525">
            <a:noFill/>
            <a:miter lim="800000"/>
            <a:headEnd/>
            <a:tailEnd/>
          </a:ln>
          <a:effectLst/>
        </p:spPr>
        <p:txBody>
          <a:bodyPr wrap="none">
            <a:spAutoFit/>
          </a:bodyPr>
          <a:lstStyle/>
          <a:p>
            <a:pPr algn="l">
              <a:defRPr/>
            </a:pPr>
            <a:r>
              <a:rPr lang="pl-PL" sz="1800" b="1">
                <a:solidFill>
                  <a:schemeClr val="accent2"/>
                </a:solidFill>
                <a:effectLst>
                  <a:outerShdw blurRad="38100" dist="38100" dir="2700000" algn="tl">
                    <a:srgbClr val="C0C0C0"/>
                  </a:outerShdw>
                </a:effectLst>
                <a:latin typeface="Times New Roman" pitchFamily="18" charset="0"/>
                <a:ea typeface="Osaka" charset="-128"/>
              </a:rPr>
              <a:t>Hsp90, Hsp70, Hsp56</a:t>
            </a:r>
          </a:p>
        </p:txBody>
      </p:sp>
      <p:sp>
        <p:nvSpPr>
          <p:cNvPr id="32819" name="Text Box 51">
            <a:extLst>
              <a:ext uri="{FF2B5EF4-FFF2-40B4-BE49-F238E27FC236}">
                <a16:creationId xmlns:a16="http://schemas.microsoft.com/office/drawing/2014/main" id="{E48A2CF3-2948-584E-9903-972054F4BFFA}"/>
              </a:ext>
            </a:extLst>
          </p:cNvPr>
          <p:cNvSpPr txBox="1">
            <a:spLocks noChangeArrowheads="1"/>
          </p:cNvSpPr>
          <p:nvPr/>
        </p:nvSpPr>
        <p:spPr bwMode="auto">
          <a:xfrm>
            <a:off x="6438900" y="4648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r>
              <a:rPr lang="pl-PL" altLang="pl-PL" sz="2400">
                <a:latin typeface="Times New Roman" panose="02020603050405020304" pitchFamily="18" charset="0"/>
              </a:rPr>
              <a:t>(-)</a:t>
            </a:r>
          </a:p>
        </p:txBody>
      </p:sp>
      <p:sp>
        <p:nvSpPr>
          <p:cNvPr id="203828" name="Text Box 52">
            <a:extLst>
              <a:ext uri="{FF2B5EF4-FFF2-40B4-BE49-F238E27FC236}">
                <a16:creationId xmlns:a16="http://schemas.microsoft.com/office/drawing/2014/main" id="{D591B530-9640-2E48-AB83-22F1530FE2EA}"/>
              </a:ext>
            </a:extLst>
          </p:cNvPr>
          <p:cNvSpPr txBox="1">
            <a:spLocks noChangeArrowheads="1"/>
          </p:cNvSpPr>
          <p:nvPr/>
        </p:nvSpPr>
        <p:spPr bwMode="auto">
          <a:xfrm>
            <a:off x="6499225" y="6005513"/>
            <a:ext cx="3203575" cy="336550"/>
          </a:xfrm>
          <a:prstGeom prst="rect">
            <a:avLst/>
          </a:prstGeom>
          <a:noFill/>
          <a:ln w="9525">
            <a:noFill/>
            <a:miter lim="800000"/>
            <a:headEnd/>
            <a:tailEnd/>
          </a:ln>
          <a:effectLst/>
        </p:spPr>
        <p:txBody>
          <a:bodyPr wrap="none">
            <a:spAutoFit/>
          </a:bodyPr>
          <a:lstStyle/>
          <a:p>
            <a:pPr algn="l">
              <a:defRPr/>
            </a:pPr>
            <a:r>
              <a:rPr lang="pl-PL" sz="1600" b="1">
                <a:solidFill>
                  <a:schemeClr val="accent1"/>
                </a:solidFill>
                <a:effectLst>
                  <a:outerShdw blurRad="38100" dist="38100" dir="2700000" algn="tl">
                    <a:srgbClr val="C0C0C0"/>
                  </a:outerShdw>
                </a:effectLst>
                <a:latin typeface="Times New Roman" pitchFamily="28" charset="0"/>
                <a:ea typeface="+mn-ea"/>
              </a:rPr>
              <a:t>(-) Il-3, IL-4, IL-13, GM-CSF, IL-2</a:t>
            </a:r>
            <a:endParaRPr lang="pl-PL" sz="2400">
              <a:latin typeface="Times New Roman" pitchFamily="28" charset="0"/>
              <a:ea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DDFC790-511C-3A40-9FDD-75D88B106032}"/>
              </a:ext>
            </a:extLst>
          </p:cNvPr>
          <p:cNvSpPr>
            <a:spLocks noGrp="1" noChangeArrowheads="1"/>
          </p:cNvSpPr>
          <p:nvPr>
            <p:ph type="title" idx="4294967295"/>
          </p:nvPr>
        </p:nvSpPr>
        <p:spPr>
          <a:xfrm>
            <a:off x="342900" y="457200"/>
            <a:ext cx="9448800" cy="695325"/>
          </a:xfrm>
          <a:noFill/>
        </p:spPr>
        <p:txBody>
          <a:bodyPr lIns="92075" tIns="46038" rIns="92075" bIns="46038" anchor="b"/>
          <a:lstStyle/>
          <a:p>
            <a:pPr eaLnBrk="1" hangingPunct="1"/>
            <a:r>
              <a:rPr kumimoji="0" lang="en-GB" altLang="pl-PL" sz="3600" b="1" dirty="0" err="1">
                <a:solidFill>
                  <a:srgbClr val="171747"/>
                </a:solidFill>
              </a:rPr>
              <a:t>Glucorticosteroids</a:t>
            </a:r>
            <a:r>
              <a:rPr kumimoji="0" lang="en-GB" altLang="pl-PL" sz="3600" b="1" dirty="0">
                <a:solidFill>
                  <a:srgbClr val="171747"/>
                </a:solidFill>
              </a:rPr>
              <a:t> - adverse reactions</a:t>
            </a:r>
            <a:endParaRPr kumimoji="0" lang="en-GB" altLang="pl-PL" b="1" dirty="0"/>
          </a:p>
        </p:txBody>
      </p:sp>
      <p:sp>
        <p:nvSpPr>
          <p:cNvPr id="33795" name="Rectangle 3">
            <a:extLst>
              <a:ext uri="{FF2B5EF4-FFF2-40B4-BE49-F238E27FC236}">
                <a16:creationId xmlns:a16="http://schemas.microsoft.com/office/drawing/2014/main" id="{CB76C21A-F8B5-474E-876F-0F6956689875}"/>
              </a:ext>
            </a:extLst>
          </p:cNvPr>
          <p:cNvSpPr>
            <a:spLocks noGrp="1" noChangeArrowheads="1"/>
          </p:cNvSpPr>
          <p:nvPr>
            <p:ph type="body" sz="half" idx="4294967295"/>
          </p:nvPr>
        </p:nvSpPr>
        <p:spPr>
          <a:xfrm>
            <a:off x="342900" y="1371600"/>
            <a:ext cx="5829300" cy="5410200"/>
          </a:xfrm>
          <a:noFill/>
        </p:spPr>
        <p:txBody>
          <a:bodyPr lIns="92075" tIns="46038" rIns="92075" bIns="46038"/>
          <a:lstStyle/>
          <a:p>
            <a:pPr eaLnBrk="1" hangingPunct="1"/>
            <a:r>
              <a:rPr kumimoji="0" lang="en-GB" altLang="pl-PL" sz="2800"/>
              <a:t>osteoporosis</a:t>
            </a:r>
          </a:p>
          <a:p>
            <a:pPr eaLnBrk="1" hangingPunct="1"/>
            <a:r>
              <a:rPr kumimoji="0" lang="en-GB" altLang="pl-PL" sz="2800"/>
              <a:t>aseptic necrosis of bone</a:t>
            </a:r>
          </a:p>
          <a:p>
            <a:pPr eaLnBrk="1" hangingPunct="1">
              <a:buFontTx/>
              <a:buNone/>
            </a:pPr>
            <a:endParaRPr kumimoji="0" lang="en-GB" altLang="pl-PL" sz="2000"/>
          </a:p>
          <a:p>
            <a:pPr eaLnBrk="1" hangingPunct="1">
              <a:buFontTx/>
              <a:buNone/>
            </a:pPr>
            <a:endParaRPr kumimoji="0" lang="en-GB" altLang="pl-PL" sz="2000"/>
          </a:p>
          <a:p>
            <a:pPr eaLnBrk="1" hangingPunct="1"/>
            <a:r>
              <a:rPr kumimoji="0" lang="en-GB" altLang="pl-PL" sz="2800"/>
              <a:t>hypertension ------------------------</a:t>
            </a:r>
          </a:p>
          <a:p>
            <a:pPr eaLnBrk="1" hangingPunct="1"/>
            <a:r>
              <a:rPr kumimoji="0" lang="en-GB" altLang="pl-PL" sz="2800"/>
              <a:t>diabetes------------------------------</a:t>
            </a:r>
          </a:p>
          <a:p>
            <a:pPr eaLnBrk="1" hangingPunct="1"/>
            <a:r>
              <a:rPr kumimoji="0" lang="en-GB" altLang="pl-PL" sz="2800"/>
              <a:t>hyperlipidemia----------------------</a:t>
            </a:r>
          </a:p>
          <a:p>
            <a:pPr eaLnBrk="1" hangingPunct="1">
              <a:buFontTx/>
              <a:buNone/>
            </a:pPr>
            <a:endParaRPr kumimoji="0" lang="en-GB" altLang="pl-PL" sz="2000"/>
          </a:p>
          <a:p>
            <a:pPr eaLnBrk="1" hangingPunct="1"/>
            <a:r>
              <a:rPr kumimoji="0" lang="en-GB" altLang="pl-PL" sz="2800"/>
              <a:t>obesity</a:t>
            </a:r>
          </a:p>
          <a:p>
            <a:pPr eaLnBrk="1" hangingPunct="1"/>
            <a:r>
              <a:rPr kumimoji="0" lang="en-GB" altLang="pl-PL" sz="2800"/>
              <a:t>impaired wound healing</a:t>
            </a:r>
          </a:p>
          <a:p>
            <a:pPr eaLnBrk="1" hangingPunct="1"/>
            <a:r>
              <a:rPr kumimoji="0" lang="en-GB" altLang="pl-PL" sz="2800"/>
              <a:t>acne</a:t>
            </a:r>
          </a:p>
        </p:txBody>
      </p:sp>
      <p:sp>
        <p:nvSpPr>
          <p:cNvPr id="33796" name="Rectangle 4">
            <a:extLst>
              <a:ext uri="{FF2B5EF4-FFF2-40B4-BE49-F238E27FC236}">
                <a16:creationId xmlns:a16="http://schemas.microsoft.com/office/drawing/2014/main" id="{BBBD9EF3-C979-1740-8BBA-794126560772}"/>
              </a:ext>
            </a:extLst>
          </p:cNvPr>
          <p:cNvSpPr>
            <a:spLocks noGrp="1" noChangeArrowheads="1"/>
          </p:cNvSpPr>
          <p:nvPr>
            <p:ph type="body" sz="half" idx="4294967295"/>
          </p:nvPr>
        </p:nvSpPr>
        <p:spPr>
          <a:xfrm>
            <a:off x="5381625" y="1219200"/>
            <a:ext cx="4905375" cy="5484813"/>
          </a:xfrm>
          <a:noFill/>
        </p:spPr>
        <p:txBody>
          <a:bodyPr lIns="92075" tIns="46038" rIns="92075" bIns="46038"/>
          <a:lstStyle/>
          <a:p>
            <a:pPr eaLnBrk="1" hangingPunct="1"/>
            <a:r>
              <a:rPr kumimoji="0" lang="en-GB" altLang="pl-PL" sz="2800" dirty="0"/>
              <a:t>emotional liability, insomnia</a:t>
            </a:r>
          </a:p>
          <a:p>
            <a:pPr eaLnBrk="1" hangingPunct="1"/>
            <a:r>
              <a:rPr kumimoji="0" lang="en-GB" altLang="pl-PL" sz="2800" dirty="0"/>
              <a:t>peptic ulcer disease</a:t>
            </a:r>
          </a:p>
          <a:p>
            <a:pPr eaLnBrk="1" hangingPunct="1"/>
            <a:r>
              <a:rPr kumimoji="0" lang="en-GB" altLang="pl-PL" sz="2800" dirty="0"/>
              <a:t>cataracts</a:t>
            </a:r>
          </a:p>
          <a:p>
            <a:pPr eaLnBrk="1" hangingPunct="1">
              <a:buFontTx/>
              <a:buNone/>
            </a:pPr>
            <a:r>
              <a:rPr kumimoji="0" lang="en-GB" altLang="pl-PL" sz="10000" dirty="0"/>
              <a:t> </a:t>
            </a:r>
            <a:r>
              <a:rPr kumimoji="0" lang="en-GB" altLang="pl-PL" sz="10200" dirty="0">
                <a:solidFill>
                  <a:schemeClr val="hlink"/>
                </a:solidFill>
              </a:rPr>
              <a:t>}</a:t>
            </a:r>
            <a:r>
              <a:rPr kumimoji="0" lang="en-GB" altLang="pl-PL" sz="4000" dirty="0">
                <a:solidFill>
                  <a:schemeClr val="hlink"/>
                </a:solidFill>
              </a:rPr>
              <a:t>atherosclerosis</a:t>
            </a:r>
            <a:endParaRPr kumimoji="0" lang="en-GB" altLang="pl-PL" sz="2800" dirty="0">
              <a:solidFill>
                <a:schemeClr val="hlink"/>
              </a:solidFill>
            </a:endParaRPr>
          </a:p>
          <a:p>
            <a:pPr eaLnBrk="1" hangingPunct="1">
              <a:buFontTx/>
              <a:buNone/>
            </a:pPr>
            <a:endParaRPr kumimoji="0" lang="en-GB" altLang="pl-PL" sz="2800" dirty="0"/>
          </a:p>
          <a:p>
            <a:pPr eaLnBrk="1" hangingPunct="1"/>
            <a:r>
              <a:rPr kumimoji="0" lang="en-GB" altLang="pl-PL" sz="2800" dirty="0"/>
              <a:t>cushingoid facies</a:t>
            </a:r>
          </a:p>
          <a:p>
            <a:pPr eaLnBrk="1" hangingPunct="1"/>
            <a:r>
              <a:rPr kumimoji="0" lang="en-GB" altLang="pl-PL" sz="2800" dirty="0"/>
              <a:t>growth suppression in children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Obraz zawierający tekst, mapa&#10;&#10;Opis wygenerowany automatycznie">
            <a:extLst>
              <a:ext uri="{FF2B5EF4-FFF2-40B4-BE49-F238E27FC236}">
                <a16:creationId xmlns:a16="http://schemas.microsoft.com/office/drawing/2014/main" id="{AC2290B6-D08E-26F1-67A3-8A658BCC2E0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32511" y="643467"/>
            <a:ext cx="6421977" cy="5571065"/>
          </a:xfrm>
          <a:prstGeom prst="rect">
            <a:avLst/>
          </a:prstGeom>
          <a:noFill/>
          <a:ln>
            <a:noFill/>
          </a:ln>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10" name="Nagrany dźwięk" descr="Nagrany dźwięk">
            <a:hlinkClick r:id="" action="ppaction://media"/>
            <a:extLst>
              <a:ext uri="{FF2B5EF4-FFF2-40B4-BE49-F238E27FC236}">
                <a16:creationId xmlns:a16="http://schemas.microsoft.com/office/drawing/2014/main" id="{F6D2D14C-01D4-15EA-112E-6ED9EEE09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5390" y="2616199"/>
            <a:ext cx="812800" cy="812800"/>
          </a:xfrm>
          <a:prstGeom prst="rect">
            <a:avLst/>
          </a:prstGeom>
        </p:spPr>
      </p:pic>
    </p:spTree>
    <p:extLst>
      <p:ext uri="{BB962C8B-B14F-4D97-AF65-F5344CB8AC3E}">
        <p14:creationId xmlns:p14="http://schemas.microsoft.com/office/powerpoint/2010/main" val="373750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3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B87CF58A-3223-2A42-B5D2-80D496C940F9}"/>
              </a:ext>
            </a:extLst>
          </p:cNvPr>
          <p:cNvSpPr>
            <a:spLocks noGrp="1" noChangeArrowheads="1"/>
          </p:cNvSpPr>
          <p:nvPr>
            <p:ph type="title" idx="4294967295"/>
          </p:nvPr>
        </p:nvSpPr>
        <p:spPr>
          <a:xfrm>
            <a:off x="1543050" y="152400"/>
            <a:ext cx="7972425" cy="838200"/>
          </a:xfrm>
          <a:noFill/>
        </p:spPr>
        <p:txBody>
          <a:bodyPr lIns="92075" tIns="46038" rIns="92075" bIns="46038" anchor="b"/>
          <a:lstStyle/>
          <a:p>
            <a:pPr eaLnBrk="1" hangingPunct="1"/>
            <a:r>
              <a:rPr kumimoji="0" lang="en-GB" altLang="pl-PL" b="1" dirty="0" err="1">
                <a:solidFill>
                  <a:srgbClr val="171747"/>
                </a:solidFill>
              </a:rPr>
              <a:t>Glucocorticosteroids</a:t>
            </a:r>
            <a:r>
              <a:rPr kumimoji="0" lang="en-GB" altLang="pl-PL" b="1" dirty="0">
                <a:solidFill>
                  <a:srgbClr val="171747"/>
                </a:solidFill>
              </a:rPr>
              <a:t> (GS)</a:t>
            </a:r>
            <a:endParaRPr kumimoji="0" lang="en-GB" altLang="pl-PL" b="1" dirty="0"/>
          </a:p>
        </p:txBody>
      </p:sp>
      <p:sp>
        <p:nvSpPr>
          <p:cNvPr id="13315" name="Rectangle 3">
            <a:extLst>
              <a:ext uri="{FF2B5EF4-FFF2-40B4-BE49-F238E27FC236}">
                <a16:creationId xmlns:a16="http://schemas.microsoft.com/office/drawing/2014/main" id="{9BA1B64A-A789-014A-AB09-0168E33CE806}"/>
              </a:ext>
            </a:extLst>
          </p:cNvPr>
          <p:cNvSpPr>
            <a:spLocks noGrp="1" noChangeArrowheads="1"/>
          </p:cNvSpPr>
          <p:nvPr>
            <p:ph type="body" sz="half" idx="4294967295"/>
          </p:nvPr>
        </p:nvSpPr>
        <p:spPr>
          <a:xfrm>
            <a:off x="342900" y="1447800"/>
            <a:ext cx="9942513" cy="5257800"/>
          </a:xfrm>
        </p:spPr>
        <p:txBody>
          <a:bodyPr lIns="92075" tIns="46038" rIns="92075" bIns="46038"/>
          <a:lstStyle/>
          <a:p>
            <a:pPr eaLnBrk="1" hangingPunct="1">
              <a:lnSpc>
                <a:spcPct val="90000"/>
              </a:lnSpc>
              <a:buFontTx/>
              <a:buNone/>
              <a:defRPr/>
            </a:pPr>
            <a:endParaRPr kumimoji="0" lang="en-GB" sz="2400" dirty="0"/>
          </a:p>
          <a:p>
            <a:pPr eaLnBrk="1" hangingPunct="1">
              <a:lnSpc>
                <a:spcPct val="90000"/>
              </a:lnSpc>
              <a:defRPr/>
            </a:pPr>
            <a:r>
              <a:rPr kumimoji="0" lang="en-GB" sz="2400" dirty="0" err="1"/>
              <a:t>prednisolon</a:t>
            </a:r>
            <a:r>
              <a:rPr kumimoji="0" lang="en-GB" sz="2400" dirty="0"/>
              <a:t> (</a:t>
            </a:r>
            <a:r>
              <a:rPr kumimoji="0" lang="en-GB" sz="2400" i="1" dirty="0" err="1"/>
              <a:t>Fenicort</a:t>
            </a:r>
            <a:r>
              <a:rPr kumimoji="0" lang="en-GB" sz="2400" dirty="0"/>
              <a:t> </a:t>
            </a:r>
            <a:r>
              <a:rPr kumimoji="0" lang="en-GB" sz="2400" dirty="0" err="1"/>
              <a:t>i.v.</a:t>
            </a:r>
            <a:r>
              <a:rPr kumimoji="0" lang="en-GB" sz="2400" dirty="0"/>
              <a:t> </a:t>
            </a:r>
            <a:r>
              <a:rPr kumimoji="0" lang="en-GB" sz="2400" i="1" dirty="0" err="1"/>
              <a:t>Solupred</a:t>
            </a:r>
            <a:r>
              <a:rPr kumimoji="0" lang="en-GB" sz="2400" dirty="0"/>
              <a:t> p.o.)</a:t>
            </a:r>
            <a:endParaRPr kumimoji="0" lang="en-GB" sz="300" dirty="0"/>
          </a:p>
          <a:p>
            <a:pPr eaLnBrk="1" hangingPunct="1">
              <a:lnSpc>
                <a:spcPct val="90000"/>
              </a:lnSpc>
              <a:defRPr/>
            </a:pPr>
            <a:endParaRPr kumimoji="0" lang="en-GB" sz="2400" dirty="0"/>
          </a:p>
          <a:p>
            <a:pPr eaLnBrk="1" hangingPunct="1">
              <a:lnSpc>
                <a:spcPct val="90000"/>
              </a:lnSpc>
              <a:defRPr/>
            </a:pPr>
            <a:r>
              <a:rPr kumimoji="0" lang="en-GB" sz="2400" dirty="0" err="1"/>
              <a:t>prednison</a:t>
            </a:r>
            <a:r>
              <a:rPr kumimoji="0" lang="en-GB" sz="2400" dirty="0"/>
              <a:t> = 11-keto metabolite of  </a:t>
            </a:r>
            <a:r>
              <a:rPr kumimoji="0" lang="en-GB" sz="2400" dirty="0" err="1"/>
              <a:t>prednisolon</a:t>
            </a:r>
            <a:r>
              <a:rPr kumimoji="0" lang="en-GB" sz="2400" dirty="0"/>
              <a:t> (</a:t>
            </a:r>
            <a:r>
              <a:rPr kumimoji="0" lang="en-GB" sz="2400" i="1" dirty="0" err="1"/>
              <a:t>Encorton</a:t>
            </a:r>
            <a:r>
              <a:rPr kumimoji="0" lang="en-GB" sz="2400" dirty="0"/>
              <a:t>  p.o.)</a:t>
            </a:r>
          </a:p>
          <a:p>
            <a:pPr eaLnBrk="1" hangingPunct="1">
              <a:lnSpc>
                <a:spcPct val="90000"/>
              </a:lnSpc>
              <a:defRPr/>
            </a:pPr>
            <a:endParaRPr kumimoji="0" lang="en-GB" sz="2400" dirty="0"/>
          </a:p>
          <a:p>
            <a:pPr eaLnBrk="1" hangingPunct="1">
              <a:lnSpc>
                <a:spcPct val="90000"/>
              </a:lnSpc>
              <a:defRPr/>
            </a:pPr>
            <a:r>
              <a:rPr kumimoji="0" lang="en-GB" sz="2400" dirty="0" err="1"/>
              <a:t>metylprednisolon</a:t>
            </a:r>
            <a:r>
              <a:rPr kumimoji="0" lang="en-GB" sz="2400" dirty="0"/>
              <a:t> (</a:t>
            </a:r>
            <a:r>
              <a:rPr kumimoji="0" lang="en-GB" sz="2400" i="1" dirty="0" err="1"/>
              <a:t>Solu</a:t>
            </a:r>
            <a:r>
              <a:rPr kumimoji="0" lang="en-GB" sz="2400" i="1" dirty="0"/>
              <a:t>-Medrol</a:t>
            </a:r>
            <a:r>
              <a:rPr kumimoji="0" lang="en-GB" sz="2400" dirty="0"/>
              <a:t> </a:t>
            </a:r>
            <a:r>
              <a:rPr kumimoji="0" lang="en-GB" sz="2400" dirty="0" err="1"/>
              <a:t>i.v.</a:t>
            </a:r>
            <a:r>
              <a:rPr kumimoji="0" lang="en-GB" sz="2400" dirty="0"/>
              <a:t>, Medrol, </a:t>
            </a:r>
            <a:r>
              <a:rPr kumimoji="0" lang="en-GB" sz="2400" dirty="0" err="1"/>
              <a:t>Metypred</a:t>
            </a:r>
            <a:r>
              <a:rPr kumimoji="0" lang="en-GB" sz="2400" dirty="0"/>
              <a:t> </a:t>
            </a:r>
            <a:r>
              <a:rPr kumimoji="0" lang="en-GB" sz="2400" dirty="0" err="1"/>
              <a:t>p.o</a:t>
            </a:r>
            <a:r>
              <a:rPr kumimoji="0" lang="en-GB" sz="2400" dirty="0"/>
              <a:t>)</a:t>
            </a:r>
          </a:p>
          <a:p>
            <a:pPr eaLnBrk="1" hangingPunct="1">
              <a:lnSpc>
                <a:spcPct val="90000"/>
              </a:lnSpc>
              <a:buFontTx/>
              <a:buNone/>
              <a:defRPr/>
            </a:pPr>
            <a:endParaRPr kumimoji="0" lang="en-GB" sz="700" dirty="0"/>
          </a:p>
          <a:p>
            <a:pPr eaLnBrk="1" hangingPunct="1">
              <a:lnSpc>
                <a:spcPct val="90000"/>
              </a:lnSpc>
              <a:buFontTx/>
              <a:buNone/>
              <a:defRPr/>
            </a:pPr>
            <a:r>
              <a:rPr kumimoji="0" lang="en-GB" sz="2400" b="1" i="1" dirty="0">
                <a:effectLst>
                  <a:outerShdw blurRad="38100" dist="38100" dir="2700000" algn="tl">
                    <a:srgbClr val="C0C0C0"/>
                  </a:outerShdw>
                </a:effectLst>
              </a:rPr>
              <a:t> </a:t>
            </a:r>
            <a:r>
              <a:rPr kumimoji="0" lang="pl-PL" sz="2400" b="1" i="1" dirty="0">
                <a:effectLst>
                  <a:outerShdw blurRad="38100" dist="38100" dir="2700000" algn="tl">
                    <a:srgbClr val="C0C0C0"/>
                  </a:outerShdw>
                </a:effectLst>
              </a:rPr>
              <a:t>		</a:t>
            </a:r>
            <a:r>
              <a:rPr kumimoji="0" lang="pl-PL" sz="1600" dirty="0">
                <a:effectLst>
                  <a:outerShdw blurRad="38100" dist="38100" dir="2700000" algn="tl">
                    <a:srgbClr val="C0C0C0"/>
                  </a:outerShdw>
                </a:effectLst>
              </a:rPr>
              <a:t>Day 0:        	250 mg </a:t>
            </a:r>
            <a:r>
              <a:rPr kumimoji="0" lang="pl-PL" sz="1600" dirty="0" err="1">
                <a:effectLst>
                  <a:outerShdw blurRad="38100" dist="38100" dir="2700000" algn="tl">
                    <a:srgbClr val="C0C0C0"/>
                  </a:outerShdw>
                </a:effectLst>
              </a:rPr>
              <a:t>methylprednizolon</a:t>
            </a:r>
            <a:endParaRPr kumimoji="0" lang="pl-PL" sz="1600" dirty="0">
              <a:effectLst>
                <a:outerShdw blurRad="38100" dist="38100" dir="2700000" algn="tl">
                  <a:srgbClr val="C0C0C0"/>
                </a:outerShdw>
              </a:effectLst>
            </a:endParaRPr>
          </a:p>
          <a:p>
            <a:pPr eaLnBrk="1" hangingPunct="1">
              <a:lnSpc>
                <a:spcPct val="90000"/>
              </a:lnSpc>
              <a:buFontTx/>
              <a:buNone/>
              <a:defRPr/>
            </a:pPr>
            <a:r>
              <a:rPr kumimoji="0" lang="pl-PL" sz="1600" dirty="0">
                <a:effectLst>
                  <a:outerShdw blurRad="38100" dist="38100" dir="2700000" algn="tl">
                    <a:srgbClr val="C0C0C0"/>
                  </a:outerShdw>
                </a:effectLst>
              </a:rPr>
              <a:t>	 	Day 1:      	250 mg </a:t>
            </a:r>
            <a:r>
              <a:rPr kumimoji="0" lang="pl-PL" sz="1600" dirty="0" err="1">
                <a:effectLst>
                  <a:outerShdw blurRad="38100" dist="38100" dir="2700000" algn="tl">
                    <a:srgbClr val="C0C0C0"/>
                  </a:outerShdw>
                </a:effectLst>
              </a:rPr>
              <a:t>methylprednizolon</a:t>
            </a:r>
            <a:endParaRPr kumimoji="0" lang="pl-PL" sz="1600" dirty="0">
              <a:effectLst>
                <a:outerShdw blurRad="38100" dist="38100" dir="2700000" algn="tl">
                  <a:srgbClr val="C0C0C0"/>
                </a:outerShdw>
              </a:effectLst>
            </a:endParaRPr>
          </a:p>
          <a:p>
            <a:pPr eaLnBrk="1" hangingPunct="1">
              <a:lnSpc>
                <a:spcPct val="90000"/>
              </a:lnSpc>
              <a:buFontTx/>
              <a:buNone/>
              <a:defRPr/>
            </a:pPr>
            <a:r>
              <a:rPr kumimoji="0" lang="pl-PL" sz="1600" dirty="0">
                <a:effectLst>
                  <a:outerShdw blurRad="38100" dist="38100" dir="2700000" algn="tl">
                    <a:srgbClr val="C0C0C0"/>
                  </a:outerShdw>
                </a:effectLst>
              </a:rPr>
              <a:t>		Day 2       	125 mg </a:t>
            </a:r>
            <a:r>
              <a:rPr kumimoji="0" lang="pl-PL" sz="1600" dirty="0" err="1">
                <a:effectLst>
                  <a:outerShdw blurRad="38100" dist="38100" dir="2700000" algn="tl">
                    <a:srgbClr val="C0C0C0"/>
                  </a:outerShdw>
                </a:effectLst>
              </a:rPr>
              <a:t>methylprednizolon</a:t>
            </a:r>
            <a:endParaRPr kumimoji="0" lang="pl-PL" sz="1600" dirty="0">
              <a:effectLst>
                <a:outerShdw blurRad="38100" dist="38100" dir="2700000" algn="tl">
                  <a:srgbClr val="C0C0C0"/>
                </a:outerShdw>
              </a:effectLst>
            </a:endParaRPr>
          </a:p>
          <a:p>
            <a:pPr eaLnBrk="1" hangingPunct="1">
              <a:lnSpc>
                <a:spcPct val="90000"/>
              </a:lnSpc>
              <a:buFontTx/>
              <a:buNone/>
              <a:defRPr/>
            </a:pPr>
            <a:r>
              <a:rPr kumimoji="0" lang="pl-PL" sz="1600" dirty="0">
                <a:effectLst>
                  <a:outerShdw blurRad="38100" dist="38100" dir="2700000" algn="tl">
                    <a:srgbClr val="C0C0C0"/>
                  </a:outerShdw>
                </a:effectLst>
              </a:rPr>
              <a:t>		&gt; </a:t>
            </a:r>
            <a:r>
              <a:rPr kumimoji="0" lang="pl-PL" sz="1600" dirty="0" err="1">
                <a:effectLst>
                  <a:outerShdw blurRad="38100" dist="38100" dir="2700000" algn="tl">
                    <a:srgbClr val="C0C0C0"/>
                  </a:outerShdw>
                </a:effectLst>
              </a:rPr>
              <a:t>day</a:t>
            </a:r>
            <a:r>
              <a:rPr kumimoji="0" lang="pl-PL" sz="1600" dirty="0">
                <a:effectLst>
                  <a:outerShdw blurRad="38100" dist="38100" dir="2700000" algn="tl">
                    <a:srgbClr val="C0C0C0"/>
                  </a:outerShdw>
                </a:effectLst>
              </a:rPr>
              <a:t> 2          	0,5 mg/kg  </a:t>
            </a:r>
            <a:r>
              <a:rPr kumimoji="0" lang="pl-PL" sz="1600" dirty="0" err="1">
                <a:effectLst>
                  <a:outerShdw blurRad="38100" dist="38100" dir="2700000" algn="tl">
                    <a:srgbClr val="C0C0C0"/>
                  </a:outerShdw>
                </a:effectLst>
              </a:rPr>
              <a:t>prednisone</a:t>
            </a:r>
            <a:endParaRPr kumimoji="0" lang="pl-PL" sz="1600" dirty="0">
              <a:effectLst>
                <a:outerShdw blurRad="38100" dist="38100" dir="2700000" algn="tl">
                  <a:srgbClr val="C0C0C0"/>
                </a:outerShdw>
              </a:effectLst>
            </a:endParaRPr>
          </a:p>
          <a:p>
            <a:pPr eaLnBrk="1" hangingPunct="1">
              <a:lnSpc>
                <a:spcPct val="90000"/>
              </a:lnSpc>
              <a:buFontTx/>
              <a:buNone/>
              <a:defRPr/>
            </a:pPr>
            <a:r>
              <a:rPr kumimoji="0" lang="pl-PL" sz="1600" dirty="0">
                <a:effectLst>
                  <a:outerShdw blurRad="38100" dist="38100" dir="2700000" algn="tl">
                    <a:srgbClr val="C0C0C0"/>
                  </a:outerShdw>
                </a:effectLst>
              </a:rPr>
              <a:t>		</a:t>
            </a:r>
            <a:r>
              <a:rPr kumimoji="0" lang="pl-PL" sz="1600" dirty="0" err="1">
                <a:effectLst>
                  <a:outerShdw blurRad="38100" dist="38100" dir="2700000" algn="tl">
                    <a:srgbClr val="C0C0C0"/>
                  </a:outerShdw>
                </a:effectLst>
              </a:rPr>
              <a:t>slow</a:t>
            </a:r>
            <a:r>
              <a:rPr kumimoji="0" lang="pl-PL" sz="1600" dirty="0">
                <a:effectLst>
                  <a:outerShdw blurRad="38100" dist="38100" dir="2700000" algn="tl">
                    <a:srgbClr val="C0C0C0"/>
                  </a:outerShdw>
                </a:effectLst>
              </a:rPr>
              <a:t> </a:t>
            </a:r>
            <a:r>
              <a:rPr kumimoji="0" lang="pl-PL" sz="1600" dirty="0" err="1">
                <a:effectLst>
                  <a:outerShdw blurRad="38100" dist="38100" dir="2700000" algn="tl">
                    <a:srgbClr val="C0C0C0"/>
                  </a:outerShdw>
                </a:effectLst>
              </a:rPr>
              <a:t>reduction</a:t>
            </a:r>
            <a:r>
              <a:rPr kumimoji="0" lang="pl-PL" sz="1600" dirty="0">
                <a:effectLst>
                  <a:outerShdw blurRad="38100" dist="38100" dir="2700000" algn="tl">
                    <a:srgbClr val="C0C0C0"/>
                  </a:outerShdw>
                </a:effectLst>
              </a:rPr>
              <a:t> of </a:t>
            </a:r>
            <a:r>
              <a:rPr kumimoji="0" lang="pl-PL" sz="1600" dirty="0" err="1">
                <a:effectLst>
                  <a:outerShdw blurRad="38100" dist="38100" dir="2700000" algn="tl">
                    <a:srgbClr val="C0C0C0"/>
                  </a:outerShdw>
                </a:effectLst>
              </a:rPr>
              <a:t>dose</a:t>
            </a:r>
            <a:r>
              <a:rPr kumimoji="0" lang="pl-PL" sz="1600" dirty="0">
                <a:effectLst>
                  <a:outerShdw blurRad="38100" dist="38100" dir="2700000" algn="tl">
                    <a:srgbClr val="C0C0C0"/>
                  </a:outerShdw>
                </a:effectLst>
              </a:rPr>
              <a:t> to 7,5 – 5 mg </a:t>
            </a:r>
            <a:r>
              <a:rPr kumimoji="0" lang="pl-PL" sz="1600" dirty="0" err="1">
                <a:effectLst>
                  <a:outerShdw blurRad="38100" dist="38100" dir="2700000" algn="tl">
                    <a:srgbClr val="C0C0C0"/>
                  </a:outerShdw>
                </a:effectLst>
              </a:rPr>
              <a:t>after</a:t>
            </a:r>
            <a:r>
              <a:rPr kumimoji="0" lang="pl-PL" sz="1600" dirty="0">
                <a:effectLst>
                  <a:outerShdw blurRad="38100" dist="38100" dir="2700000" algn="tl">
                    <a:srgbClr val="C0C0C0"/>
                  </a:outerShdw>
                </a:effectLst>
              </a:rPr>
              <a:t> 3 </a:t>
            </a:r>
            <a:r>
              <a:rPr kumimoji="0" lang="pl-PL" sz="1600" dirty="0" err="1">
                <a:effectLst>
                  <a:outerShdw blurRad="38100" dist="38100" dir="2700000" algn="tl">
                    <a:srgbClr val="C0C0C0"/>
                  </a:outerShdw>
                </a:effectLst>
              </a:rPr>
              <a:t>months</a:t>
            </a:r>
            <a:endParaRPr kumimoji="0" lang="pl-PL" sz="1600" dirty="0">
              <a:effectLst>
                <a:outerShdw blurRad="38100" dist="38100" dir="2700000" algn="tl">
                  <a:srgbClr val="C0C0C0"/>
                </a:outerShdw>
              </a:effectLst>
            </a:endParaRPr>
          </a:p>
          <a:p>
            <a:pPr eaLnBrk="1" hangingPunct="1">
              <a:lnSpc>
                <a:spcPct val="90000"/>
              </a:lnSpc>
              <a:buFontTx/>
              <a:buNone/>
              <a:defRPr/>
            </a:pPr>
            <a:endParaRPr kumimoji="0" lang="pl-PL" sz="1600" dirty="0">
              <a:effectLst>
                <a:outerShdw blurRad="38100" dist="38100" dir="2700000" algn="tl">
                  <a:srgbClr val="C0C0C0"/>
                </a:outerShdw>
              </a:effectLst>
            </a:endParaRPr>
          </a:p>
          <a:p>
            <a:pPr eaLnBrk="1" hangingPunct="1">
              <a:lnSpc>
                <a:spcPct val="90000"/>
              </a:lnSpc>
              <a:buFontTx/>
              <a:buNone/>
              <a:defRPr/>
            </a:pPr>
            <a:r>
              <a:rPr kumimoji="0" lang="pl-PL" sz="1600" dirty="0">
                <a:effectLst>
                  <a:outerShdw blurRad="38100" dist="38100" dir="2700000" algn="tl">
                    <a:srgbClr val="C0C0C0"/>
                  </a:outerShdw>
                </a:effectLst>
                <a:cs typeface="Times New Roman" pitchFamily="18" charset="0"/>
              </a:rPr>
              <a:t>► ► ►PREVENTION OF ADRENOCORTICAL FAILURE: STRESS, ANAESTHESIA, VOMITING….</a:t>
            </a:r>
            <a:r>
              <a:rPr kumimoji="0" lang="pl-PL" sz="1600" dirty="0" err="1">
                <a:effectLst>
                  <a:outerShdw blurRad="38100" dist="38100" dir="2700000" algn="tl">
                    <a:srgbClr val="C0C0C0"/>
                  </a:outerShdw>
                </a:effectLst>
                <a:cs typeface="Times New Roman" pitchFamily="18" charset="0"/>
              </a:rPr>
              <a:t>etc</a:t>
            </a:r>
            <a:r>
              <a:rPr kumimoji="0" lang="pl-PL" sz="1600" dirty="0">
                <a:effectLst>
                  <a:outerShdw blurRad="38100" dist="38100" dir="2700000" algn="tl">
                    <a:srgbClr val="C0C0C0"/>
                  </a:outerShdw>
                </a:effectLst>
                <a:cs typeface="Times New Roman" pitchFamily="18" charset="0"/>
              </a:rPr>
              <a:t>,</a:t>
            </a:r>
          </a:p>
          <a:p>
            <a:pPr eaLnBrk="1" hangingPunct="1">
              <a:lnSpc>
                <a:spcPct val="90000"/>
              </a:lnSpc>
              <a:buNone/>
              <a:defRPr/>
            </a:pPr>
            <a:r>
              <a:rPr kumimoji="0" lang="pl-PL" sz="1600" dirty="0">
                <a:effectLst>
                  <a:outerShdw blurRad="38100" dist="38100" dir="2700000" algn="tl">
                    <a:srgbClr val="C0C0C0"/>
                  </a:outerShdw>
                </a:effectLst>
                <a:cs typeface="Times New Roman" pitchFamily="18" charset="0"/>
              </a:rPr>
              <a:t>▶︎</a:t>
            </a:r>
            <a:r>
              <a:rPr kumimoji="0" lang="pl-PL" sz="1600" dirty="0">
                <a:effectLst>
                  <a:outerShdw blurRad="38100" dist="38100" dir="2700000" algn="tl">
                    <a:srgbClr val="C0C0C0"/>
                  </a:outerShdw>
                </a:effectLst>
              </a:rPr>
              <a:t>▶︎▶︎   </a:t>
            </a:r>
            <a:r>
              <a:rPr kumimoji="0" lang="pl-PL" sz="1600" dirty="0">
                <a:effectLst>
                  <a:outerShdw blurRad="38100" dist="38100" dir="2700000" algn="tl">
                    <a:srgbClr val="C0C0C0"/>
                  </a:outerShdw>
                </a:effectLst>
                <a:cs typeface="Times New Roman" pitchFamily="18" charset="0"/>
              </a:rPr>
              <a:t>PLEASE </a:t>
            </a:r>
            <a:r>
              <a:rPr kumimoji="0" lang="pl-PL" sz="1600" dirty="0" err="1">
                <a:effectLst>
                  <a:outerShdw blurRad="38100" dist="38100" dir="2700000" algn="tl">
                    <a:srgbClr val="C0C0C0"/>
                  </a:outerShdw>
                </a:effectLst>
                <a:cs typeface="Times New Roman" pitchFamily="18" charset="0"/>
              </a:rPr>
              <a:t>administer</a:t>
            </a:r>
            <a:r>
              <a:rPr kumimoji="0" lang="pl-PL" sz="1600" dirty="0">
                <a:effectLst>
                  <a:outerShdw blurRad="38100" dist="38100" dir="2700000" algn="tl">
                    <a:srgbClr val="C0C0C0"/>
                  </a:outerShdw>
                </a:effectLst>
                <a:cs typeface="Times New Roman" pitchFamily="18" charset="0"/>
              </a:rPr>
              <a:t> GS </a:t>
            </a:r>
            <a:r>
              <a:rPr kumimoji="0" lang="pl-PL" sz="1600" dirty="0" err="1">
                <a:effectLst>
                  <a:outerShdw blurRad="38100" dist="38100" dir="2700000" algn="tl">
                    <a:srgbClr val="C0C0C0"/>
                  </a:outerShdw>
                </a:effectLst>
                <a:cs typeface="Times New Roman" pitchFamily="18" charset="0"/>
              </a:rPr>
              <a:t>intravenously</a:t>
            </a:r>
            <a:r>
              <a:rPr kumimoji="0" lang="pl-PL" sz="1600" dirty="0">
                <a:effectLst>
                  <a:outerShdw blurRad="38100" dist="38100" dir="2700000" algn="tl">
                    <a:srgbClr val="C0C0C0"/>
                  </a:outerShdw>
                </a:effectLst>
                <a:cs typeface="Times New Roman" pitchFamily="18" charset="0"/>
              </a:rPr>
              <a:t>!!!</a:t>
            </a:r>
          </a:p>
        </p:txBody>
      </p:sp>
      <p:sp>
        <p:nvSpPr>
          <p:cNvPr id="34820" name="Rectangle 4">
            <a:extLst>
              <a:ext uri="{FF2B5EF4-FFF2-40B4-BE49-F238E27FC236}">
                <a16:creationId xmlns:a16="http://schemas.microsoft.com/office/drawing/2014/main" id="{B5AE181A-94D6-F446-928E-9B647BAD6D54}"/>
              </a:ext>
            </a:extLst>
          </p:cNvPr>
          <p:cNvSpPr>
            <a:spLocks noGrp="1" noChangeArrowheads="1"/>
          </p:cNvSpPr>
          <p:nvPr>
            <p:ph type="body" sz="half" idx="4294967295"/>
          </p:nvPr>
        </p:nvSpPr>
        <p:spPr>
          <a:xfrm>
            <a:off x="-642938" y="1981200"/>
            <a:ext cx="10844213" cy="4114800"/>
          </a:xfrm>
          <a:noFill/>
        </p:spPr>
        <p:txBody>
          <a:bodyPr lIns="92075" tIns="46038" rIns="92075" bIns="46038"/>
          <a:lstStyle/>
          <a:p>
            <a:pPr eaLnBrk="1" hangingPunct="1">
              <a:buFontTx/>
              <a:buNone/>
            </a:pPr>
            <a:endParaRPr kumimoji="0" lang="en-GB" altLang="pl-PL" sz="2800" dirty="0"/>
          </a:p>
          <a:p>
            <a:pPr eaLnBrk="1" hangingPunct="1">
              <a:buFontTx/>
              <a:buNone/>
            </a:pPr>
            <a:endParaRPr kumimoji="0" lang="en-GB" altLang="pl-PL" sz="2800" dirty="0"/>
          </a:p>
          <a:p>
            <a:pPr eaLnBrk="1" hangingPunct="1">
              <a:buFontTx/>
              <a:buNone/>
            </a:pPr>
            <a:endParaRPr kumimoji="0" lang="en-GB" altLang="pl-PL" sz="2800" dirty="0"/>
          </a:p>
          <a:p>
            <a:pPr eaLnBrk="1" hangingPunct="1">
              <a:buFontTx/>
              <a:buNone/>
            </a:pPr>
            <a:r>
              <a:rPr kumimoji="0" lang="en-GB" altLang="pl-PL" sz="2800" dirty="0">
                <a:solidFill>
                  <a:schemeClr val="accent1"/>
                </a:solidFill>
              </a:rPr>
              <a:t>					</a:t>
            </a:r>
          </a:p>
          <a:p>
            <a:pPr eaLnBrk="1" hangingPunct="1">
              <a:buFontTx/>
              <a:buNone/>
            </a:pPr>
            <a:endParaRPr kumimoji="0" lang="en-GB" altLang="pl-PL" sz="2800" dirty="0">
              <a:solidFill>
                <a:schemeClr val="accent1"/>
              </a:solidFill>
            </a:endParaRP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42" name="Rectangle 2">
            <a:extLst>
              <a:ext uri="{FF2B5EF4-FFF2-40B4-BE49-F238E27FC236}">
                <a16:creationId xmlns:a16="http://schemas.microsoft.com/office/drawing/2014/main" id="{6A727A04-106B-CB46-957F-64C0823AE74F}"/>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algn="l" eaLnBrk="1" hangingPunct="1">
              <a:lnSpc>
                <a:spcPct val="90000"/>
              </a:lnSpc>
            </a:pPr>
            <a:r>
              <a:rPr kumimoji="0" lang="en-US" altLang="pl-PL" sz="3300" b="1" kern="1200" dirty="0">
                <a:solidFill>
                  <a:schemeClr val="tx1"/>
                </a:solidFill>
                <a:latin typeface="+mj-lt"/>
                <a:ea typeface="+mj-ea"/>
                <a:cs typeface="+mj-cs"/>
              </a:rPr>
              <a:t>PSI (mTOR inhibitors): sirolimus, </a:t>
            </a:r>
            <a:r>
              <a:rPr kumimoji="0" lang="en-US" altLang="pl-PL" sz="3300" b="1" kern="1200" dirty="0" err="1">
                <a:solidFill>
                  <a:schemeClr val="tx1"/>
                </a:solidFill>
                <a:latin typeface="+mj-lt"/>
                <a:ea typeface="+mj-ea"/>
                <a:cs typeface="+mj-cs"/>
              </a:rPr>
              <a:t>everolimus</a:t>
            </a:r>
            <a:endParaRPr kumimoji="0" lang="en-US" altLang="pl-PL" sz="3300" b="1" kern="1200" dirty="0">
              <a:solidFill>
                <a:schemeClr val="tx1"/>
              </a:solidFill>
              <a:latin typeface="+mj-lt"/>
              <a:ea typeface="+mj-ea"/>
              <a:cs typeface="+mj-cs"/>
            </a:endParaRPr>
          </a:p>
        </p:txBody>
      </p:sp>
      <p:sp>
        <p:nvSpPr>
          <p:cNvPr id="35843" name="Rectangle 3">
            <a:extLst>
              <a:ext uri="{FF2B5EF4-FFF2-40B4-BE49-F238E27FC236}">
                <a16:creationId xmlns:a16="http://schemas.microsoft.com/office/drawing/2014/main" id="{9A3DB504-9E2A-DF41-9DC0-BA40641BDF78}"/>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kumimoji="0" lang="en-US" altLang="pl-PL" sz="1800" kern="1200" dirty="0">
                <a:cs typeface="+mn-cs"/>
              </a:rPr>
              <a:t>Chemical structure: macrocyclic antibiotics</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Mechanism of action: form a complex with immunophilin FKBP  (but </a:t>
            </a:r>
            <a:r>
              <a:rPr kumimoji="0" lang="en-US" altLang="pl-PL" sz="1800" b="1" kern="1200" dirty="0">
                <a:cs typeface="+mn-cs"/>
              </a:rPr>
              <a:t>does not inhibit</a:t>
            </a:r>
            <a:r>
              <a:rPr kumimoji="0" lang="en-US" altLang="pl-PL" sz="1800" kern="1200" dirty="0">
                <a:cs typeface="+mn-cs"/>
              </a:rPr>
              <a:t> </a:t>
            </a:r>
            <a:r>
              <a:rPr kumimoji="0" lang="en-US" altLang="pl-PL" sz="1800" b="1" kern="1200" dirty="0">
                <a:cs typeface="+mn-cs"/>
              </a:rPr>
              <a:t>calcineurin</a:t>
            </a:r>
            <a:r>
              <a:rPr kumimoji="0" lang="en-US" altLang="pl-PL" sz="1800" kern="1200" dirty="0">
                <a:cs typeface="+mn-cs"/>
              </a:rPr>
              <a:t>) and block growth factor-driven cell proliferation </a:t>
            </a:r>
            <a:r>
              <a:rPr kumimoji="0" lang="en-US" altLang="pl-PL" sz="1800" kern="1200" dirty="0">
                <a:cs typeface="+mn-cs"/>
                <a:sym typeface="Wingdings" pitchFamily="2" charset="2"/>
              </a:rPr>
              <a:t></a:t>
            </a:r>
            <a:r>
              <a:rPr kumimoji="0" lang="en-US" altLang="pl-PL" sz="1800" kern="1200" dirty="0">
                <a:cs typeface="+mn-cs"/>
              </a:rPr>
              <a:t> inhibition of lymphocyte proliferation (G1 </a:t>
            </a:r>
            <a:r>
              <a:rPr kumimoji="0" lang="en-US" altLang="pl-PL" sz="1800" kern="1200" dirty="0">
                <a:cs typeface="+mn-cs"/>
                <a:sym typeface="Wingdings" pitchFamily="2" charset="2"/>
              </a:rPr>
              <a:t> </a:t>
            </a:r>
            <a:r>
              <a:rPr kumimoji="0" lang="en-US" altLang="pl-PL" sz="1800" kern="1200" dirty="0">
                <a:cs typeface="+mn-cs"/>
              </a:rPr>
              <a:t>S inhibition)</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Synergism with </a:t>
            </a:r>
            <a:r>
              <a:rPr kumimoji="0" lang="en-US" altLang="pl-PL" sz="1800" kern="1200" dirty="0" err="1">
                <a:cs typeface="+mn-cs"/>
              </a:rPr>
              <a:t>CsA</a:t>
            </a:r>
            <a:r>
              <a:rPr kumimoji="0" lang="en-US" altLang="pl-PL" sz="1800" kern="1200" dirty="0">
                <a:cs typeface="+mn-cs"/>
              </a:rPr>
              <a:t> and </a:t>
            </a:r>
            <a:r>
              <a:rPr kumimoji="0" lang="en-US" altLang="pl-PL" sz="1800" kern="1200" dirty="0" err="1">
                <a:cs typeface="+mn-cs"/>
              </a:rPr>
              <a:t>Tacro</a:t>
            </a:r>
            <a:r>
              <a:rPr kumimoji="0" lang="en-US" altLang="pl-PL" sz="1800" kern="1200" dirty="0">
                <a:cs typeface="+mn-cs"/>
              </a:rPr>
              <a:t>, ½ dose of CNI!</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kern="1200" dirty="0">
                <a:cs typeface="+mn-cs"/>
              </a:rPr>
              <a:t>Side effects: thrombocytopenia, leucopenia, anemia, hyperlipidemia, lymphocele, impaired wound healing, HUS, diabetes, proteinuria, edema, </a:t>
            </a:r>
            <a:r>
              <a:rPr kumimoji="0" lang="en-US" altLang="pl-PL" sz="1800" kern="1200" dirty="0" err="1">
                <a:cs typeface="+mn-cs"/>
              </a:rPr>
              <a:t>pulmuno</a:t>
            </a:r>
            <a:r>
              <a:rPr kumimoji="0" lang="en-US" altLang="pl-PL" sz="1800" kern="1200" dirty="0">
                <a:cs typeface="+mn-cs"/>
              </a:rPr>
              <a:t>-toxicity, mouth ulcer, infertility, teratogenicity</a:t>
            </a: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ymbol zastępczy zawartości 3" descr="90FF12.jpg">
            <a:extLst>
              <a:ext uri="{FF2B5EF4-FFF2-40B4-BE49-F238E27FC236}">
                <a16:creationId xmlns:a16="http://schemas.microsoft.com/office/drawing/2014/main" id="{23D91268-C7CB-9348-A2F7-139E79B4CFD6}"/>
              </a:ext>
            </a:extLst>
          </p:cNvPr>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285750" y="0"/>
            <a:ext cx="9786938" cy="6858000"/>
          </a:xfr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90" name="Rectangle 2">
            <a:extLst>
              <a:ext uri="{FF2B5EF4-FFF2-40B4-BE49-F238E27FC236}">
                <a16:creationId xmlns:a16="http://schemas.microsoft.com/office/drawing/2014/main" id="{2B8BB7DE-95BE-B541-BDE3-99EC164D69BE}"/>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eaLnBrk="1" hangingPunct="1">
              <a:lnSpc>
                <a:spcPct val="90000"/>
              </a:lnSpc>
            </a:pPr>
            <a:r>
              <a:rPr kumimoji="0" lang="en-US" altLang="pl-PL" sz="3300" b="1" kern="1200" dirty="0">
                <a:solidFill>
                  <a:schemeClr val="tx1"/>
                </a:solidFill>
                <a:latin typeface="+mj-lt"/>
                <a:ea typeface="+mj-ea"/>
                <a:cs typeface="+mj-cs"/>
              </a:rPr>
              <a:t>PSI (mTOR inhibitors): sirolimus (</a:t>
            </a:r>
            <a:r>
              <a:rPr kumimoji="0" lang="en-US" altLang="pl-PL" sz="3300" b="1" kern="1200" dirty="0" err="1">
                <a:solidFill>
                  <a:schemeClr val="tx1"/>
                </a:solidFill>
                <a:latin typeface="+mj-lt"/>
                <a:ea typeface="+mj-ea"/>
                <a:cs typeface="+mj-cs"/>
              </a:rPr>
              <a:t>Rapamune</a:t>
            </a:r>
            <a:r>
              <a:rPr kumimoji="0" lang="en-US" altLang="pl-PL" sz="3300" b="1" kern="1200" dirty="0">
                <a:solidFill>
                  <a:schemeClr val="tx1"/>
                </a:solidFill>
                <a:latin typeface="+mj-lt"/>
                <a:ea typeface="+mj-ea"/>
                <a:cs typeface="+mj-cs"/>
              </a:rPr>
              <a:t>), </a:t>
            </a:r>
            <a:r>
              <a:rPr kumimoji="0" lang="en-US" altLang="pl-PL" sz="3300" b="1" kern="1200" dirty="0" err="1">
                <a:solidFill>
                  <a:schemeClr val="tx1"/>
                </a:solidFill>
                <a:latin typeface="+mj-lt"/>
                <a:ea typeface="+mj-ea"/>
                <a:cs typeface="+mj-cs"/>
              </a:rPr>
              <a:t>everolimus</a:t>
            </a:r>
            <a:r>
              <a:rPr kumimoji="0" lang="en-US" altLang="pl-PL" sz="3300" b="1" kern="1200" dirty="0">
                <a:solidFill>
                  <a:schemeClr val="tx1"/>
                </a:solidFill>
                <a:latin typeface="+mj-lt"/>
                <a:ea typeface="+mj-ea"/>
                <a:cs typeface="+mj-cs"/>
              </a:rPr>
              <a:t> (</a:t>
            </a:r>
            <a:r>
              <a:rPr kumimoji="0" lang="en-US" altLang="pl-PL" sz="3300" b="1" kern="1200" dirty="0" err="1">
                <a:solidFill>
                  <a:schemeClr val="tx1"/>
                </a:solidFill>
                <a:latin typeface="+mj-lt"/>
                <a:ea typeface="+mj-ea"/>
                <a:cs typeface="+mj-cs"/>
              </a:rPr>
              <a:t>Certican</a:t>
            </a:r>
            <a:r>
              <a:rPr kumimoji="0" lang="en-US" altLang="pl-PL" sz="3300" b="1" kern="1200" dirty="0">
                <a:solidFill>
                  <a:schemeClr val="tx1"/>
                </a:solidFill>
                <a:latin typeface="+mj-lt"/>
                <a:ea typeface="+mj-ea"/>
                <a:cs typeface="+mj-cs"/>
              </a:rPr>
              <a:t>)</a:t>
            </a:r>
          </a:p>
        </p:txBody>
      </p:sp>
      <p:sp>
        <p:nvSpPr>
          <p:cNvPr id="97283" name="Rectangle 3">
            <a:extLst>
              <a:ext uri="{FF2B5EF4-FFF2-40B4-BE49-F238E27FC236}">
                <a16:creationId xmlns:a16="http://schemas.microsoft.com/office/drawing/2014/main" id="{95E57A16-0611-DD45-8DDB-7A70343ECA4C}"/>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defRPr/>
            </a:pPr>
            <a:r>
              <a:rPr kumimoji="0" lang="en-US" sz="1800" b="1" kern="1200" dirty="0">
                <a:cs typeface="+mn-cs"/>
              </a:rPr>
              <a:t>Monitoring: </a:t>
            </a:r>
          </a:p>
          <a:p>
            <a:pPr lvl="1" indent="-228600" eaLnBrk="1" hangingPunct="1">
              <a:lnSpc>
                <a:spcPct val="90000"/>
              </a:lnSpc>
              <a:buFont typeface="Arial" panose="020B0604020202020204" pitchFamily="34" charset="0"/>
              <a:buChar char="•"/>
              <a:defRPr/>
            </a:pPr>
            <a:r>
              <a:rPr kumimoji="0" lang="en-US" sz="1800" b="1" kern="1200" dirty="0">
                <a:cs typeface="+mn-cs"/>
              </a:rPr>
              <a:t>whole blood level </a:t>
            </a:r>
          </a:p>
          <a:p>
            <a:pPr lvl="1" indent="-228600" eaLnBrk="1" hangingPunct="1">
              <a:lnSpc>
                <a:spcPct val="90000"/>
              </a:lnSpc>
              <a:buFont typeface="Arial" panose="020B0604020202020204" pitchFamily="34" charset="0"/>
              <a:buChar char="•"/>
              <a:defRPr/>
            </a:pPr>
            <a:r>
              <a:rPr kumimoji="0" lang="en-US" sz="1800" b="1" kern="1200" dirty="0">
                <a:cs typeface="+mn-cs"/>
              </a:rPr>
              <a:t>WBC</a:t>
            </a:r>
          </a:p>
          <a:p>
            <a:pPr lvl="1" indent="-228600" eaLnBrk="1" hangingPunct="1">
              <a:lnSpc>
                <a:spcPct val="90000"/>
              </a:lnSpc>
              <a:buFont typeface="Arial" panose="020B0604020202020204" pitchFamily="34" charset="0"/>
              <a:buChar char="•"/>
              <a:defRPr/>
            </a:pPr>
            <a:r>
              <a:rPr kumimoji="0" lang="en-US" sz="1800" b="1" kern="1200" dirty="0">
                <a:cs typeface="+mn-cs"/>
              </a:rPr>
              <a:t>serum lipids</a:t>
            </a:r>
          </a:p>
          <a:p>
            <a:pPr lvl="1" indent="-228600" eaLnBrk="1" hangingPunct="1">
              <a:lnSpc>
                <a:spcPct val="90000"/>
              </a:lnSpc>
              <a:buFont typeface="Arial" panose="020B0604020202020204" pitchFamily="34" charset="0"/>
              <a:buChar char="•"/>
              <a:defRPr/>
            </a:pPr>
            <a:endParaRPr kumimoji="0" lang="en-US" sz="1800" b="1" kern="1200" dirty="0">
              <a:cs typeface="+mn-cs"/>
            </a:endParaRPr>
          </a:p>
          <a:p>
            <a:pPr indent="-228600" eaLnBrk="1" hangingPunct="1">
              <a:lnSpc>
                <a:spcPct val="90000"/>
              </a:lnSpc>
              <a:buClr>
                <a:srgbClr val="FFCC00"/>
              </a:buClr>
              <a:buFont typeface="Arial" panose="020B0604020202020204" pitchFamily="34" charset="0"/>
              <a:buChar char="•"/>
              <a:defRPr/>
            </a:pPr>
            <a:r>
              <a:rPr kumimoji="0" lang="en-US" sz="1800" b="1" u="sng" kern="1200" dirty="0">
                <a:effectLst>
                  <a:outerShdw blurRad="38100" dist="38100" dir="2700000" algn="tl">
                    <a:srgbClr val="C0C0C0"/>
                  </a:outerShdw>
                </a:effectLst>
                <a:cs typeface="+mn-cs"/>
              </a:rPr>
              <a:t>Sirolimus </a:t>
            </a:r>
            <a:r>
              <a:rPr kumimoji="0" lang="en-US" sz="1800" b="1" kern="1200" dirty="0">
                <a:effectLst>
                  <a:outerShdw blurRad="38100" dist="38100" dir="2700000" algn="tl">
                    <a:srgbClr val="C0C0C0"/>
                  </a:outerShdw>
                </a:effectLst>
                <a:cs typeface="+mn-cs"/>
              </a:rPr>
              <a:t>- T1/2 = 62h </a:t>
            </a:r>
            <a:r>
              <a:rPr kumimoji="0" lang="en-US" sz="1800" b="1" kern="1200" dirty="0">
                <a:effectLst>
                  <a:outerShdw blurRad="38100" dist="38100" dir="2700000" algn="tl">
                    <a:srgbClr val="C0C0C0"/>
                  </a:outerShdw>
                </a:effectLst>
                <a:cs typeface="+mn-cs"/>
                <a:sym typeface="Wingdings" pitchFamily="28" charset="2"/>
              </a:rPr>
              <a:t>  1x/24h, check blood level min. 7 days after dose changing</a:t>
            </a:r>
          </a:p>
          <a:p>
            <a:pPr indent="-228600" eaLnBrk="1" hangingPunct="1">
              <a:lnSpc>
                <a:spcPct val="90000"/>
              </a:lnSpc>
              <a:buClr>
                <a:srgbClr val="FFCC00"/>
              </a:buClr>
              <a:buFont typeface="Arial" panose="020B0604020202020204" pitchFamily="34" charset="0"/>
              <a:buChar char="•"/>
              <a:defRPr/>
            </a:pPr>
            <a:endParaRPr kumimoji="0" lang="en-US" sz="1800" b="1" kern="1200" dirty="0">
              <a:effectLst>
                <a:outerShdw blurRad="38100" dist="38100" dir="2700000" algn="tl">
                  <a:srgbClr val="C0C0C0"/>
                </a:outerShdw>
              </a:effectLst>
              <a:cs typeface="+mn-cs"/>
              <a:sym typeface="Wingdings" pitchFamily="28" charset="2"/>
            </a:endParaRPr>
          </a:p>
          <a:p>
            <a:pPr indent="-228600" eaLnBrk="1" hangingPunct="1">
              <a:lnSpc>
                <a:spcPct val="90000"/>
              </a:lnSpc>
              <a:buClr>
                <a:srgbClr val="FFCC00"/>
              </a:buClr>
              <a:buFont typeface="Arial" panose="020B0604020202020204" pitchFamily="34" charset="0"/>
              <a:buChar char="•"/>
              <a:defRPr/>
            </a:pPr>
            <a:r>
              <a:rPr kumimoji="0" lang="en-US" sz="1800" b="1" u="sng" kern="1200" dirty="0" err="1">
                <a:effectLst>
                  <a:outerShdw blurRad="38100" dist="38100" dir="2700000" algn="tl">
                    <a:srgbClr val="C0C0C0"/>
                  </a:outerShdw>
                </a:effectLst>
                <a:cs typeface="+mn-cs"/>
              </a:rPr>
              <a:t>Everolimus</a:t>
            </a:r>
            <a:r>
              <a:rPr kumimoji="0" lang="en-US" sz="1800" b="1" kern="1200" dirty="0">
                <a:effectLst>
                  <a:outerShdw blurRad="38100" dist="38100" dir="2700000" algn="tl">
                    <a:srgbClr val="C0C0C0"/>
                  </a:outerShdw>
                </a:effectLst>
                <a:cs typeface="+mn-cs"/>
              </a:rPr>
              <a:t> T1/2 = 26h </a:t>
            </a:r>
            <a:r>
              <a:rPr kumimoji="0" lang="en-US" sz="1800" b="1" kern="1200" dirty="0">
                <a:effectLst>
                  <a:outerShdw blurRad="38100" dist="38100" dir="2700000" algn="tl">
                    <a:srgbClr val="C0C0C0"/>
                  </a:outerShdw>
                </a:effectLst>
                <a:cs typeface="+mn-cs"/>
                <a:sym typeface="Wingdings" pitchFamily="28" charset="2"/>
              </a:rPr>
              <a:t> BID, check blood level min. 5 days after dose changing</a:t>
            </a:r>
          </a:p>
          <a:p>
            <a:pPr indent="-228600" eaLnBrk="1" hangingPunct="1">
              <a:lnSpc>
                <a:spcPct val="90000"/>
              </a:lnSpc>
              <a:buClr>
                <a:srgbClr val="FFCC00"/>
              </a:buClr>
              <a:buFont typeface="Arial" panose="020B0604020202020204" pitchFamily="34" charset="0"/>
              <a:buChar char="•"/>
              <a:defRPr/>
            </a:pPr>
            <a:endParaRPr kumimoji="0" lang="en-US" sz="1800" b="1" kern="1200" dirty="0">
              <a:effectLst>
                <a:outerShdw blurRad="38100" dist="38100" dir="2700000" algn="tl">
                  <a:srgbClr val="C0C0C0"/>
                </a:outerShdw>
              </a:effectLst>
              <a:cs typeface="+mn-cs"/>
            </a:endParaRPr>
          </a:p>
          <a:p>
            <a:pPr indent="-228600" eaLnBrk="1" hangingPunct="1">
              <a:lnSpc>
                <a:spcPct val="90000"/>
              </a:lnSpc>
              <a:buClr>
                <a:srgbClr val="FFCC00"/>
              </a:buClr>
              <a:buFont typeface="Arial" panose="020B0604020202020204" pitchFamily="34" charset="0"/>
              <a:buChar char="•"/>
              <a:defRPr/>
            </a:pPr>
            <a:r>
              <a:rPr kumimoji="0" lang="en-US" sz="1800" b="1" kern="1200" dirty="0">
                <a:effectLst>
                  <a:outerShdw blurRad="38100" dist="38100" dir="2700000" algn="tl">
                    <a:srgbClr val="C0C0C0"/>
                  </a:outerShdw>
                </a:effectLst>
                <a:cs typeface="+mn-cs"/>
              </a:rPr>
              <a:t>Metabolism: liver, jejunum (</a:t>
            </a:r>
            <a:r>
              <a:rPr kumimoji="0" lang="en-US" sz="1800" b="1" kern="1200" dirty="0" err="1">
                <a:effectLst>
                  <a:outerShdw blurRad="38100" dist="38100" dir="2700000" algn="tl">
                    <a:srgbClr val="C0C0C0"/>
                  </a:outerShdw>
                </a:effectLst>
                <a:cs typeface="+mn-cs"/>
              </a:rPr>
              <a:t>cytochrom</a:t>
            </a:r>
            <a:r>
              <a:rPr kumimoji="0" lang="en-US" sz="1800" b="1" kern="1200" dirty="0">
                <a:effectLst>
                  <a:outerShdw blurRad="38100" dist="38100" dir="2700000" algn="tl">
                    <a:srgbClr val="C0C0C0"/>
                  </a:outerShdw>
                </a:effectLst>
                <a:cs typeface="+mn-cs"/>
              </a:rPr>
              <a:t> P450 CYP3A4, gp130) </a:t>
            </a:r>
            <a:r>
              <a:rPr kumimoji="0" lang="en-US" sz="1800" b="1" kern="1200" dirty="0">
                <a:effectLst>
                  <a:outerShdw blurRad="38100" dist="38100" dir="2700000" algn="tl">
                    <a:srgbClr val="C0C0C0"/>
                  </a:outerShdw>
                </a:effectLst>
                <a:cs typeface="+mn-cs"/>
                <a:sym typeface="Wingdings" pitchFamily="28" charset="2"/>
              </a:rPr>
              <a:t> interactions</a:t>
            </a:r>
          </a:p>
          <a:p>
            <a:pPr indent="-228600" eaLnBrk="1" hangingPunct="1">
              <a:lnSpc>
                <a:spcPct val="90000"/>
              </a:lnSpc>
              <a:buClr>
                <a:srgbClr val="FFCC00"/>
              </a:buClr>
              <a:buFont typeface="Arial" panose="020B0604020202020204" pitchFamily="34" charset="0"/>
              <a:buChar char="•"/>
              <a:defRPr/>
            </a:pPr>
            <a:endParaRPr kumimoji="0" lang="en-US" sz="1800" b="1" kern="1200" dirty="0">
              <a:effectLst>
                <a:outerShdw blurRad="38100" dist="38100" dir="2700000" algn="tl">
                  <a:srgbClr val="C0C0C0"/>
                </a:outerShdw>
              </a:effectLst>
              <a:cs typeface="+mn-cs"/>
              <a:sym typeface="Wingdings" pitchFamily="28" charset="2"/>
            </a:endParaRPr>
          </a:p>
          <a:p>
            <a:pPr indent="-228600" eaLnBrk="1" hangingPunct="1">
              <a:lnSpc>
                <a:spcPct val="90000"/>
              </a:lnSpc>
              <a:buFont typeface="Arial" panose="020B0604020202020204" pitchFamily="34" charset="0"/>
              <a:buChar char="•"/>
              <a:defRPr/>
            </a:pPr>
            <a:r>
              <a:rPr kumimoji="0" lang="en-US" sz="1800" b="1" kern="1200" dirty="0">
                <a:cs typeface="+mn-cs"/>
              </a:rPr>
              <a:t>Decreased incidence of malignancy, antitumor activity</a:t>
            </a:r>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Rectangle 8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a:extLst>
              <a:ext uri="{FF2B5EF4-FFF2-40B4-BE49-F238E27FC236}">
                <a16:creationId xmlns:a16="http://schemas.microsoft.com/office/drawing/2014/main" id="{C726EDE9-C825-8D47-9966-C7E0B5F782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250" y="838200"/>
            <a:ext cx="8610600" cy="518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Tekstowe 2">
            <a:extLst>
              <a:ext uri="{FF2B5EF4-FFF2-40B4-BE49-F238E27FC236}">
                <a16:creationId xmlns:a16="http://schemas.microsoft.com/office/drawing/2014/main" id="{0FE5B4A1-89B6-7540-81FA-DD61364CA258}"/>
              </a:ext>
            </a:extLst>
          </p:cNvPr>
          <p:cNvSpPr txBox="1"/>
          <p:nvPr/>
        </p:nvSpPr>
        <p:spPr>
          <a:xfrm>
            <a:off x="1938446" y="476250"/>
            <a:ext cx="6346609" cy="461665"/>
          </a:xfrm>
          <a:prstGeom prst="rect">
            <a:avLst/>
          </a:prstGeom>
          <a:noFill/>
        </p:spPr>
        <p:txBody>
          <a:bodyPr wrap="none">
            <a:spAutoFit/>
          </a:bodyPr>
          <a:lstStyle/>
          <a:p>
            <a:pPr>
              <a:defRPr/>
            </a:pPr>
            <a:r>
              <a:rPr lang="pl-PL" sz="2400" b="1" dirty="0" err="1">
                <a:solidFill>
                  <a:srgbClr val="000090"/>
                </a:solidFill>
                <a:latin typeface="+mn-lt"/>
                <a:ea typeface="Osaka" charset="0"/>
                <a:cs typeface="Osaka" charset="0"/>
              </a:rPr>
              <a:t>mTOR</a:t>
            </a:r>
            <a:r>
              <a:rPr lang="pl-PL" sz="2400" b="1" dirty="0">
                <a:solidFill>
                  <a:srgbClr val="000090"/>
                </a:solidFill>
                <a:latin typeface="+mn-lt"/>
                <a:ea typeface="Osaka" charset="0"/>
                <a:cs typeface="Osaka" charset="0"/>
              </a:rPr>
              <a:t> - </a:t>
            </a:r>
            <a:r>
              <a:rPr lang="pl-PL" sz="2400" b="1" dirty="0" err="1">
                <a:solidFill>
                  <a:srgbClr val="000090"/>
                </a:solidFill>
                <a:latin typeface="+mn-lt"/>
                <a:ea typeface="Osaka" charset="0"/>
                <a:cs typeface="Osaka" charset="0"/>
              </a:rPr>
              <a:t>pleiotropic</a:t>
            </a:r>
            <a:r>
              <a:rPr lang="pl-PL" sz="2400" b="1" dirty="0">
                <a:solidFill>
                  <a:srgbClr val="000090"/>
                </a:solidFill>
                <a:latin typeface="+mn-lt"/>
                <a:ea typeface="Osaka" charset="0"/>
                <a:cs typeface="Osaka" charset="0"/>
              </a:rPr>
              <a:t> </a:t>
            </a:r>
            <a:r>
              <a:rPr lang="pl-PL" sz="2400" b="1" dirty="0" err="1">
                <a:solidFill>
                  <a:srgbClr val="000090"/>
                </a:solidFill>
                <a:latin typeface="+mn-lt"/>
                <a:ea typeface="Osaka" charset="0"/>
                <a:cs typeface="Osaka" charset="0"/>
              </a:rPr>
              <a:t>mechanism</a:t>
            </a:r>
            <a:r>
              <a:rPr lang="pl-PL" sz="2400" b="1" dirty="0">
                <a:solidFill>
                  <a:srgbClr val="000090"/>
                </a:solidFill>
                <a:latin typeface="+mn-lt"/>
                <a:ea typeface="Osaka" charset="0"/>
                <a:cs typeface="Osaka" charset="0"/>
              </a:rPr>
              <a:t> of </a:t>
            </a:r>
            <a:r>
              <a:rPr lang="pl-PL" sz="2400" b="1" dirty="0" err="1">
                <a:solidFill>
                  <a:srgbClr val="000090"/>
                </a:solidFill>
                <a:latin typeface="+mn-lt"/>
                <a:ea typeface="Osaka" charset="0"/>
                <a:cs typeface="Osaka" charset="0"/>
              </a:rPr>
              <a:t>action</a:t>
            </a:r>
            <a:r>
              <a:rPr lang="pl-PL" sz="2400" b="1" dirty="0">
                <a:solidFill>
                  <a:srgbClr val="000090"/>
                </a:solidFill>
                <a:latin typeface="+mn-lt"/>
                <a:ea typeface="Osaka" charset="0"/>
                <a:cs typeface="Osaka" charset="0"/>
              </a:rPr>
              <a:t>  </a:t>
            </a:r>
            <a:endParaRPr lang="pl-PL" dirty="0">
              <a:latin typeface="+mn-lt"/>
              <a:ea typeface="Osaka" charset="0"/>
              <a:cs typeface="Osaka" charset="0"/>
            </a:endParaRPr>
          </a:p>
        </p:txBody>
      </p:sp>
      <p:sp>
        <p:nvSpPr>
          <p:cNvPr id="4" name="pole tekstowe 3">
            <a:extLst>
              <a:ext uri="{FF2B5EF4-FFF2-40B4-BE49-F238E27FC236}">
                <a16:creationId xmlns:a16="http://schemas.microsoft.com/office/drawing/2014/main" id="{9304648B-322B-2243-9E0F-901A99917566}"/>
              </a:ext>
            </a:extLst>
          </p:cNvPr>
          <p:cNvSpPr txBox="1"/>
          <p:nvPr/>
        </p:nvSpPr>
        <p:spPr>
          <a:xfrm>
            <a:off x="8558842" y="3079993"/>
            <a:ext cx="1553210" cy="646331"/>
          </a:xfrm>
          <a:prstGeom prst="rect">
            <a:avLst/>
          </a:prstGeom>
          <a:noFill/>
        </p:spPr>
        <p:txBody>
          <a:bodyPr wrap="square" rtlCol="0">
            <a:spAutoFit/>
          </a:bodyPr>
          <a:lstStyle/>
          <a:p>
            <a:r>
              <a:rPr lang="pl-PL" sz="1200" dirty="0">
                <a:latin typeface="+mj-lt"/>
              </a:rPr>
              <a:t>CAN </a:t>
            </a:r>
          </a:p>
          <a:p>
            <a:r>
              <a:rPr lang="pl-PL" sz="1200" dirty="0">
                <a:latin typeface="+mj-lt"/>
              </a:rPr>
              <a:t>(</a:t>
            </a:r>
            <a:r>
              <a:rPr lang="pl-PL" sz="1200" dirty="0" err="1">
                <a:latin typeface="+mj-lt"/>
              </a:rPr>
              <a:t>chronic</a:t>
            </a:r>
            <a:r>
              <a:rPr lang="pl-PL" sz="1200" dirty="0">
                <a:latin typeface="+mj-lt"/>
              </a:rPr>
              <a:t> </a:t>
            </a:r>
            <a:r>
              <a:rPr lang="pl-PL" sz="1200" dirty="0" err="1">
                <a:latin typeface="+mj-lt"/>
              </a:rPr>
              <a:t>allograft</a:t>
            </a:r>
            <a:r>
              <a:rPr lang="pl-PL" sz="1200" dirty="0">
                <a:latin typeface="+mj-lt"/>
              </a:rPr>
              <a:t> </a:t>
            </a:r>
          </a:p>
          <a:p>
            <a:r>
              <a:rPr lang="pl-PL" sz="1200" dirty="0" err="1">
                <a:latin typeface="+mj-lt"/>
              </a:rPr>
              <a:t>nephropathy</a:t>
            </a:r>
            <a:r>
              <a:rPr lang="pl-PL" sz="1200" dirty="0">
                <a:latin typeface="+mj-lt"/>
              </a:rPr>
              <a:t>)</a:t>
            </a:r>
          </a:p>
        </p:txBody>
      </p:sp>
      <p:sp>
        <p:nvSpPr>
          <p:cNvPr id="6" name="pole tekstowe 5">
            <a:extLst>
              <a:ext uri="{FF2B5EF4-FFF2-40B4-BE49-F238E27FC236}">
                <a16:creationId xmlns:a16="http://schemas.microsoft.com/office/drawing/2014/main" id="{7CC8290C-73C6-6742-910A-5BE1C40A8745}"/>
              </a:ext>
            </a:extLst>
          </p:cNvPr>
          <p:cNvSpPr txBox="1"/>
          <p:nvPr/>
        </p:nvSpPr>
        <p:spPr>
          <a:xfrm>
            <a:off x="8711242" y="3934797"/>
            <a:ext cx="1553210" cy="646331"/>
          </a:xfrm>
          <a:prstGeom prst="rect">
            <a:avLst/>
          </a:prstGeom>
          <a:noFill/>
        </p:spPr>
        <p:txBody>
          <a:bodyPr wrap="square" rtlCol="0">
            <a:spAutoFit/>
          </a:bodyPr>
          <a:lstStyle/>
          <a:p>
            <a:r>
              <a:rPr lang="pl-PL" sz="1200" dirty="0">
                <a:latin typeface="+mj-lt"/>
              </a:rPr>
              <a:t>CAV</a:t>
            </a:r>
          </a:p>
          <a:p>
            <a:r>
              <a:rPr lang="pl-PL" sz="1200" dirty="0">
                <a:latin typeface="+mj-lt"/>
              </a:rPr>
              <a:t>(</a:t>
            </a:r>
            <a:r>
              <a:rPr lang="pl-PL" sz="1200" dirty="0" err="1">
                <a:latin typeface="+mj-lt"/>
              </a:rPr>
              <a:t>chronic</a:t>
            </a:r>
            <a:r>
              <a:rPr lang="pl-PL" sz="1200" dirty="0">
                <a:latin typeface="+mj-lt"/>
              </a:rPr>
              <a:t> </a:t>
            </a:r>
            <a:r>
              <a:rPr lang="pl-PL" sz="1200" dirty="0" err="1">
                <a:latin typeface="+mj-lt"/>
              </a:rPr>
              <a:t>allograft</a:t>
            </a:r>
            <a:r>
              <a:rPr lang="pl-PL" sz="1200" dirty="0">
                <a:latin typeface="+mj-lt"/>
              </a:rPr>
              <a:t> </a:t>
            </a:r>
          </a:p>
          <a:p>
            <a:r>
              <a:rPr lang="pl-PL" sz="1200" dirty="0" err="1">
                <a:latin typeface="+mj-lt"/>
              </a:rPr>
              <a:t>vasculopathy</a:t>
            </a:r>
            <a:r>
              <a:rPr lang="pl-PL" sz="1200" dirty="0">
                <a:latin typeface="+mj-lt"/>
              </a:rPr>
              <a: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a:extLst>
              <a:ext uri="{FF2B5EF4-FFF2-40B4-BE49-F238E27FC236}">
                <a16:creationId xmlns:a16="http://schemas.microsoft.com/office/drawing/2014/main" id="{28637E7C-519F-DE43-A6E6-E642308B0EC1}"/>
              </a:ext>
            </a:extLst>
          </p:cNvPr>
          <p:cNvSpPr>
            <a:spLocks noChangeArrowheads="1"/>
          </p:cNvSpPr>
          <p:nvPr/>
        </p:nvSpPr>
        <p:spPr bwMode="auto">
          <a:xfrm>
            <a:off x="636588" y="107950"/>
            <a:ext cx="93932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pl-PL" altLang="pl-PL" b="1">
                <a:solidFill>
                  <a:srgbClr val="171747"/>
                </a:solidFill>
                <a:latin typeface="Arial" panose="020B0604020202020204" pitchFamily="34" charset="0"/>
              </a:rPr>
              <a:t>Types of antibodies</a:t>
            </a:r>
            <a:endParaRPr lang="en-US" altLang="pl-PL" b="1">
              <a:solidFill>
                <a:schemeClr val="tx2"/>
              </a:solidFill>
              <a:latin typeface="Arial" panose="020B0604020202020204" pitchFamily="34" charset="0"/>
            </a:endParaRPr>
          </a:p>
        </p:txBody>
      </p:sp>
      <p:sp>
        <p:nvSpPr>
          <p:cNvPr id="39939" name="Text Box 5">
            <a:extLst>
              <a:ext uri="{FF2B5EF4-FFF2-40B4-BE49-F238E27FC236}">
                <a16:creationId xmlns:a16="http://schemas.microsoft.com/office/drawing/2014/main" id="{C5BD40F6-E5FC-5349-9756-363EF728C075}"/>
              </a:ext>
            </a:extLst>
          </p:cNvPr>
          <p:cNvSpPr txBox="1">
            <a:spLocks noChangeArrowheads="1"/>
          </p:cNvSpPr>
          <p:nvPr/>
        </p:nvSpPr>
        <p:spPr bwMode="auto">
          <a:xfrm>
            <a:off x="1935163" y="3429000"/>
            <a:ext cx="14573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nSpc>
                <a:spcPct val="90000"/>
              </a:lnSpc>
              <a:spcBef>
                <a:spcPct val="15000"/>
              </a:spcBef>
              <a:spcAft>
                <a:spcPct val="20000"/>
              </a:spcAft>
            </a:pPr>
            <a:r>
              <a:rPr lang="pl-PL" altLang="pl-PL" sz="1600" b="1">
                <a:latin typeface="Arial" panose="020B0604020202020204" pitchFamily="34" charset="0"/>
              </a:rPr>
              <a:t>ant</a:t>
            </a:r>
            <a:r>
              <a:rPr lang="en-US" altLang="pl-PL" sz="1600" b="1">
                <a:latin typeface="Arial" panose="020B0604020202020204" pitchFamily="34" charset="0"/>
              </a:rPr>
              <a:t>i</a:t>
            </a:r>
            <a:r>
              <a:rPr lang="pl-PL" altLang="pl-PL" sz="1600" b="1">
                <a:latin typeface="Arial" panose="020B0604020202020204" pitchFamily="34" charset="0"/>
              </a:rPr>
              <a:t>-CD3</a:t>
            </a:r>
            <a:r>
              <a:rPr lang="en-US" altLang="pl-PL" sz="1600" b="1">
                <a:latin typeface="Arial" panose="020B0604020202020204" pitchFamily="34" charset="0"/>
              </a:rPr>
              <a:t/>
            </a:r>
            <a:br>
              <a:rPr lang="en-US" altLang="pl-PL" sz="1600" b="1">
                <a:latin typeface="Arial" panose="020B0604020202020204" pitchFamily="34" charset="0"/>
              </a:rPr>
            </a:br>
            <a:r>
              <a:rPr lang="en-US" altLang="pl-PL" sz="1600" b="1">
                <a:latin typeface="Arial" panose="020B0604020202020204" pitchFamily="34" charset="0"/>
              </a:rPr>
              <a:t>(mono</a:t>
            </a:r>
            <a:r>
              <a:rPr lang="pl-PL" altLang="pl-PL" sz="1600" b="1">
                <a:latin typeface="Arial" panose="020B0604020202020204" pitchFamily="34" charset="0"/>
              </a:rPr>
              <a:t>c</a:t>
            </a:r>
            <a:r>
              <a:rPr lang="en-US" altLang="pl-PL" sz="1600" b="1">
                <a:latin typeface="Arial" panose="020B0604020202020204" pitchFamily="34" charset="0"/>
              </a:rPr>
              <a:t>lonal)</a:t>
            </a:r>
          </a:p>
        </p:txBody>
      </p:sp>
      <p:sp>
        <p:nvSpPr>
          <p:cNvPr id="39940" name="Text Box 6">
            <a:extLst>
              <a:ext uri="{FF2B5EF4-FFF2-40B4-BE49-F238E27FC236}">
                <a16:creationId xmlns:a16="http://schemas.microsoft.com/office/drawing/2014/main" id="{1B9D3F5C-5699-BC4A-BF17-9EFAFE5AE9D4}"/>
              </a:ext>
            </a:extLst>
          </p:cNvPr>
          <p:cNvSpPr txBox="1">
            <a:spLocks noChangeArrowheads="1"/>
          </p:cNvSpPr>
          <p:nvPr/>
        </p:nvSpPr>
        <p:spPr bwMode="auto">
          <a:xfrm>
            <a:off x="4318000" y="3490913"/>
            <a:ext cx="34782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nSpc>
                <a:spcPct val="90000"/>
              </a:lnSpc>
              <a:spcBef>
                <a:spcPct val="15000"/>
              </a:spcBef>
              <a:spcAft>
                <a:spcPct val="20000"/>
              </a:spcAft>
            </a:pPr>
            <a:r>
              <a:rPr lang="pl-PL" altLang="pl-PL" sz="1600" b="1">
                <a:latin typeface="Arial" panose="020B0604020202020204" pitchFamily="34" charset="0"/>
              </a:rPr>
              <a:t>ant</a:t>
            </a:r>
            <a:r>
              <a:rPr lang="en-US" altLang="pl-PL" sz="1600" b="1">
                <a:latin typeface="Arial" panose="020B0604020202020204" pitchFamily="34" charset="0"/>
              </a:rPr>
              <a:t>i</a:t>
            </a:r>
            <a:r>
              <a:rPr lang="pl-PL" altLang="pl-PL" sz="1600" b="1">
                <a:latin typeface="Arial" panose="020B0604020202020204" pitchFamily="34" charset="0"/>
              </a:rPr>
              <a:t>-CD25 (anti-IL2R) - b</a:t>
            </a:r>
            <a:r>
              <a:rPr lang="en-US" altLang="pl-PL" sz="1600" b="1">
                <a:latin typeface="Arial" panose="020B0604020202020204" pitchFamily="34" charset="0"/>
              </a:rPr>
              <a:t>asiliximab</a:t>
            </a:r>
            <a:br>
              <a:rPr lang="en-US" altLang="pl-PL" sz="1600" b="1">
                <a:latin typeface="Arial" panose="020B0604020202020204" pitchFamily="34" charset="0"/>
              </a:rPr>
            </a:br>
            <a:r>
              <a:rPr lang="en-US" altLang="pl-PL" sz="1600" b="1">
                <a:latin typeface="Arial" panose="020B0604020202020204" pitchFamily="34" charset="0"/>
              </a:rPr>
              <a:t>(chimer</a:t>
            </a:r>
            <a:r>
              <a:rPr lang="pl-PL" altLang="pl-PL" sz="1600" b="1">
                <a:latin typeface="Arial" panose="020B0604020202020204" pitchFamily="34" charset="0"/>
              </a:rPr>
              <a:t>ic</a:t>
            </a:r>
            <a:r>
              <a:rPr lang="en-US" altLang="pl-PL" sz="1600" b="1">
                <a:latin typeface="Arial" panose="020B0604020202020204" pitchFamily="34" charset="0"/>
              </a:rPr>
              <a:t> mono</a:t>
            </a:r>
            <a:r>
              <a:rPr lang="pl-PL" altLang="pl-PL" sz="1600" b="1">
                <a:latin typeface="Arial" panose="020B0604020202020204" pitchFamily="34" charset="0"/>
              </a:rPr>
              <a:t>c</a:t>
            </a:r>
            <a:r>
              <a:rPr lang="en-US" altLang="pl-PL" sz="1600" b="1">
                <a:latin typeface="Arial" panose="020B0604020202020204" pitchFamily="34" charset="0"/>
              </a:rPr>
              <a:t>lonal)</a:t>
            </a:r>
          </a:p>
        </p:txBody>
      </p:sp>
      <p:sp>
        <p:nvSpPr>
          <p:cNvPr id="39941" name="Text Box 7">
            <a:extLst>
              <a:ext uri="{FF2B5EF4-FFF2-40B4-BE49-F238E27FC236}">
                <a16:creationId xmlns:a16="http://schemas.microsoft.com/office/drawing/2014/main" id="{DDD9D557-2AF7-194D-9205-A4C9BAA9BC11}"/>
              </a:ext>
            </a:extLst>
          </p:cNvPr>
          <p:cNvSpPr txBox="1">
            <a:spLocks noChangeArrowheads="1"/>
          </p:cNvSpPr>
          <p:nvPr/>
        </p:nvSpPr>
        <p:spPr bwMode="auto">
          <a:xfrm>
            <a:off x="927100" y="6053138"/>
            <a:ext cx="3409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nSpc>
                <a:spcPct val="90000"/>
              </a:lnSpc>
              <a:spcBef>
                <a:spcPct val="15000"/>
              </a:spcBef>
              <a:spcAft>
                <a:spcPct val="20000"/>
              </a:spcAft>
            </a:pPr>
            <a:r>
              <a:rPr lang="pl-PL" altLang="pl-PL" sz="1600" b="1">
                <a:latin typeface="Arial" panose="020B0604020202020204" pitchFamily="34" charset="0"/>
              </a:rPr>
              <a:t>antiCD25 (anti-IL2R) - d</a:t>
            </a:r>
            <a:r>
              <a:rPr lang="en-US" altLang="pl-PL" sz="1600" b="1">
                <a:latin typeface="Arial" panose="020B0604020202020204" pitchFamily="34" charset="0"/>
              </a:rPr>
              <a:t>aclizumab</a:t>
            </a:r>
            <a:br>
              <a:rPr lang="en-US" altLang="pl-PL" sz="1600" b="1">
                <a:latin typeface="Arial" panose="020B0604020202020204" pitchFamily="34" charset="0"/>
              </a:rPr>
            </a:br>
            <a:r>
              <a:rPr lang="en-US" altLang="pl-PL" sz="1600" b="1">
                <a:latin typeface="Arial" panose="020B0604020202020204" pitchFamily="34" charset="0"/>
              </a:rPr>
              <a:t>(humani</a:t>
            </a:r>
            <a:r>
              <a:rPr lang="pl-PL" altLang="pl-PL" sz="1600" b="1">
                <a:latin typeface="Arial" panose="020B0604020202020204" pitchFamily="34" charset="0"/>
              </a:rPr>
              <a:t>sed</a:t>
            </a:r>
            <a:r>
              <a:rPr lang="en-US" altLang="pl-PL" sz="1600" b="1">
                <a:latin typeface="Arial" panose="020B0604020202020204" pitchFamily="34" charset="0"/>
              </a:rPr>
              <a:t> mono</a:t>
            </a:r>
            <a:r>
              <a:rPr lang="pl-PL" altLang="pl-PL" sz="1600" b="1">
                <a:latin typeface="Arial" panose="020B0604020202020204" pitchFamily="34" charset="0"/>
              </a:rPr>
              <a:t>c</a:t>
            </a:r>
            <a:r>
              <a:rPr lang="en-US" altLang="pl-PL" sz="1600" b="1">
                <a:latin typeface="Arial" panose="020B0604020202020204" pitchFamily="34" charset="0"/>
              </a:rPr>
              <a:t>lonal)</a:t>
            </a:r>
          </a:p>
        </p:txBody>
      </p:sp>
      <p:sp>
        <p:nvSpPr>
          <p:cNvPr id="39942" name="Text Box 8">
            <a:extLst>
              <a:ext uri="{FF2B5EF4-FFF2-40B4-BE49-F238E27FC236}">
                <a16:creationId xmlns:a16="http://schemas.microsoft.com/office/drawing/2014/main" id="{7F5E99DF-DF7D-AB4A-8762-2969BF81FA6E}"/>
              </a:ext>
            </a:extLst>
          </p:cNvPr>
          <p:cNvSpPr txBox="1">
            <a:spLocks noChangeArrowheads="1"/>
          </p:cNvSpPr>
          <p:nvPr/>
        </p:nvSpPr>
        <p:spPr bwMode="auto">
          <a:xfrm>
            <a:off x="5478463" y="6053138"/>
            <a:ext cx="1320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90488" tIns="44450" rIns="90488" bIns="44450">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nSpc>
                <a:spcPct val="90000"/>
              </a:lnSpc>
              <a:spcBef>
                <a:spcPct val="15000"/>
              </a:spcBef>
              <a:spcAft>
                <a:spcPct val="20000"/>
              </a:spcAft>
            </a:pPr>
            <a:r>
              <a:rPr lang="pl-PL" altLang="pl-PL" sz="1600" b="1">
                <a:latin typeface="Arial" panose="020B0604020202020204" pitchFamily="34" charset="0"/>
              </a:rPr>
              <a:t> ATG</a:t>
            </a:r>
            <a:r>
              <a:rPr lang="en-US" altLang="pl-PL" sz="1600" b="1">
                <a:latin typeface="Arial" panose="020B0604020202020204" pitchFamily="34" charset="0"/>
              </a:rPr>
              <a:t/>
            </a:r>
            <a:br>
              <a:rPr lang="en-US" altLang="pl-PL" sz="1600" b="1">
                <a:latin typeface="Arial" panose="020B0604020202020204" pitchFamily="34" charset="0"/>
              </a:rPr>
            </a:br>
            <a:r>
              <a:rPr lang="en-US" altLang="pl-PL" sz="1600" b="1">
                <a:latin typeface="Arial" panose="020B0604020202020204" pitchFamily="34" charset="0"/>
              </a:rPr>
              <a:t>(poly</a:t>
            </a:r>
            <a:r>
              <a:rPr lang="pl-PL" altLang="pl-PL" sz="1600" b="1">
                <a:latin typeface="Arial" panose="020B0604020202020204" pitchFamily="34" charset="0"/>
              </a:rPr>
              <a:t>clonal</a:t>
            </a:r>
            <a:r>
              <a:rPr lang="en-US" altLang="pl-PL" sz="1600" b="1">
                <a:latin typeface="Arial" panose="020B0604020202020204" pitchFamily="34" charset="0"/>
              </a:rPr>
              <a:t>)</a:t>
            </a:r>
          </a:p>
        </p:txBody>
      </p:sp>
      <p:sp>
        <p:nvSpPr>
          <p:cNvPr id="39943" name="Text Box 9">
            <a:extLst>
              <a:ext uri="{FF2B5EF4-FFF2-40B4-BE49-F238E27FC236}">
                <a16:creationId xmlns:a16="http://schemas.microsoft.com/office/drawing/2014/main" id="{45B8D51E-91C9-D043-8728-F4BAEEA811F4}"/>
              </a:ext>
            </a:extLst>
          </p:cNvPr>
          <p:cNvSpPr txBox="1">
            <a:spLocks noChangeArrowheads="1"/>
          </p:cNvSpPr>
          <p:nvPr/>
        </p:nvSpPr>
        <p:spPr bwMode="auto">
          <a:xfrm>
            <a:off x="7231063" y="2046288"/>
            <a:ext cx="28702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90488" tIns="44450" rIns="90488" bIns="44450">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a:lnSpc>
                <a:spcPct val="110000"/>
              </a:lnSpc>
              <a:spcBef>
                <a:spcPct val="20000"/>
              </a:spcBef>
              <a:spcAft>
                <a:spcPct val="20000"/>
              </a:spcAft>
            </a:pPr>
            <a:r>
              <a:rPr lang="en-US" altLang="pl-PL" sz="1600" b="1">
                <a:latin typeface="Arial" panose="020B0604020202020204" pitchFamily="34" charset="0"/>
              </a:rPr>
              <a:t>M</a:t>
            </a:r>
            <a:r>
              <a:rPr lang="pl-PL" altLang="pl-PL" sz="1600" b="1">
                <a:latin typeface="Arial" panose="020B0604020202020204" pitchFamily="34" charset="0"/>
              </a:rPr>
              <a:t>urine</a:t>
            </a:r>
          </a:p>
          <a:p>
            <a:pPr algn="l">
              <a:lnSpc>
                <a:spcPct val="110000"/>
              </a:lnSpc>
              <a:spcBef>
                <a:spcPct val="20000"/>
              </a:spcBef>
              <a:spcAft>
                <a:spcPct val="20000"/>
              </a:spcAft>
            </a:pPr>
            <a:r>
              <a:rPr lang="en-US" altLang="pl-PL" sz="1600" b="1">
                <a:latin typeface="Arial" panose="020B0604020202020204" pitchFamily="34" charset="0"/>
              </a:rPr>
              <a:t>H</a:t>
            </a:r>
            <a:r>
              <a:rPr lang="pl-PL" altLang="pl-PL" sz="1600" b="1">
                <a:latin typeface="Arial" panose="020B0604020202020204" pitchFamily="34" charset="0"/>
              </a:rPr>
              <a:t>uman</a:t>
            </a:r>
            <a:endParaRPr lang="en-US" altLang="pl-PL" sz="1600" b="1">
              <a:latin typeface="Arial" panose="020B0604020202020204" pitchFamily="34" charset="0"/>
            </a:endParaRPr>
          </a:p>
          <a:p>
            <a:pPr algn="l">
              <a:lnSpc>
                <a:spcPct val="110000"/>
              </a:lnSpc>
              <a:spcBef>
                <a:spcPct val="20000"/>
              </a:spcBef>
              <a:spcAft>
                <a:spcPct val="20000"/>
              </a:spcAft>
            </a:pPr>
            <a:r>
              <a:rPr lang="pl-PL" altLang="pl-PL" sz="1600" b="1">
                <a:latin typeface="Arial" panose="020B0604020202020204" pitchFamily="34" charset="0"/>
              </a:rPr>
              <a:t>Rabbit</a:t>
            </a:r>
            <a:endParaRPr lang="en-US" altLang="pl-PL" sz="1600" b="1">
              <a:latin typeface="Arial" panose="020B0604020202020204" pitchFamily="34" charset="0"/>
            </a:endParaRPr>
          </a:p>
        </p:txBody>
      </p:sp>
      <p:pic>
        <p:nvPicPr>
          <p:cNvPr id="39944" name="Picture 10" descr="legend">
            <a:extLst>
              <a:ext uri="{FF2B5EF4-FFF2-40B4-BE49-F238E27FC236}">
                <a16:creationId xmlns:a16="http://schemas.microsoft.com/office/drawing/2014/main" id="{EB177BE4-1F1A-F046-99DB-C55379697D0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8096250" y="2205038"/>
            <a:ext cx="24765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11" descr="basil">
            <a:extLst>
              <a:ext uri="{FF2B5EF4-FFF2-40B4-BE49-F238E27FC236}">
                <a16:creationId xmlns:a16="http://schemas.microsoft.com/office/drawing/2014/main" id="{A31DB932-CE7F-E045-BC8D-F84F7CDAA3A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8575" y="1524000"/>
            <a:ext cx="20478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12" descr="Dacli">
            <a:extLst>
              <a:ext uri="{FF2B5EF4-FFF2-40B4-BE49-F238E27FC236}">
                <a16:creationId xmlns:a16="http://schemas.microsoft.com/office/drawing/2014/main" id="{E1270CC9-0A69-9749-8228-7AE792FC1BE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4338" y="4111625"/>
            <a:ext cx="2046287"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13" descr="thymoglobulin">
            <a:extLst>
              <a:ext uri="{FF2B5EF4-FFF2-40B4-BE49-F238E27FC236}">
                <a16:creationId xmlns:a16="http://schemas.microsoft.com/office/drawing/2014/main" id="{6DD99C6E-9624-F241-8991-11C455CBB17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7613" y="4094163"/>
            <a:ext cx="21717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14" descr="OKT3-1">
            <a:extLst>
              <a:ext uri="{FF2B5EF4-FFF2-40B4-BE49-F238E27FC236}">
                <a16:creationId xmlns:a16="http://schemas.microsoft.com/office/drawing/2014/main" id="{0543DCC3-9F62-4E40-882A-0CDD9F20052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41488" y="1570038"/>
            <a:ext cx="2001837"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86" name="Rectangle 2">
            <a:extLst>
              <a:ext uri="{FF2B5EF4-FFF2-40B4-BE49-F238E27FC236}">
                <a16:creationId xmlns:a16="http://schemas.microsoft.com/office/drawing/2014/main" id="{0A4E4444-9740-1D4C-A1AA-4F498627D2BE}"/>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algn="l" eaLnBrk="1" hangingPunct="1">
              <a:lnSpc>
                <a:spcPct val="90000"/>
              </a:lnSpc>
              <a:defRPr/>
            </a:pPr>
            <a:r>
              <a:rPr kumimoji="0" lang="en-US" sz="2800" b="1" kern="1200" dirty="0">
                <a:solidFill>
                  <a:schemeClr val="tx1"/>
                </a:solidFill>
                <a:latin typeface="+mj-lt"/>
                <a:ea typeface="+mj-ea"/>
                <a:cs typeface="+mj-cs"/>
              </a:rPr>
              <a:t>Polyclonal antibodies</a:t>
            </a:r>
            <a:r>
              <a:rPr kumimoji="0" lang="en-US" sz="2800" b="1" kern="1200" dirty="0">
                <a:solidFill>
                  <a:schemeClr val="tx1"/>
                </a:solidFill>
                <a:effectLst>
                  <a:outerShdw blurRad="38100" dist="38100" dir="2700000" algn="tl">
                    <a:srgbClr val="C0C0C0"/>
                  </a:outerShdw>
                </a:effectLst>
                <a:latin typeface="+mj-lt"/>
                <a:ea typeface="+mj-ea"/>
                <a:cs typeface="+mj-cs"/>
              </a:rPr>
              <a:t/>
            </a:r>
            <a:br>
              <a:rPr kumimoji="0" lang="en-US" sz="2800" b="1" kern="1200" dirty="0">
                <a:solidFill>
                  <a:schemeClr val="tx1"/>
                </a:solidFill>
                <a:effectLst>
                  <a:outerShdw blurRad="38100" dist="38100" dir="2700000" algn="tl">
                    <a:srgbClr val="C0C0C0"/>
                  </a:outerShdw>
                </a:effectLst>
                <a:latin typeface="+mj-lt"/>
                <a:ea typeface="+mj-ea"/>
                <a:cs typeface="+mj-cs"/>
              </a:rPr>
            </a:br>
            <a:r>
              <a:rPr kumimoji="0" lang="en-US" sz="2800" b="1" kern="1200" dirty="0" err="1">
                <a:solidFill>
                  <a:schemeClr val="tx1"/>
                </a:solidFill>
                <a:effectLst>
                  <a:outerShdw blurRad="38100" dist="38100" dir="2700000" algn="tl">
                    <a:srgbClr val="C0C0C0"/>
                  </a:outerShdw>
                </a:effectLst>
                <a:latin typeface="+mj-lt"/>
                <a:ea typeface="+mj-ea"/>
                <a:cs typeface="+mj-cs"/>
              </a:rPr>
              <a:t>antithymocyte</a:t>
            </a:r>
            <a:r>
              <a:rPr kumimoji="0" lang="en-US" sz="2800" b="1" kern="1200" dirty="0">
                <a:solidFill>
                  <a:schemeClr val="tx1"/>
                </a:solidFill>
                <a:effectLst>
                  <a:outerShdw blurRad="38100" dist="38100" dir="2700000" algn="tl">
                    <a:srgbClr val="C0C0C0"/>
                  </a:outerShdw>
                </a:effectLst>
                <a:latin typeface="+mj-lt"/>
                <a:ea typeface="+mj-ea"/>
                <a:cs typeface="+mj-cs"/>
              </a:rPr>
              <a:t> globulin</a:t>
            </a:r>
            <a:r>
              <a:rPr kumimoji="0" lang="en-US" sz="2800" kern="1200" dirty="0">
                <a:solidFill>
                  <a:schemeClr val="tx1"/>
                </a:solidFill>
                <a:latin typeface="+mj-lt"/>
                <a:ea typeface="+mj-ea"/>
                <a:cs typeface="+mj-cs"/>
              </a:rPr>
              <a:t> </a:t>
            </a:r>
            <a:r>
              <a:rPr kumimoji="0" lang="en-US" sz="2800" b="1" kern="1200" dirty="0">
                <a:solidFill>
                  <a:schemeClr val="tx1"/>
                </a:solidFill>
                <a:latin typeface="+mj-lt"/>
                <a:ea typeface="+mj-ea"/>
                <a:cs typeface="+mj-cs"/>
              </a:rPr>
              <a:t>(</a:t>
            </a:r>
            <a:r>
              <a:rPr kumimoji="0" lang="en-US" sz="2800" b="1" kern="1200" dirty="0" err="1">
                <a:solidFill>
                  <a:schemeClr val="tx1"/>
                </a:solidFill>
                <a:latin typeface="+mj-lt"/>
                <a:ea typeface="+mj-ea"/>
                <a:cs typeface="+mj-cs"/>
              </a:rPr>
              <a:t>Thymoglobuline</a:t>
            </a:r>
            <a:r>
              <a:rPr kumimoji="0" lang="en-US" sz="2800" b="1" kern="1200" dirty="0">
                <a:solidFill>
                  <a:schemeClr val="tx1"/>
                </a:solidFill>
                <a:latin typeface="+mj-lt"/>
                <a:ea typeface="+mj-ea"/>
                <a:cs typeface="+mj-cs"/>
              </a:rPr>
              <a:t>/</a:t>
            </a:r>
            <a:r>
              <a:rPr kumimoji="0" lang="en-US" sz="2800" b="1" kern="1200" dirty="0" err="1">
                <a:solidFill>
                  <a:schemeClr val="tx1"/>
                </a:solidFill>
                <a:latin typeface="+mj-lt"/>
                <a:ea typeface="+mj-ea"/>
                <a:cs typeface="+mj-cs"/>
              </a:rPr>
              <a:t>Grafalon</a:t>
            </a:r>
            <a:r>
              <a:rPr kumimoji="0" lang="en-US" sz="2800" b="1" kern="1200" dirty="0">
                <a:solidFill>
                  <a:schemeClr val="tx1"/>
                </a:solidFill>
                <a:latin typeface="+mj-lt"/>
                <a:ea typeface="+mj-ea"/>
                <a:cs typeface="+mj-cs"/>
              </a:rPr>
              <a:t>)</a:t>
            </a:r>
            <a:endParaRPr kumimoji="0" lang="en-US" sz="2800" kern="1200" dirty="0">
              <a:solidFill>
                <a:schemeClr val="tx1"/>
              </a:solidFill>
              <a:latin typeface="+mj-lt"/>
              <a:ea typeface="+mj-ea"/>
              <a:cs typeface="+mj-cs"/>
            </a:endParaRPr>
          </a:p>
        </p:txBody>
      </p:sp>
      <p:sp>
        <p:nvSpPr>
          <p:cNvPr id="41987" name="Rectangle 3">
            <a:extLst>
              <a:ext uri="{FF2B5EF4-FFF2-40B4-BE49-F238E27FC236}">
                <a16:creationId xmlns:a16="http://schemas.microsoft.com/office/drawing/2014/main" id="{2FEBA24B-4773-174C-9757-166B65802B55}"/>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Production: </a:t>
            </a:r>
            <a:r>
              <a:rPr kumimoji="0" lang="en-US" sz="1500" b="1" kern="1200" dirty="0" err="1">
                <a:effectLst>
                  <a:outerShdw blurRad="38100" dist="38100" dir="2700000" algn="tl">
                    <a:srgbClr val="C0C0C0"/>
                  </a:outerShdw>
                </a:effectLst>
                <a:cs typeface="+mn-cs"/>
              </a:rPr>
              <a:t>immunisation</a:t>
            </a:r>
            <a:r>
              <a:rPr kumimoji="0" lang="en-US" sz="1500" b="1" kern="1200" dirty="0">
                <a:effectLst>
                  <a:outerShdw blurRad="38100" dist="38100" dir="2700000" algn="tl">
                    <a:srgbClr val="C0C0C0"/>
                  </a:outerShdw>
                </a:effectLst>
                <a:cs typeface="+mn-cs"/>
              </a:rPr>
              <a:t> of  rabbits with </a:t>
            </a:r>
            <a:br>
              <a:rPr kumimoji="0" lang="en-US" sz="1500" b="1" kern="1200" dirty="0">
                <a:effectLst>
                  <a:outerShdw blurRad="38100" dist="38100" dir="2700000" algn="tl">
                    <a:srgbClr val="C0C0C0"/>
                  </a:outerShdw>
                </a:effectLst>
                <a:cs typeface="+mn-cs"/>
              </a:rPr>
            </a:br>
            <a:r>
              <a:rPr kumimoji="0" lang="en-US" sz="1500" b="1" kern="1200" dirty="0">
                <a:effectLst>
                  <a:outerShdw blurRad="38100" dist="38100" dir="2700000" algn="tl">
                    <a:srgbClr val="C0C0C0"/>
                  </a:outerShdw>
                </a:effectLst>
                <a:cs typeface="+mn-cs"/>
              </a:rPr>
              <a:t>   human lymphocytes</a:t>
            </a:r>
          </a:p>
          <a:p>
            <a:pPr marL="0" indent="-228600" eaLnBrk="1" hangingPunct="1">
              <a:lnSpc>
                <a:spcPct val="90000"/>
              </a:lnSpc>
              <a:buFont typeface="Arial" panose="020B0604020202020204" pitchFamily="34" charset="0"/>
              <a:buChar char="•"/>
              <a:defRPr/>
            </a:pPr>
            <a:endParaRPr kumimoji="0" lang="en-US" sz="1500" b="1" kern="1200" dirty="0">
              <a:effectLst>
                <a:outerShdw blurRad="38100" dist="38100" dir="2700000" algn="tl">
                  <a:srgbClr val="C0C0C0"/>
                </a:outerShdw>
              </a:effectLst>
              <a:cs typeface="+mn-cs"/>
            </a:endParaRP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Mode of action:</a:t>
            </a:r>
          </a:p>
          <a:p>
            <a:pPr marL="1752600" lvl="4"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1. lymphocytes are lysed or cleared into the reticuloendothelial system</a:t>
            </a:r>
          </a:p>
          <a:p>
            <a:pPr marL="1752600" lvl="4"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2. their surface antigens may be masked by the antibody</a:t>
            </a:r>
          </a:p>
          <a:p>
            <a:pPr marL="1752600" lvl="4" eaLnBrk="1" hangingPunct="1">
              <a:lnSpc>
                <a:spcPct val="90000"/>
              </a:lnSpc>
              <a:buFont typeface="Arial" panose="020B0604020202020204" pitchFamily="34" charset="0"/>
              <a:buChar char="•"/>
              <a:defRPr/>
            </a:pPr>
            <a:endParaRPr kumimoji="0" lang="en-US" sz="1500" b="1" kern="1200" dirty="0">
              <a:effectLst>
                <a:outerShdw blurRad="38100" dist="38100" dir="2700000" algn="tl">
                  <a:srgbClr val="C0C0C0"/>
                </a:outerShdw>
              </a:effectLst>
              <a:cs typeface="+mn-cs"/>
            </a:endParaRP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Administration:   1. premedication with GS, metamizole, antihistaminic</a:t>
            </a: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		     2. slow infusion  </a:t>
            </a:r>
            <a:r>
              <a:rPr kumimoji="0" lang="en-US" sz="1500" b="1" kern="1200" dirty="0" err="1">
                <a:effectLst>
                  <a:outerShdw blurRad="38100" dist="38100" dir="2700000" algn="tl">
                    <a:srgbClr val="C0C0C0"/>
                  </a:outerShdw>
                </a:effectLst>
                <a:cs typeface="+mn-cs"/>
              </a:rPr>
              <a:t>i.v.</a:t>
            </a:r>
            <a:r>
              <a:rPr kumimoji="0" lang="en-US" sz="1500" b="1" kern="1200" dirty="0">
                <a:effectLst>
                  <a:outerShdw blurRad="38100" dist="38100" dir="2700000" algn="tl">
                    <a:srgbClr val="C0C0C0"/>
                  </a:outerShdw>
                </a:effectLst>
                <a:cs typeface="+mn-cs"/>
              </a:rPr>
              <a:t> -  central line (min. 4 hours infusion)</a:t>
            </a:r>
          </a:p>
          <a:p>
            <a:pPr marL="0" indent="-228600" eaLnBrk="1" hangingPunct="1">
              <a:lnSpc>
                <a:spcPct val="90000"/>
              </a:lnSpc>
              <a:buFont typeface="Arial" panose="020B0604020202020204" pitchFamily="34" charset="0"/>
              <a:buChar char="•"/>
              <a:defRPr/>
            </a:pPr>
            <a:endParaRPr kumimoji="0" lang="en-US" sz="1500" b="1" kern="1200" dirty="0">
              <a:effectLst>
                <a:outerShdw blurRad="38100" dist="38100" dir="2700000" algn="tl">
                  <a:srgbClr val="C0C0C0"/>
                </a:outerShdw>
              </a:effectLst>
              <a:cs typeface="+mn-cs"/>
            </a:endParaRP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Duration of treatment: 3-14 days</a:t>
            </a:r>
          </a:p>
          <a:p>
            <a:pPr marL="0" indent="-228600" eaLnBrk="1" hangingPunct="1">
              <a:lnSpc>
                <a:spcPct val="90000"/>
              </a:lnSpc>
              <a:buFont typeface="Arial" panose="020B0604020202020204" pitchFamily="34" charset="0"/>
              <a:buChar char="•"/>
              <a:defRPr/>
            </a:pPr>
            <a:endParaRPr kumimoji="0" lang="en-US" sz="1500" b="1" kern="1200" dirty="0">
              <a:effectLst>
                <a:outerShdw blurRad="38100" dist="38100" dir="2700000" algn="tl">
                  <a:srgbClr val="C0C0C0"/>
                </a:outerShdw>
              </a:effectLst>
              <a:cs typeface="+mn-cs"/>
            </a:endParaRP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Indication: 1. prophylaxis of rejection (high </a:t>
            </a:r>
            <a:r>
              <a:rPr kumimoji="0" lang="en-US" sz="1500" b="1" kern="1200" dirty="0" err="1">
                <a:effectLst>
                  <a:outerShdw blurRad="38100" dist="38100" dir="2700000" algn="tl">
                    <a:srgbClr val="C0C0C0"/>
                  </a:outerShdw>
                </a:effectLst>
                <a:cs typeface="+mn-cs"/>
              </a:rPr>
              <a:t>immunogical</a:t>
            </a:r>
            <a:r>
              <a:rPr kumimoji="0" lang="en-US" sz="1500" b="1" kern="1200" dirty="0">
                <a:effectLst>
                  <a:outerShdw blurRad="38100" dist="38100" dir="2700000" algn="tl">
                    <a:srgbClr val="C0C0C0"/>
                  </a:outerShdw>
                </a:effectLst>
                <a:cs typeface="+mn-cs"/>
              </a:rPr>
              <a:t> risk, GS/CNI avoidance/reduction) </a:t>
            </a: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                     2. treatment of acute severe or steroid-resistant rejection</a:t>
            </a: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                     3. Tolerogenic properties?</a:t>
            </a:r>
          </a:p>
          <a:p>
            <a:pPr marL="0" indent="-228600" eaLnBrk="1" hangingPunct="1">
              <a:lnSpc>
                <a:spcPct val="90000"/>
              </a:lnSpc>
              <a:buFont typeface="Arial" panose="020B0604020202020204" pitchFamily="34" charset="0"/>
              <a:buChar char="•"/>
              <a:defRPr/>
            </a:pPr>
            <a:r>
              <a:rPr kumimoji="0" lang="en-US" sz="1500" b="1" kern="1200" dirty="0">
                <a:effectLst>
                  <a:outerShdw blurRad="38100" dist="38100" dir="2700000" algn="tl">
                    <a:srgbClr val="C0C0C0"/>
                  </a:outerShdw>
                </a:effectLst>
                <a:cs typeface="+mn-cs"/>
              </a:rPr>
              <a:t>Monitoring: WBC, CD3 (20/mm3)</a:t>
            </a: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986" name="Rectangle 2">
            <a:extLst>
              <a:ext uri="{FF2B5EF4-FFF2-40B4-BE49-F238E27FC236}">
                <a16:creationId xmlns:a16="http://schemas.microsoft.com/office/drawing/2014/main" id="{EA6F0523-6B25-7C42-A796-9BD4CDFF2B5D}"/>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algn="l" eaLnBrk="1" hangingPunct="1">
              <a:lnSpc>
                <a:spcPct val="90000"/>
              </a:lnSpc>
            </a:pPr>
            <a:r>
              <a:rPr kumimoji="0" lang="en-US" altLang="pl-PL" sz="3300" b="1" kern="1200">
                <a:solidFill>
                  <a:schemeClr val="tx1"/>
                </a:solidFill>
                <a:latin typeface="+mj-lt"/>
                <a:ea typeface="+mj-ea"/>
                <a:cs typeface="+mj-cs"/>
              </a:rPr>
              <a:t>Polyclonal antibodies - adverse reactions</a:t>
            </a:r>
          </a:p>
        </p:txBody>
      </p:sp>
      <p:sp>
        <p:nvSpPr>
          <p:cNvPr id="43011" name="Rectangle 3">
            <a:extLst>
              <a:ext uri="{FF2B5EF4-FFF2-40B4-BE49-F238E27FC236}">
                <a16:creationId xmlns:a16="http://schemas.microsoft.com/office/drawing/2014/main" id="{7B3AF483-6EA2-C542-A66C-A6A667E797B0}"/>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fever, chills</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leukopenia, thrombocytopenia</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Hemolysis</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phlebitis, clotted A/V fistula</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Anaphylaxis</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other risk:</a:t>
            </a: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   1. opportunistic infection (CMV, EBV)</a:t>
            </a: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   2. neoplasm, lymphoproliferative disease</a:t>
            </a:r>
            <a:endParaRPr kumimoji="0" lang="en-US" sz="1800" kern="1200">
              <a:cs typeface="+mn-cs"/>
            </a:endParaRPr>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Rectangle 80">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a:extLst>
              <a:ext uri="{FF2B5EF4-FFF2-40B4-BE49-F238E27FC236}">
                <a16:creationId xmlns:a16="http://schemas.microsoft.com/office/drawing/2014/main" id="{7A679DF8-E101-C24F-A0F8-3DFF1DB23B01}"/>
              </a:ext>
            </a:extLst>
          </p:cNvPr>
          <p:cNvSpPr>
            <a:spLocks noChangeArrowheads="1"/>
          </p:cNvSpPr>
          <p:nvPr/>
        </p:nvSpPr>
        <p:spPr bwMode="auto">
          <a:xfrm>
            <a:off x="514350" y="-228600"/>
            <a:ext cx="94297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eaLnBrk="1" hangingPunct="1"/>
            <a:r>
              <a:rPr lang="fr-FR" altLang="pl-PL" b="1">
                <a:solidFill>
                  <a:srgbClr val="161644"/>
                </a:solidFill>
                <a:latin typeface="Arial" panose="020B0604020202020204" pitchFamily="34" charset="0"/>
              </a:rPr>
              <a:t>ATG -  depletion of  limphocytes T</a:t>
            </a:r>
            <a:endParaRPr lang="fr-FR" altLang="pl-PL" b="1">
              <a:solidFill>
                <a:srgbClr val="FFCC00"/>
              </a:solidFill>
              <a:latin typeface="Arial" panose="020B0604020202020204" pitchFamily="34" charset="0"/>
            </a:endParaRPr>
          </a:p>
        </p:txBody>
      </p:sp>
      <p:sp>
        <p:nvSpPr>
          <p:cNvPr id="43011" name="Text Box 5">
            <a:extLst>
              <a:ext uri="{FF2B5EF4-FFF2-40B4-BE49-F238E27FC236}">
                <a16:creationId xmlns:a16="http://schemas.microsoft.com/office/drawing/2014/main" id="{51168413-32B2-9349-A173-14D825419C53}"/>
              </a:ext>
            </a:extLst>
          </p:cNvPr>
          <p:cNvSpPr txBox="1">
            <a:spLocks noChangeArrowheads="1"/>
          </p:cNvSpPr>
          <p:nvPr/>
        </p:nvSpPr>
        <p:spPr bwMode="auto">
          <a:xfrm>
            <a:off x="3762375" y="1762125"/>
            <a:ext cx="18129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fr-FR" altLang="pl-PL" sz="1600">
              <a:latin typeface="Arial" panose="020B0604020202020204" pitchFamily="34" charset="0"/>
              <a:cs typeface="Arial" panose="020B0604020202020204" pitchFamily="34" charset="0"/>
            </a:endParaRPr>
          </a:p>
          <a:p>
            <a:r>
              <a:rPr lang="fr-FR" altLang="pl-PL" sz="1400">
                <a:solidFill>
                  <a:srgbClr val="89FF89"/>
                </a:solidFill>
                <a:latin typeface="Arial" panose="020B0604020202020204" pitchFamily="34" charset="0"/>
                <a:cs typeface="Arial" panose="020B0604020202020204" pitchFamily="34" charset="0"/>
              </a:rPr>
              <a:t>iC3b</a:t>
            </a:r>
            <a:endParaRPr lang="fr-FR" altLang="pl-PL" sz="1000">
              <a:solidFill>
                <a:srgbClr val="89FF89"/>
              </a:solidFill>
              <a:latin typeface="Arial" panose="020B0604020202020204" pitchFamily="34" charset="0"/>
              <a:cs typeface="Arial" panose="020B0604020202020204" pitchFamily="34" charset="0"/>
            </a:endParaRPr>
          </a:p>
        </p:txBody>
      </p:sp>
      <p:grpSp>
        <p:nvGrpSpPr>
          <p:cNvPr id="43012" name="Group 6">
            <a:extLst>
              <a:ext uri="{FF2B5EF4-FFF2-40B4-BE49-F238E27FC236}">
                <a16:creationId xmlns:a16="http://schemas.microsoft.com/office/drawing/2014/main" id="{718A1CC5-C0C8-9C4C-801B-794161D502F9}"/>
              </a:ext>
            </a:extLst>
          </p:cNvPr>
          <p:cNvGrpSpPr>
            <a:grpSpLocks/>
          </p:cNvGrpSpPr>
          <p:nvPr/>
        </p:nvGrpSpPr>
        <p:grpSpPr bwMode="auto">
          <a:xfrm rot="-906541">
            <a:off x="4751388" y="3298825"/>
            <a:ext cx="247650" cy="227013"/>
            <a:chOff x="3049" y="1538"/>
            <a:chExt cx="619" cy="476"/>
          </a:xfrm>
        </p:grpSpPr>
        <p:sp>
          <p:nvSpPr>
            <p:cNvPr id="43165" name="Oval 7">
              <a:extLst>
                <a:ext uri="{FF2B5EF4-FFF2-40B4-BE49-F238E27FC236}">
                  <a16:creationId xmlns:a16="http://schemas.microsoft.com/office/drawing/2014/main" id="{3A7CC420-81DD-1B48-81FC-6B436D726675}"/>
                </a:ext>
              </a:extLst>
            </p:cNvPr>
            <p:cNvSpPr>
              <a:spLocks noChangeArrowheads="1"/>
            </p:cNvSpPr>
            <p:nvPr/>
          </p:nvSpPr>
          <p:spPr bwMode="auto">
            <a:xfrm>
              <a:off x="3260" y="1748"/>
              <a:ext cx="202" cy="256"/>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66" name="Line 8">
              <a:extLst>
                <a:ext uri="{FF2B5EF4-FFF2-40B4-BE49-F238E27FC236}">
                  <a16:creationId xmlns:a16="http://schemas.microsoft.com/office/drawing/2014/main" id="{DD4AA6F9-868F-C341-B61D-7DD55826C514}"/>
                </a:ext>
              </a:extLst>
            </p:cNvPr>
            <p:cNvSpPr>
              <a:spLocks noChangeShapeType="1"/>
            </p:cNvSpPr>
            <p:nvPr/>
          </p:nvSpPr>
          <p:spPr bwMode="auto">
            <a:xfrm>
              <a:off x="3076" y="1677"/>
              <a:ext cx="206" cy="11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67" name="Line 9">
              <a:extLst>
                <a:ext uri="{FF2B5EF4-FFF2-40B4-BE49-F238E27FC236}">
                  <a16:creationId xmlns:a16="http://schemas.microsoft.com/office/drawing/2014/main" id="{FCE8652B-8F0C-164F-A665-B6657CDAF498}"/>
                </a:ext>
              </a:extLst>
            </p:cNvPr>
            <p:cNvSpPr>
              <a:spLocks noChangeShapeType="1"/>
            </p:cNvSpPr>
            <p:nvPr/>
          </p:nvSpPr>
          <p:spPr bwMode="auto">
            <a:xfrm flipH="1" flipV="1">
              <a:off x="3236" y="1539"/>
              <a:ext cx="79"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68" name="Oval 10">
              <a:extLst>
                <a:ext uri="{FF2B5EF4-FFF2-40B4-BE49-F238E27FC236}">
                  <a16:creationId xmlns:a16="http://schemas.microsoft.com/office/drawing/2014/main" id="{E597A5CD-488B-9F4F-9BD1-D50267684692}"/>
                </a:ext>
              </a:extLst>
            </p:cNvPr>
            <p:cNvSpPr>
              <a:spLocks noChangeArrowheads="1"/>
            </p:cNvSpPr>
            <p:nvPr/>
          </p:nvSpPr>
          <p:spPr bwMode="auto">
            <a:xfrm rot="3348977">
              <a:off x="3130" y="1487"/>
              <a:ext cx="53" cy="222"/>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69" name="Line 11">
              <a:extLst>
                <a:ext uri="{FF2B5EF4-FFF2-40B4-BE49-F238E27FC236}">
                  <a16:creationId xmlns:a16="http://schemas.microsoft.com/office/drawing/2014/main" id="{EB137B47-DDA9-224F-8D67-A14BEAD1DB24}"/>
                </a:ext>
              </a:extLst>
            </p:cNvPr>
            <p:cNvSpPr>
              <a:spLocks noChangeShapeType="1"/>
            </p:cNvSpPr>
            <p:nvPr/>
          </p:nvSpPr>
          <p:spPr bwMode="auto">
            <a:xfrm flipH="1">
              <a:off x="3434" y="1661"/>
              <a:ext cx="202" cy="11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70" name="Line 12">
              <a:extLst>
                <a:ext uri="{FF2B5EF4-FFF2-40B4-BE49-F238E27FC236}">
                  <a16:creationId xmlns:a16="http://schemas.microsoft.com/office/drawing/2014/main" id="{E0D34302-DC72-2C4E-81D4-84FBA450A73B}"/>
                </a:ext>
              </a:extLst>
            </p:cNvPr>
            <p:cNvSpPr>
              <a:spLocks noChangeShapeType="1"/>
            </p:cNvSpPr>
            <p:nvPr/>
          </p:nvSpPr>
          <p:spPr bwMode="auto">
            <a:xfrm flipV="1">
              <a:off x="3384" y="1527"/>
              <a:ext cx="79"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71" name="Oval 13">
              <a:extLst>
                <a:ext uri="{FF2B5EF4-FFF2-40B4-BE49-F238E27FC236}">
                  <a16:creationId xmlns:a16="http://schemas.microsoft.com/office/drawing/2014/main" id="{EAD6EB3A-B7F4-DE4A-85C2-2FBD790CE99F}"/>
                </a:ext>
              </a:extLst>
            </p:cNvPr>
            <p:cNvSpPr>
              <a:spLocks noChangeArrowheads="1"/>
            </p:cNvSpPr>
            <p:nvPr/>
          </p:nvSpPr>
          <p:spPr bwMode="auto">
            <a:xfrm rot="18251023" flipH="1">
              <a:off x="3529" y="1482"/>
              <a:ext cx="57" cy="222"/>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sp>
        <p:nvSpPr>
          <p:cNvPr id="43013" name="Oval 14">
            <a:extLst>
              <a:ext uri="{FF2B5EF4-FFF2-40B4-BE49-F238E27FC236}">
                <a16:creationId xmlns:a16="http://schemas.microsoft.com/office/drawing/2014/main" id="{3BE32262-B079-534C-A78C-F9C318F45150}"/>
              </a:ext>
            </a:extLst>
          </p:cNvPr>
          <p:cNvSpPr>
            <a:spLocks noChangeArrowheads="1"/>
          </p:cNvSpPr>
          <p:nvPr/>
        </p:nvSpPr>
        <p:spPr bwMode="auto">
          <a:xfrm rot="5400000">
            <a:off x="4274344" y="2423319"/>
            <a:ext cx="966787" cy="790575"/>
          </a:xfrm>
          <a:prstGeom prst="ellipse">
            <a:avLst/>
          </a:prstGeom>
          <a:solidFill>
            <a:srgbClr val="CCECFF"/>
          </a:solidFill>
          <a:ln w="9525">
            <a:solidFill>
              <a:srgbClr val="CCECFF"/>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14" name="Oval 15" descr="70%">
            <a:extLst>
              <a:ext uri="{FF2B5EF4-FFF2-40B4-BE49-F238E27FC236}">
                <a16:creationId xmlns:a16="http://schemas.microsoft.com/office/drawing/2014/main" id="{5CFF25D3-9565-6545-9C1A-5EE3199DA5BD}"/>
              </a:ext>
            </a:extLst>
          </p:cNvPr>
          <p:cNvSpPr>
            <a:spLocks noChangeArrowheads="1"/>
          </p:cNvSpPr>
          <p:nvPr/>
        </p:nvSpPr>
        <p:spPr bwMode="auto">
          <a:xfrm>
            <a:off x="4465638" y="2549525"/>
            <a:ext cx="574675" cy="688975"/>
          </a:xfrm>
          <a:prstGeom prst="ellipse">
            <a:avLst/>
          </a:prstGeom>
          <a:blipFill dpi="0" rotWithShape="0">
            <a:blip r:embed="rId3" cstate="print"/>
            <a:srcRect/>
            <a:tile tx="0" ty="0" sx="100000" sy="100000" flip="none" algn="tl"/>
          </a:blipFill>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400" b="1">
                <a:solidFill>
                  <a:srgbClr val="000000"/>
                </a:solidFill>
                <a:latin typeface="Arial" panose="020B0604020202020204" pitchFamily="34" charset="0"/>
                <a:cs typeface="Arial" panose="020B0604020202020204" pitchFamily="34" charset="0"/>
              </a:rPr>
              <a:t>T Cell</a:t>
            </a:r>
          </a:p>
        </p:txBody>
      </p:sp>
      <p:grpSp>
        <p:nvGrpSpPr>
          <p:cNvPr id="43015" name="Group 16">
            <a:extLst>
              <a:ext uri="{FF2B5EF4-FFF2-40B4-BE49-F238E27FC236}">
                <a16:creationId xmlns:a16="http://schemas.microsoft.com/office/drawing/2014/main" id="{9F8C9F2B-7A0E-C24E-844C-A2D26E5C9174}"/>
              </a:ext>
            </a:extLst>
          </p:cNvPr>
          <p:cNvGrpSpPr>
            <a:grpSpLocks/>
          </p:cNvGrpSpPr>
          <p:nvPr/>
        </p:nvGrpSpPr>
        <p:grpSpPr bwMode="auto">
          <a:xfrm rot="8130937">
            <a:off x="4152900" y="2528888"/>
            <a:ext cx="250825" cy="227012"/>
            <a:chOff x="3049" y="1538"/>
            <a:chExt cx="619" cy="476"/>
          </a:xfrm>
        </p:grpSpPr>
        <p:sp>
          <p:nvSpPr>
            <p:cNvPr id="43158" name="Oval 17">
              <a:extLst>
                <a:ext uri="{FF2B5EF4-FFF2-40B4-BE49-F238E27FC236}">
                  <a16:creationId xmlns:a16="http://schemas.microsoft.com/office/drawing/2014/main" id="{33646851-260E-D242-B0DD-39C94B33C8D0}"/>
                </a:ext>
              </a:extLst>
            </p:cNvPr>
            <p:cNvSpPr>
              <a:spLocks noChangeArrowheads="1"/>
            </p:cNvSpPr>
            <p:nvPr/>
          </p:nvSpPr>
          <p:spPr bwMode="auto">
            <a:xfrm>
              <a:off x="3258" y="1766"/>
              <a:ext cx="204" cy="256"/>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59" name="Line 18">
              <a:extLst>
                <a:ext uri="{FF2B5EF4-FFF2-40B4-BE49-F238E27FC236}">
                  <a16:creationId xmlns:a16="http://schemas.microsoft.com/office/drawing/2014/main" id="{84519BAF-234A-2A48-ACC2-0C6C47FDC6A0}"/>
                </a:ext>
              </a:extLst>
            </p:cNvPr>
            <p:cNvSpPr>
              <a:spLocks noChangeShapeType="1"/>
            </p:cNvSpPr>
            <p:nvPr/>
          </p:nvSpPr>
          <p:spPr bwMode="auto">
            <a:xfrm>
              <a:off x="3091" y="1678"/>
              <a:ext cx="208" cy="11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60" name="Line 19">
              <a:extLst>
                <a:ext uri="{FF2B5EF4-FFF2-40B4-BE49-F238E27FC236}">
                  <a16:creationId xmlns:a16="http://schemas.microsoft.com/office/drawing/2014/main" id="{6CBE7E89-D7D8-D740-ACC9-1D3AC8EC5F8D}"/>
                </a:ext>
              </a:extLst>
            </p:cNvPr>
            <p:cNvSpPr>
              <a:spLocks noChangeShapeType="1"/>
            </p:cNvSpPr>
            <p:nvPr/>
          </p:nvSpPr>
          <p:spPr bwMode="auto">
            <a:xfrm flipH="1" flipV="1">
              <a:off x="3258" y="1549"/>
              <a:ext cx="82"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61" name="Oval 20">
              <a:extLst>
                <a:ext uri="{FF2B5EF4-FFF2-40B4-BE49-F238E27FC236}">
                  <a16:creationId xmlns:a16="http://schemas.microsoft.com/office/drawing/2014/main" id="{DB1BD4CC-79CF-AF4D-9C96-24E89054BA5D}"/>
                </a:ext>
              </a:extLst>
            </p:cNvPr>
            <p:cNvSpPr>
              <a:spLocks noChangeArrowheads="1"/>
            </p:cNvSpPr>
            <p:nvPr/>
          </p:nvSpPr>
          <p:spPr bwMode="auto">
            <a:xfrm rot="3348977">
              <a:off x="3132" y="1497"/>
              <a:ext cx="53" cy="219"/>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62" name="Line 21">
              <a:extLst>
                <a:ext uri="{FF2B5EF4-FFF2-40B4-BE49-F238E27FC236}">
                  <a16:creationId xmlns:a16="http://schemas.microsoft.com/office/drawing/2014/main" id="{DED8EC36-96C5-D545-A406-F8547447C3CD}"/>
                </a:ext>
              </a:extLst>
            </p:cNvPr>
            <p:cNvSpPr>
              <a:spLocks noChangeShapeType="1"/>
            </p:cNvSpPr>
            <p:nvPr/>
          </p:nvSpPr>
          <p:spPr bwMode="auto">
            <a:xfrm flipH="1">
              <a:off x="3444" y="1680"/>
              <a:ext cx="208" cy="11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63" name="Line 22">
              <a:extLst>
                <a:ext uri="{FF2B5EF4-FFF2-40B4-BE49-F238E27FC236}">
                  <a16:creationId xmlns:a16="http://schemas.microsoft.com/office/drawing/2014/main" id="{F9017EFE-67F8-D74D-86D2-0F0300E89141}"/>
                </a:ext>
              </a:extLst>
            </p:cNvPr>
            <p:cNvSpPr>
              <a:spLocks noChangeShapeType="1"/>
            </p:cNvSpPr>
            <p:nvPr/>
          </p:nvSpPr>
          <p:spPr bwMode="auto">
            <a:xfrm flipV="1">
              <a:off x="3407" y="1538"/>
              <a:ext cx="82"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64" name="Oval 23">
              <a:extLst>
                <a:ext uri="{FF2B5EF4-FFF2-40B4-BE49-F238E27FC236}">
                  <a16:creationId xmlns:a16="http://schemas.microsoft.com/office/drawing/2014/main" id="{FC1859AB-29BE-ED48-8653-B5B3E11B1236}"/>
                </a:ext>
              </a:extLst>
            </p:cNvPr>
            <p:cNvSpPr>
              <a:spLocks noChangeArrowheads="1"/>
            </p:cNvSpPr>
            <p:nvPr/>
          </p:nvSpPr>
          <p:spPr bwMode="auto">
            <a:xfrm rot="18251023" flipH="1">
              <a:off x="3528" y="1498"/>
              <a:ext cx="60" cy="212"/>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sp>
        <p:nvSpPr>
          <p:cNvPr id="43016" name="Oval 24">
            <a:extLst>
              <a:ext uri="{FF2B5EF4-FFF2-40B4-BE49-F238E27FC236}">
                <a16:creationId xmlns:a16="http://schemas.microsoft.com/office/drawing/2014/main" id="{FF4F42AD-D445-B045-82F4-7080E3B60ED2}"/>
              </a:ext>
            </a:extLst>
          </p:cNvPr>
          <p:cNvSpPr>
            <a:spLocks noChangeArrowheads="1"/>
          </p:cNvSpPr>
          <p:nvPr/>
        </p:nvSpPr>
        <p:spPr bwMode="auto">
          <a:xfrm>
            <a:off x="4251325" y="2887663"/>
            <a:ext cx="100013" cy="95250"/>
          </a:xfrm>
          <a:prstGeom prst="ellipse">
            <a:avLst/>
          </a:prstGeom>
          <a:solidFill>
            <a:srgbClr val="89FF89"/>
          </a:solidFill>
          <a:ln w="9525">
            <a:solidFill>
              <a:srgbClr val="89FF8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17" name="Oval 25">
            <a:extLst>
              <a:ext uri="{FF2B5EF4-FFF2-40B4-BE49-F238E27FC236}">
                <a16:creationId xmlns:a16="http://schemas.microsoft.com/office/drawing/2014/main" id="{19C9B85B-4D96-804C-8F78-4078B7233F4C}"/>
              </a:ext>
            </a:extLst>
          </p:cNvPr>
          <p:cNvSpPr>
            <a:spLocks noChangeArrowheads="1"/>
          </p:cNvSpPr>
          <p:nvPr/>
        </p:nvSpPr>
        <p:spPr bwMode="auto">
          <a:xfrm>
            <a:off x="5126038" y="3038475"/>
            <a:ext cx="100012" cy="95250"/>
          </a:xfrm>
          <a:prstGeom prst="ellipse">
            <a:avLst/>
          </a:prstGeom>
          <a:solidFill>
            <a:srgbClr val="89FF89"/>
          </a:solidFill>
          <a:ln w="9525">
            <a:solidFill>
              <a:srgbClr val="89FF8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18" name="Oval 26">
            <a:extLst>
              <a:ext uri="{FF2B5EF4-FFF2-40B4-BE49-F238E27FC236}">
                <a16:creationId xmlns:a16="http://schemas.microsoft.com/office/drawing/2014/main" id="{28B73429-CAC7-8143-8EAB-74F41063682A}"/>
              </a:ext>
            </a:extLst>
          </p:cNvPr>
          <p:cNvSpPr>
            <a:spLocks noChangeArrowheads="1"/>
          </p:cNvSpPr>
          <p:nvPr/>
        </p:nvSpPr>
        <p:spPr bwMode="auto">
          <a:xfrm>
            <a:off x="5008563" y="3206750"/>
            <a:ext cx="100012" cy="95250"/>
          </a:xfrm>
          <a:prstGeom prst="ellipse">
            <a:avLst/>
          </a:prstGeom>
          <a:solidFill>
            <a:srgbClr val="89FF89"/>
          </a:solidFill>
          <a:ln w="9525">
            <a:solidFill>
              <a:srgbClr val="89FF8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19" name="Freeform 27">
            <a:extLst>
              <a:ext uri="{FF2B5EF4-FFF2-40B4-BE49-F238E27FC236}">
                <a16:creationId xmlns:a16="http://schemas.microsoft.com/office/drawing/2014/main" id="{383B5732-3E53-8E42-913D-7B37B9060016}"/>
              </a:ext>
            </a:extLst>
          </p:cNvPr>
          <p:cNvSpPr>
            <a:spLocks/>
          </p:cNvSpPr>
          <p:nvPr/>
        </p:nvSpPr>
        <p:spPr bwMode="auto">
          <a:xfrm>
            <a:off x="3848100" y="3327400"/>
            <a:ext cx="1565275" cy="1090613"/>
          </a:xfrm>
          <a:custGeom>
            <a:avLst/>
            <a:gdLst>
              <a:gd name="T0" fmla="*/ 2147483647 w 950"/>
              <a:gd name="T1" fmla="*/ 2147483647 h 687"/>
              <a:gd name="T2" fmla="*/ 2147483647 w 950"/>
              <a:gd name="T3" fmla="*/ 2147483647 h 687"/>
              <a:gd name="T4" fmla="*/ 2147483647 w 950"/>
              <a:gd name="T5" fmla="*/ 0 h 687"/>
              <a:gd name="T6" fmla="*/ 2147483647 w 950"/>
              <a:gd name="T7" fmla="*/ 2147483647 h 687"/>
              <a:gd name="T8" fmla="*/ 2147483647 w 950"/>
              <a:gd name="T9" fmla="*/ 2147483647 h 687"/>
              <a:gd name="T10" fmla="*/ 2147483647 w 950"/>
              <a:gd name="T11" fmla="*/ 2147483647 h 687"/>
              <a:gd name="T12" fmla="*/ 2147483647 w 950"/>
              <a:gd name="T13" fmla="*/ 2147483647 h 687"/>
              <a:gd name="T14" fmla="*/ 2147483647 w 950"/>
              <a:gd name="T15" fmla="*/ 2147483647 h 687"/>
              <a:gd name="T16" fmla="*/ 2147483647 w 950"/>
              <a:gd name="T17" fmla="*/ 2147483647 h 687"/>
              <a:gd name="T18" fmla="*/ 2147483647 w 950"/>
              <a:gd name="T19" fmla="*/ 2147483647 h 687"/>
              <a:gd name="T20" fmla="*/ 2147483647 w 950"/>
              <a:gd name="T21" fmla="*/ 2147483647 h 687"/>
              <a:gd name="T22" fmla="*/ 2147483647 w 950"/>
              <a:gd name="T23" fmla="*/ 2147483647 h 687"/>
              <a:gd name="T24" fmla="*/ 2147483647 w 950"/>
              <a:gd name="T25" fmla="*/ 2147483647 h 687"/>
              <a:gd name="T26" fmla="*/ 2147483647 w 950"/>
              <a:gd name="T27" fmla="*/ 2147483647 h 687"/>
              <a:gd name="T28" fmla="*/ 0 w 950"/>
              <a:gd name="T29" fmla="*/ 2147483647 h 687"/>
              <a:gd name="T30" fmla="*/ 2147483647 w 950"/>
              <a:gd name="T31" fmla="*/ 214748364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0"/>
              <a:gd name="T49" fmla="*/ 0 h 687"/>
              <a:gd name="T50" fmla="*/ 950 w 950"/>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0" h="687">
                <a:moveTo>
                  <a:pt x="9" y="296"/>
                </a:moveTo>
                <a:cubicBezTo>
                  <a:pt x="12" y="244"/>
                  <a:pt x="1" y="77"/>
                  <a:pt x="70" y="26"/>
                </a:cubicBezTo>
                <a:cubicBezTo>
                  <a:pt x="84" y="16"/>
                  <a:pt x="129" y="5"/>
                  <a:pt x="148" y="0"/>
                </a:cubicBezTo>
                <a:cubicBezTo>
                  <a:pt x="211" y="13"/>
                  <a:pt x="264" y="24"/>
                  <a:pt x="322" y="52"/>
                </a:cubicBezTo>
                <a:cubicBezTo>
                  <a:pt x="383" y="113"/>
                  <a:pt x="382" y="208"/>
                  <a:pt x="444" y="270"/>
                </a:cubicBezTo>
                <a:cubicBezTo>
                  <a:pt x="467" y="293"/>
                  <a:pt x="502" y="295"/>
                  <a:pt x="531" y="305"/>
                </a:cubicBezTo>
                <a:cubicBezTo>
                  <a:pt x="638" y="294"/>
                  <a:pt x="745" y="286"/>
                  <a:pt x="853" y="279"/>
                </a:cubicBezTo>
                <a:cubicBezTo>
                  <a:pt x="940" y="291"/>
                  <a:pt x="907" y="278"/>
                  <a:pt x="931" y="348"/>
                </a:cubicBezTo>
                <a:cubicBezTo>
                  <a:pt x="936" y="387"/>
                  <a:pt x="950" y="456"/>
                  <a:pt x="931" y="496"/>
                </a:cubicBezTo>
                <a:cubicBezTo>
                  <a:pt x="916" y="528"/>
                  <a:pt x="845" y="582"/>
                  <a:pt x="809" y="600"/>
                </a:cubicBezTo>
                <a:cubicBezTo>
                  <a:pt x="782" y="627"/>
                  <a:pt x="759" y="641"/>
                  <a:pt x="722" y="652"/>
                </a:cubicBezTo>
                <a:cubicBezTo>
                  <a:pt x="696" y="670"/>
                  <a:pt x="674" y="678"/>
                  <a:pt x="644" y="687"/>
                </a:cubicBezTo>
                <a:cubicBezTo>
                  <a:pt x="486" y="681"/>
                  <a:pt x="320" y="682"/>
                  <a:pt x="183" y="592"/>
                </a:cubicBezTo>
                <a:cubicBezTo>
                  <a:pt x="141" y="525"/>
                  <a:pt x="80" y="472"/>
                  <a:pt x="44" y="400"/>
                </a:cubicBezTo>
                <a:cubicBezTo>
                  <a:pt x="26" y="364"/>
                  <a:pt x="0" y="321"/>
                  <a:pt x="0" y="279"/>
                </a:cubicBezTo>
                <a:cubicBezTo>
                  <a:pt x="0" y="273"/>
                  <a:pt x="6" y="290"/>
                  <a:pt x="9" y="296"/>
                </a:cubicBezTo>
                <a:close/>
              </a:path>
            </a:pathLst>
          </a:custGeom>
          <a:solidFill>
            <a:srgbClr val="ECD0FC"/>
          </a:solidFill>
          <a:ln w="9525">
            <a:solidFill>
              <a:srgbClr val="ECD0F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20" name="Oval 28" descr="70%">
            <a:extLst>
              <a:ext uri="{FF2B5EF4-FFF2-40B4-BE49-F238E27FC236}">
                <a16:creationId xmlns:a16="http://schemas.microsoft.com/office/drawing/2014/main" id="{7741D08D-0211-1043-9210-E01120533F87}"/>
              </a:ext>
            </a:extLst>
          </p:cNvPr>
          <p:cNvSpPr>
            <a:spLocks noChangeArrowheads="1"/>
          </p:cNvSpPr>
          <p:nvPr/>
        </p:nvSpPr>
        <p:spPr bwMode="auto">
          <a:xfrm>
            <a:off x="4408488" y="3862388"/>
            <a:ext cx="501650" cy="495300"/>
          </a:xfrm>
          <a:prstGeom prst="ellipse">
            <a:avLst/>
          </a:prstGeom>
          <a:blipFill dpi="0" rotWithShape="0">
            <a:blip r:embed="rId3" cstate="print"/>
            <a:srcRect/>
            <a:tile tx="0" ty="0" sx="100000" sy="100000" flip="none" algn="tl"/>
          </a:blipFill>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400" b="1">
                <a:solidFill>
                  <a:srgbClr val="000000"/>
                </a:solidFill>
                <a:latin typeface="Arial" panose="020B0604020202020204" pitchFamily="34" charset="0"/>
                <a:cs typeface="Arial" panose="020B0604020202020204" pitchFamily="34" charset="0"/>
              </a:rPr>
              <a:t>Macrophage</a:t>
            </a:r>
          </a:p>
        </p:txBody>
      </p:sp>
      <p:grpSp>
        <p:nvGrpSpPr>
          <p:cNvPr id="43021" name="Group 29">
            <a:extLst>
              <a:ext uri="{FF2B5EF4-FFF2-40B4-BE49-F238E27FC236}">
                <a16:creationId xmlns:a16="http://schemas.microsoft.com/office/drawing/2014/main" id="{A358E8DE-6597-5E49-A6D7-952B5E048C11}"/>
              </a:ext>
            </a:extLst>
          </p:cNvPr>
          <p:cNvGrpSpPr>
            <a:grpSpLocks/>
          </p:cNvGrpSpPr>
          <p:nvPr/>
        </p:nvGrpSpPr>
        <p:grpSpPr bwMode="auto">
          <a:xfrm>
            <a:off x="4805363" y="3563938"/>
            <a:ext cx="203200" cy="212725"/>
            <a:chOff x="3638" y="1996"/>
            <a:chExt cx="123" cy="134"/>
          </a:xfrm>
        </p:grpSpPr>
        <p:sp>
          <p:nvSpPr>
            <p:cNvPr id="43155" name="Rectangle 30">
              <a:extLst>
                <a:ext uri="{FF2B5EF4-FFF2-40B4-BE49-F238E27FC236}">
                  <a16:creationId xmlns:a16="http://schemas.microsoft.com/office/drawing/2014/main" id="{5509AE3A-E9E9-E040-A119-52C659168FBC}"/>
                </a:ext>
              </a:extLst>
            </p:cNvPr>
            <p:cNvSpPr>
              <a:spLocks noChangeArrowheads="1"/>
            </p:cNvSpPr>
            <p:nvPr/>
          </p:nvSpPr>
          <p:spPr bwMode="auto">
            <a:xfrm>
              <a:off x="3687" y="2043"/>
              <a:ext cx="29" cy="87"/>
            </a:xfrm>
            <a:prstGeom prst="rect">
              <a:avLst/>
            </a:prstGeom>
            <a:solidFill>
              <a:srgbClr val="FF6600"/>
            </a:solidFill>
            <a:ln w="9525">
              <a:solidFill>
                <a:srgbClr val="FF6600"/>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56" name="AutoShape 31">
              <a:extLst>
                <a:ext uri="{FF2B5EF4-FFF2-40B4-BE49-F238E27FC236}">
                  <a16:creationId xmlns:a16="http://schemas.microsoft.com/office/drawing/2014/main" id="{C7AF4281-602F-B649-A58C-B0377D55DD97}"/>
                </a:ext>
              </a:extLst>
            </p:cNvPr>
            <p:cNvSpPr>
              <a:spLocks noChangeArrowheads="1"/>
            </p:cNvSpPr>
            <p:nvPr/>
          </p:nvSpPr>
          <p:spPr bwMode="auto">
            <a:xfrm rot="2700000">
              <a:off x="3712" y="1976"/>
              <a:ext cx="29" cy="69"/>
            </a:xfrm>
            <a:prstGeom prst="parallelogram">
              <a:avLst>
                <a:gd name="adj" fmla="val 25000"/>
              </a:avLst>
            </a:prstGeom>
            <a:solidFill>
              <a:srgbClr val="FF6600"/>
            </a:solidFill>
            <a:ln w="9525">
              <a:solidFill>
                <a:srgbClr val="FF6600"/>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57" name="AutoShape 32">
              <a:extLst>
                <a:ext uri="{FF2B5EF4-FFF2-40B4-BE49-F238E27FC236}">
                  <a16:creationId xmlns:a16="http://schemas.microsoft.com/office/drawing/2014/main" id="{622CAAC0-C4E9-164B-8FCD-7F44156B95D7}"/>
                </a:ext>
              </a:extLst>
            </p:cNvPr>
            <p:cNvSpPr>
              <a:spLocks noChangeArrowheads="1"/>
            </p:cNvSpPr>
            <p:nvPr/>
          </p:nvSpPr>
          <p:spPr bwMode="auto">
            <a:xfrm rot="7200000">
              <a:off x="3658" y="1979"/>
              <a:ext cx="29" cy="69"/>
            </a:xfrm>
            <a:prstGeom prst="parallelogram">
              <a:avLst>
                <a:gd name="adj" fmla="val 25000"/>
              </a:avLst>
            </a:prstGeom>
            <a:solidFill>
              <a:srgbClr val="FF6600"/>
            </a:solidFill>
            <a:ln w="9525">
              <a:solidFill>
                <a:srgbClr val="FF6600"/>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grpSp>
        <p:nvGrpSpPr>
          <p:cNvPr id="43022" name="Group 33">
            <a:extLst>
              <a:ext uri="{FF2B5EF4-FFF2-40B4-BE49-F238E27FC236}">
                <a16:creationId xmlns:a16="http://schemas.microsoft.com/office/drawing/2014/main" id="{5337CD10-D08A-3A43-A7E9-C73F180D9650}"/>
              </a:ext>
            </a:extLst>
          </p:cNvPr>
          <p:cNvGrpSpPr>
            <a:grpSpLocks/>
          </p:cNvGrpSpPr>
          <p:nvPr/>
        </p:nvGrpSpPr>
        <p:grpSpPr bwMode="auto">
          <a:xfrm rot="2700000">
            <a:off x="4338638" y="3175000"/>
            <a:ext cx="239712" cy="236538"/>
            <a:chOff x="3049" y="1538"/>
            <a:chExt cx="619" cy="476"/>
          </a:xfrm>
        </p:grpSpPr>
        <p:sp>
          <p:nvSpPr>
            <p:cNvPr id="43148" name="Oval 34">
              <a:extLst>
                <a:ext uri="{FF2B5EF4-FFF2-40B4-BE49-F238E27FC236}">
                  <a16:creationId xmlns:a16="http://schemas.microsoft.com/office/drawing/2014/main" id="{06118D39-3097-A04A-B839-909DF4208446}"/>
                </a:ext>
              </a:extLst>
            </p:cNvPr>
            <p:cNvSpPr>
              <a:spLocks noChangeArrowheads="1"/>
            </p:cNvSpPr>
            <p:nvPr/>
          </p:nvSpPr>
          <p:spPr bwMode="auto">
            <a:xfrm>
              <a:off x="3253" y="1758"/>
              <a:ext cx="209" cy="256"/>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49" name="Line 35">
              <a:extLst>
                <a:ext uri="{FF2B5EF4-FFF2-40B4-BE49-F238E27FC236}">
                  <a16:creationId xmlns:a16="http://schemas.microsoft.com/office/drawing/2014/main" id="{BA869297-FD37-B841-8A04-98E14E3C4282}"/>
                </a:ext>
              </a:extLst>
            </p:cNvPr>
            <p:cNvSpPr>
              <a:spLocks noChangeShapeType="1"/>
            </p:cNvSpPr>
            <p:nvPr/>
          </p:nvSpPr>
          <p:spPr bwMode="auto">
            <a:xfrm>
              <a:off x="3067" y="1670"/>
              <a:ext cx="209"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50" name="Line 36">
              <a:extLst>
                <a:ext uri="{FF2B5EF4-FFF2-40B4-BE49-F238E27FC236}">
                  <a16:creationId xmlns:a16="http://schemas.microsoft.com/office/drawing/2014/main" id="{A1AB3BE2-E712-AF46-A8F0-4C309815E295}"/>
                </a:ext>
              </a:extLst>
            </p:cNvPr>
            <p:cNvSpPr>
              <a:spLocks noChangeShapeType="1"/>
            </p:cNvSpPr>
            <p:nvPr/>
          </p:nvSpPr>
          <p:spPr bwMode="auto">
            <a:xfrm flipH="1" flipV="1">
              <a:off x="3244" y="1545"/>
              <a:ext cx="82"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51" name="Oval 37">
              <a:extLst>
                <a:ext uri="{FF2B5EF4-FFF2-40B4-BE49-F238E27FC236}">
                  <a16:creationId xmlns:a16="http://schemas.microsoft.com/office/drawing/2014/main" id="{EB54626B-B687-7F43-8C3A-37109A3D94E8}"/>
                </a:ext>
              </a:extLst>
            </p:cNvPr>
            <p:cNvSpPr>
              <a:spLocks noChangeArrowheads="1"/>
            </p:cNvSpPr>
            <p:nvPr/>
          </p:nvSpPr>
          <p:spPr bwMode="auto">
            <a:xfrm rot="3348977">
              <a:off x="3127" y="1496"/>
              <a:ext cx="58"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52" name="Line 38">
              <a:extLst>
                <a:ext uri="{FF2B5EF4-FFF2-40B4-BE49-F238E27FC236}">
                  <a16:creationId xmlns:a16="http://schemas.microsoft.com/office/drawing/2014/main" id="{8A90370E-66D9-7741-96EE-96A9549CC2F2}"/>
                </a:ext>
              </a:extLst>
            </p:cNvPr>
            <p:cNvSpPr>
              <a:spLocks noChangeShapeType="1"/>
            </p:cNvSpPr>
            <p:nvPr/>
          </p:nvSpPr>
          <p:spPr bwMode="auto">
            <a:xfrm flipH="1">
              <a:off x="3429" y="1670"/>
              <a:ext cx="209"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53" name="Line 39">
              <a:extLst>
                <a:ext uri="{FF2B5EF4-FFF2-40B4-BE49-F238E27FC236}">
                  <a16:creationId xmlns:a16="http://schemas.microsoft.com/office/drawing/2014/main" id="{752E39DC-DAC3-4B49-9F18-554E22AED0F0}"/>
                </a:ext>
              </a:extLst>
            </p:cNvPr>
            <p:cNvSpPr>
              <a:spLocks noChangeShapeType="1"/>
            </p:cNvSpPr>
            <p:nvPr/>
          </p:nvSpPr>
          <p:spPr bwMode="auto">
            <a:xfrm flipV="1">
              <a:off x="3377" y="1534"/>
              <a:ext cx="82"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54" name="Oval 40">
              <a:extLst>
                <a:ext uri="{FF2B5EF4-FFF2-40B4-BE49-F238E27FC236}">
                  <a16:creationId xmlns:a16="http://schemas.microsoft.com/office/drawing/2014/main" id="{7C9F2305-DFFC-124F-90F3-0BAF4815859C}"/>
                </a:ext>
              </a:extLst>
            </p:cNvPr>
            <p:cNvSpPr>
              <a:spLocks noChangeArrowheads="1"/>
            </p:cNvSpPr>
            <p:nvPr/>
          </p:nvSpPr>
          <p:spPr bwMode="auto">
            <a:xfrm rot="18251023" flipH="1">
              <a:off x="3521" y="1497"/>
              <a:ext cx="54"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sp>
        <p:nvSpPr>
          <p:cNvPr id="43023" name="Rectangle 41">
            <a:extLst>
              <a:ext uri="{FF2B5EF4-FFF2-40B4-BE49-F238E27FC236}">
                <a16:creationId xmlns:a16="http://schemas.microsoft.com/office/drawing/2014/main" id="{E53B1342-326F-3840-8AC1-530DE48F2D47}"/>
              </a:ext>
            </a:extLst>
          </p:cNvPr>
          <p:cNvSpPr>
            <a:spLocks noChangeArrowheads="1"/>
          </p:cNvSpPr>
          <p:nvPr/>
        </p:nvSpPr>
        <p:spPr bwMode="auto">
          <a:xfrm>
            <a:off x="5124450" y="3617913"/>
            <a:ext cx="47625" cy="138112"/>
          </a:xfrm>
          <a:prstGeom prst="rect">
            <a:avLst/>
          </a:prstGeom>
          <a:solidFill>
            <a:srgbClr val="89FF89"/>
          </a:solidFill>
          <a:ln w="6350">
            <a:solidFill>
              <a:srgbClr val="89FF89"/>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24" name="Text Box 42">
            <a:extLst>
              <a:ext uri="{FF2B5EF4-FFF2-40B4-BE49-F238E27FC236}">
                <a16:creationId xmlns:a16="http://schemas.microsoft.com/office/drawing/2014/main" id="{B67C268B-F3CC-294F-BDD9-C95A0DFD8CB4}"/>
              </a:ext>
            </a:extLst>
          </p:cNvPr>
          <p:cNvSpPr txBox="1">
            <a:spLocks noChangeArrowheads="1"/>
          </p:cNvSpPr>
          <p:nvPr/>
        </p:nvSpPr>
        <p:spPr bwMode="auto">
          <a:xfrm>
            <a:off x="5426075" y="3316288"/>
            <a:ext cx="7112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1600" b="1">
                <a:solidFill>
                  <a:srgbClr val="FF6600"/>
                </a:solidFill>
                <a:latin typeface="Arial" panose="020B0604020202020204" pitchFamily="34" charset="0"/>
                <a:cs typeface="Arial" panose="020B0604020202020204" pitchFamily="34" charset="0"/>
              </a:rPr>
              <a:t>FcR</a:t>
            </a:r>
            <a:endParaRPr lang="fr-FR" altLang="pl-PL" sz="1600">
              <a:solidFill>
                <a:srgbClr val="FF6600"/>
              </a:solidFill>
              <a:latin typeface="Arial" panose="020B0604020202020204" pitchFamily="34" charset="0"/>
              <a:cs typeface="Arial" panose="020B0604020202020204" pitchFamily="34" charset="0"/>
            </a:endParaRPr>
          </a:p>
          <a:p>
            <a:r>
              <a:rPr lang="fr-FR" altLang="pl-PL" sz="1400">
                <a:solidFill>
                  <a:srgbClr val="89FF89"/>
                </a:solidFill>
                <a:latin typeface="Arial" panose="020B0604020202020204" pitchFamily="34" charset="0"/>
                <a:cs typeface="Arial" panose="020B0604020202020204" pitchFamily="34" charset="0"/>
              </a:rPr>
              <a:t>CR3</a:t>
            </a:r>
            <a:endParaRPr lang="fr-FR" altLang="pl-PL" sz="1000">
              <a:solidFill>
                <a:srgbClr val="89FF89"/>
              </a:solidFill>
              <a:latin typeface="Arial" panose="020B0604020202020204" pitchFamily="34" charset="0"/>
              <a:cs typeface="Arial" panose="020B0604020202020204" pitchFamily="34" charset="0"/>
            </a:endParaRPr>
          </a:p>
        </p:txBody>
      </p:sp>
      <p:sp>
        <p:nvSpPr>
          <p:cNvPr id="43025" name="Text Box 43">
            <a:extLst>
              <a:ext uri="{FF2B5EF4-FFF2-40B4-BE49-F238E27FC236}">
                <a16:creationId xmlns:a16="http://schemas.microsoft.com/office/drawing/2014/main" id="{0A43F1C3-317C-BD46-95F7-3A3DDF6E9CB0}"/>
              </a:ext>
            </a:extLst>
          </p:cNvPr>
          <p:cNvSpPr txBox="1">
            <a:spLocks noChangeArrowheads="1"/>
          </p:cNvSpPr>
          <p:nvPr/>
        </p:nvSpPr>
        <p:spPr bwMode="auto">
          <a:xfrm>
            <a:off x="3898900" y="4592638"/>
            <a:ext cx="166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2000">
                <a:latin typeface="Arial" panose="020B0604020202020204" pitchFamily="34" charset="0"/>
                <a:cs typeface="Arial" panose="020B0604020202020204" pitchFamily="34" charset="0"/>
              </a:rPr>
              <a:t>Opsonisation</a:t>
            </a:r>
          </a:p>
        </p:txBody>
      </p:sp>
      <p:sp>
        <p:nvSpPr>
          <p:cNvPr id="43026" name="AutoShape 44">
            <a:extLst>
              <a:ext uri="{FF2B5EF4-FFF2-40B4-BE49-F238E27FC236}">
                <a16:creationId xmlns:a16="http://schemas.microsoft.com/office/drawing/2014/main" id="{06C2651C-A63D-2D43-BE02-93AA0F5EA0F5}"/>
              </a:ext>
            </a:extLst>
          </p:cNvPr>
          <p:cNvSpPr>
            <a:spLocks noChangeArrowheads="1"/>
          </p:cNvSpPr>
          <p:nvPr/>
        </p:nvSpPr>
        <p:spPr bwMode="auto">
          <a:xfrm rot="5400000">
            <a:off x="4404519" y="5447507"/>
            <a:ext cx="669925" cy="166687"/>
          </a:xfrm>
          <a:prstGeom prst="notchedRightArrow">
            <a:avLst>
              <a:gd name="adj1" fmla="val 50000"/>
              <a:gd name="adj2" fmla="val 100476"/>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27" name="Text Box 45">
            <a:extLst>
              <a:ext uri="{FF2B5EF4-FFF2-40B4-BE49-F238E27FC236}">
                <a16:creationId xmlns:a16="http://schemas.microsoft.com/office/drawing/2014/main" id="{E1029AED-2F45-3A40-8D60-5E73988AEF1C}"/>
              </a:ext>
            </a:extLst>
          </p:cNvPr>
          <p:cNvSpPr txBox="1">
            <a:spLocks noChangeArrowheads="1"/>
          </p:cNvSpPr>
          <p:nvPr/>
        </p:nvSpPr>
        <p:spPr bwMode="auto">
          <a:xfrm>
            <a:off x="3987800" y="6029325"/>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2000">
                <a:latin typeface="Arial" panose="020B0604020202020204" pitchFamily="34" charset="0"/>
                <a:cs typeface="Arial" panose="020B0604020202020204" pitchFamily="34" charset="0"/>
              </a:rPr>
              <a:t>Phagocytosis</a:t>
            </a:r>
          </a:p>
        </p:txBody>
      </p:sp>
      <p:sp>
        <p:nvSpPr>
          <p:cNvPr id="43028" name="Text Box 46">
            <a:extLst>
              <a:ext uri="{FF2B5EF4-FFF2-40B4-BE49-F238E27FC236}">
                <a16:creationId xmlns:a16="http://schemas.microsoft.com/office/drawing/2014/main" id="{26598EA3-1F57-BC4A-9E47-B74762229FEA}"/>
              </a:ext>
            </a:extLst>
          </p:cNvPr>
          <p:cNvSpPr txBox="1">
            <a:spLocks noChangeArrowheads="1"/>
          </p:cNvSpPr>
          <p:nvPr/>
        </p:nvSpPr>
        <p:spPr bwMode="auto">
          <a:xfrm>
            <a:off x="3841648" y="6477000"/>
            <a:ext cx="1794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800" b="1" dirty="0">
                <a:latin typeface="Arial" panose="020B0604020202020204" pitchFamily="34" charset="0"/>
              </a:rPr>
              <a:t>Rabbit &gt; horse</a:t>
            </a:r>
          </a:p>
        </p:txBody>
      </p:sp>
      <p:grpSp>
        <p:nvGrpSpPr>
          <p:cNvPr id="43029" name="Group 47">
            <a:extLst>
              <a:ext uri="{FF2B5EF4-FFF2-40B4-BE49-F238E27FC236}">
                <a16:creationId xmlns:a16="http://schemas.microsoft.com/office/drawing/2014/main" id="{3AD86146-C5A6-3C48-AA9B-77671416EC6D}"/>
              </a:ext>
            </a:extLst>
          </p:cNvPr>
          <p:cNvGrpSpPr>
            <a:grpSpLocks/>
          </p:cNvGrpSpPr>
          <p:nvPr/>
        </p:nvGrpSpPr>
        <p:grpSpPr bwMode="auto">
          <a:xfrm>
            <a:off x="0" y="685800"/>
            <a:ext cx="3459163" cy="6159985"/>
            <a:chOff x="0" y="806"/>
            <a:chExt cx="1623" cy="3366"/>
          </a:xfrm>
        </p:grpSpPr>
        <p:grpSp>
          <p:nvGrpSpPr>
            <p:cNvPr id="43098" name="Group 48">
              <a:extLst>
                <a:ext uri="{FF2B5EF4-FFF2-40B4-BE49-F238E27FC236}">
                  <a16:creationId xmlns:a16="http://schemas.microsoft.com/office/drawing/2014/main" id="{5DFEBD9C-BA54-AA4E-97F7-B6DC72C52A48}"/>
                </a:ext>
              </a:extLst>
            </p:cNvPr>
            <p:cNvGrpSpPr>
              <a:grpSpLocks/>
            </p:cNvGrpSpPr>
            <p:nvPr/>
          </p:nvGrpSpPr>
          <p:grpSpPr bwMode="auto">
            <a:xfrm>
              <a:off x="997" y="1350"/>
              <a:ext cx="599" cy="747"/>
              <a:chOff x="997" y="1350"/>
              <a:chExt cx="599" cy="747"/>
            </a:xfrm>
          </p:grpSpPr>
          <p:grpSp>
            <p:nvGrpSpPr>
              <p:cNvPr id="43114" name="Group 49">
                <a:extLst>
                  <a:ext uri="{FF2B5EF4-FFF2-40B4-BE49-F238E27FC236}">
                    <a16:creationId xmlns:a16="http://schemas.microsoft.com/office/drawing/2014/main" id="{93A0258C-0830-1242-A286-04FDBF274090}"/>
                  </a:ext>
                </a:extLst>
              </p:cNvPr>
              <p:cNvGrpSpPr>
                <a:grpSpLocks/>
              </p:cNvGrpSpPr>
              <p:nvPr/>
            </p:nvGrpSpPr>
            <p:grpSpPr bwMode="auto">
              <a:xfrm rot="-9834884">
                <a:off x="1299" y="1350"/>
                <a:ext cx="151" cy="143"/>
                <a:chOff x="3049" y="1538"/>
                <a:chExt cx="619" cy="476"/>
              </a:xfrm>
            </p:grpSpPr>
            <p:sp>
              <p:nvSpPr>
                <p:cNvPr id="43141" name="Oval 50">
                  <a:extLst>
                    <a:ext uri="{FF2B5EF4-FFF2-40B4-BE49-F238E27FC236}">
                      <a16:creationId xmlns:a16="http://schemas.microsoft.com/office/drawing/2014/main" id="{9C5C91D3-C4EF-DA49-889F-C1D1300F05E9}"/>
                    </a:ext>
                  </a:extLst>
                </p:cNvPr>
                <p:cNvSpPr>
                  <a:spLocks noChangeArrowheads="1"/>
                </p:cNvSpPr>
                <p:nvPr/>
              </p:nvSpPr>
              <p:spPr bwMode="auto">
                <a:xfrm>
                  <a:off x="3257" y="1765"/>
                  <a:ext cx="202" cy="257"/>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42" name="Line 51">
                  <a:extLst>
                    <a:ext uri="{FF2B5EF4-FFF2-40B4-BE49-F238E27FC236}">
                      <a16:creationId xmlns:a16="http://schemas.microsoft.com/office/drawing/2014/main" id="{07A384A2-D64E-7B4C-8B2D-7C4098456EC6}"/>
                    </a:ext>
                  </a:extLst>
                </p:cNvPr>
                <p:cNvSpPr>
                  <a:spLocks noChangeShapeType="1"/>
                </p:cNvSpPr>
                <p:nvPr/>
              </p:nvSpPr>
              <p:spPr bwMode="auto">
                <a:xfrm>
                  <a:off x="3075" y="1676"/>
                  <a:ext cx="208"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43" name="Line 52">
                  <a:extLst>
                    <a:ext uri="{FF2B5EF4-FFF2-40B4-BE49-F238E27FC236}">
                      <a16:creationId xmlns:a16="http://schemas.microsoft.com/office/drawing/2014/main" id="{DC99370C-FCD1-594D-9728-A85B289F27CD}"/>
                    </a:ext>
                  </a:extLst>
                </p:cNvPr>
                <p:cNvSpPr>
                  <a:spLocks noChangeShapeType="1"/>
                </p:cNvSpPr>
                <p:nvPr/>
              </p:nvSpPr>
              <p:spPr bwMode="auto">
                <a:xfrm flipH="1" flipV="1">
                  <a:off x="3240" y="1539"/>
                  <a:ext cx="79" cy="219"/>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44" name="Oval 53">
                  <a:extLst>
                    <a:ext uri="{FF2B5EF4-FFF2-40B4-BE49-F238E27FC236}">
                      <a16:creationId xmlns:a16="http://schemas.microsoft.com/office/drawing/2014/main" id="{8F2EA767-51A7-C246-B910-0D59BB2E18EE}"/>
                    </a:ext>
                  </a:extLst>
                </p:cNvPr>
                <p:cNvSpPr>
                  <a:spLocks noChangeArrowheads="1"/>
                </p:cNvSpPr>
                <p:nvPr/>
              </p:nvSpPr>
              <p:spPr bwMode="auto">
                <a:xfrm rot="3348977">
                  <a:off x="3127" y="1498"/>
                  <a:ext cx="55" cy="223"/>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45" name="Line 54">
                  <a:extLst>
                    <a:ext uri="{FF2B5EF4-FFF2-40B4-BE49-F238E27FC236}">
                      <a16:creationId xmlns:a16="http://schemas.microsoft.com/office/drawing/2014/main" id="{E4F2358A-5D50-1F43-9FEC-0E430179F34A}"/>
                    </a:ext>
                  </a:extLst>
                </p:cNvPr>
                <p:cNvSpPr>
                  <a:spLocks noChangeShapeType="1"/>
                </p:cNvSpPr>
                <p:nvPr/>
              </p:nvSpPr>
              <p:spPr bwMode="auto">
                <a:xfrm flipH="1">
                  <a:off x="3428" y="1666"/>
                  <a:ext cx="211"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46" name="Line 55">
                  <a:extLst>
                    <a:ext uri="{FF2B5EF4-FFF2-40B4-BE49-F238E27FC236}">
                      <a16:creationId xmlns:a16="http://schemas.microsoft.com/office/drawing/2014/main" id="{AE5A9E67-666C-B846-BBDB-4F6DD95627D5}"/>
                    </a:ext>
                  </a:extLst>
                </p:cNvPr>
                <p:cNvSpPr>
                  <a:spLocks noChangeShapeType="1"/>
                </p:cNvSpPr>
                <p:nvPr/>
              </p:nvSpPr>
              <p:spPr bwMode="auto">
                <a:xfrm flipV="1">
                  <a:off x="3389" y="1547"/>
                  <a:ext cx="79" cy="222"/>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47" name="Oval 56">
                  <a:extLst>
                    <a:ext uri="{FF2B5EF4-FFF2-40B4-BE49-F238E27FC236}">
                      <a16:creationId xmlns:a16="http://schemas.microsoft.com/office/drawing/2014/main" id="{6C3E2249-52FB-674C-AEE9-E88BE5E271C2}"/>
                    </a:ext>
                  </a:extLst>
                </p:cNvPr>
                <p:cNvSpPr>
                  <a:spLocks noChangeArrowheads="1"/>
                </p:cNvSpPr>
                <p:nvPr/>
              </p:nvSpPr>
              <p:spPr bwMode="auto">
                <a:xfrm rot="18251023" flipH="1">
                  <a:off x="3535" y="1489"/>
                  <a:ext cx="58" cy="223"/>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sp>
            <p:nvSpPr>
              <p:cNvPr id="43115" name="Oval 57">
                <a:extLst>
                  <a:ext uri="{FF2B5EF4-FFF2-40B4-BE49-F238E27FC236}">
                    <a16:creationId xmlns:a16="http://schemas.microsoft.com/office/drawing/2014/main" id="{D8FBB53D-7CEE-FF45-8F57-643B4519796B}"/>
                  </a:ext>
                </a:extLst>
              </p:cNvPr>
              <p:cNvSpPr>
                <a:spLocks noChangeArrowheads="1"/>
              </p:cNvSpPr>
              <p:nvPr/>
            </p:nvSpPr>
            <p:spPr bwMode="auto">
              <a:xfrm rot="5400000">
                <a:off x="992" y="1552"/>
                <a:ext cx="609" cy="480"/>
              </a:xfrm>
              <a:prstGeom prst="ellipse">
                <a:avLst/>
              </a:prstGeom>
              <a:solidFill>
                <a:srgbClr val="CCECFF"/>
              </a:solidFill>
              <a:ln w="9525">
                <a:solidFill>
                  <a:srgbClr val="CCECFF"/>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16" name="Oval 58" descr="70%">
                <a:extLst>
                  <a:ext uri="{FF2B5EF4-FFF2-40B4-BE49-F238E27FC236}">
                    <a16:creationId xmlns:a16="http://schemas.microsoft.com/office/drawing/2014/main" id="{E3F4356D-4AEE-424E-8BF0-AADDDBC0A99B}"/>
                  </a:ext>
                </a:extLst>
              </p:cNvPr>
              <p:cNvSpPr>
                <a:spLocks noChangeArrowheads="1"/>
              </p:cNvSpPr>
              <p:nvPr/>
            </p:nvSpPr>
            <p:spPr bwMode="auto">
              <a:xfrm>
                <a:off x="1117" y="1623"/>
                <a:ext cx="349" cy="434"/>
              </a:xfrm>
              <a:prstGeom prst="ellipse">
                <a:avLst/>
              </a:prstGeom>
              <a:blipFill dpi="0" rotWithShape="0">
                <a:blip r:embed="rId3" cstate="print"/>
                <a:srcRect/>
                <a:tile tx="0" ty="0" sx="100000" sy="100000" flip="none" algn="tl"/>
              </a:blipFill>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400" b="1">
                    <a:solidFill>
                      <a:srgbClr val="000000"/>
                    </a:solidFill>
                    <a:latin typeface="Arial" panose="020B0604020202020204" pitchFamily="34" charset="0"/>
                    <a:cs typeface="Arial" panose="020B0604020202020204" pitchFamily="34" charset="0"/>
                  </a:rPr>
                  <a:t>T Cell</a:t>
                </a:r>
              </a:p>
            </p:txBody>
          </p:sp>
          <p:grpSp>
            <p:nvGrpSpPr>
              <p:cNvPr id="43117" name="Group 59">
                <a:extLst>
                  <a:ext uri="{FF2B5EF4-FFF2-40B4-BE49-F238E27FC236}">
                    <a16:creationId xmlns:a16="http://schemas.microsoft.com/office/drawing/2014/main" id="{CF42B445-EC53-EE45-9408-E95F8F93D77A}"/>
                  </a:ext>
                </a:extLst>
              </p:cNvPr>
              <p:cNvGrpSpPr>
                <a:grpSpLocks/>
              </p:cNvGrpSpPr>
              <p:nvPr/>
            </p:nvGrpSpPr>
            <p:grpSpPr bwMode="auto">
              <a:xfrm rot="-8221063">
                <a:off x="1444" y="1452"/>
                <a:ext cx="152" cy="143"/>
                <a:chOff x="3049" y="1538"/>
                <a:chExt cx="619" cy="476"/>
              </a:xfrm>
            </p:grpSpPr>
            <p:sp>
              <p:nvSpPr>
                <p:cNvPr id="43134" name="Oval 60">
                  <a:extLst>
                    <a:ext uri="{FF2B5EF4-FFF2-40B4-BE49-F238E27FC236}">
                      <a16:creationId xmlns:a16="http://schemas.microsoft.com/office/drawing/2014/main" id="{B357DD16-6127-EA46-B396-6D8894E844AE}"/>
                    </a:ext>
                  </a:extLst>
                </p:cNvPr>
                <p:cNvSpPr>
                  <a:spLocks noChangeArrowheads="1"/>
                </p:cNvSpPr>
                <p:nvPr/>
              </p:nvSpPr>
              <p:spPr bwMode="auto">
                <a:xfrm>
                  <a:off x="3269" y="1758"/>
                  <a:ext cx="200" cy="254"/>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35" name="Line 61">
                  <a:extLst>
                    <a:ext uri="{FF2B5EF4-FFF2-40B4-BE49-F238E27FC236}">
                      <a16:creationId xmlns:a16="http://schemas.microsoft.com/office/drawing/2014/main" id="{5D9BD6F8-B220-D54A-9025-DCECFB5DA2DD}"/>
                    </a:ext>
                  </a:extLst>
                </p:cNvPr>
                <p:cNvSpPr>
                  <a:spLocks noChangeShapeType="1"/>
                </p:cNvSpPr>
                <p:nvPr/>
              </p:nvSpPr>
              <p:spPr bwMode="auto">
                <a:xfrm>
                  <a:off x="3090" y="1678"/>
                  <a:ext cx="203"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36" name="Line 62">
                  <a:extLst>
                    <a:ext uri="{FF2B5EF4-FFF2-40B4-BE49-F238E27FC236}">
                      <a16:creationId xmlns:a16="http://schemas.microsoft.com/office/drawing/2014/main" id="{342D2063-3197-9949-B97C-1FD173ED0A51}"/>
                    </a:ext>
                  </a:extLst>
                </p:cNvPr>
                <p:cNvSpPr>
                  <a:spLocks noChangeShapeType="1"/>
                </p:cNvSpPr>
                <p:nvPr/>
              </p:nvSpPr>
              <p:spPr bwMode="auto">
                <a:xfrm flipH="1" flipV="1">
                  <a:off x="3253" y="1551"/>
                  <a:ext cx="79" cy="21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37" name="Oval 63">
                  <a:extLst>
                    <a:ext uri="{FF2B5EF4-FFF2-40B4-BE49-F238E27FC236}">
                      <a16:creationId xmlns:a16="http://schemas.microsoft.com/office/drawing/2014/main" id="{B4E2BD6C-531B-4743-935E-6F9F80F52F94}"/>
                    </a:ext>
                  </a:extLst>
                </p:cNvPr>
                <p:cNvSpPr>
                  <a:spLocks noChangeArrowheads="1"/>
                </p:cNvSpPr>
                <p:nvPr/>
              </p:nvSpPr>
              <p:spPr bwMode="auto">
                <a:xfrm rot="3348977">
                  <a:off x="3140" y="1504"/>
                  <a:ext cx="58" cy="218"/>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38" name="Line 64">
                  <a:extLst>
                    <a:ext uri="{FF2B5EF4-FFF2-40B4-BE49-F238E27FC236}">
                      <a16:creationId xmlns:a16="http://schemas.microsoft.com/office/drawing/2014/main" id="{4D9ED14F-F7BC-4945-B97B-62A615050A27}"/>
                    </a:ext>
                  </a:extLst>
                </p:cNvPr>
                <p:cNvSpPr>
                  <a:spLocks noChangeShapeType="1"/>
                </p:cNvSpPr>
                <p:nvPr/>
              </p:nvSpPr>
              <p:spPr bwMode="auto">
                <a:xfrm flipH="1">
                  <a:off x="3445" y="1678"/>
                  <a:ext cx="203" cy="11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39" name="Line 65">
                  <a:extLst>
                    <a:ext uri="{FF2B5EF4-FFF2-40B4-BE49-F238E27FC236}">
                      <a16:creationId xmlns:a16="http://schemas.microsoft.com/office/drawing/2014/main" id="{02C34680-F2D8-2143-AD27-B3AD91B5F145}"/>
                    </a:ext>
                  </a:extLst>
                </p:cNvPr>
                <p:cNvSpPr>
                  <a:spLocks noChangeShapeType="1"/>
                </p:cNvSpPr>
                <p:nvPr/>
              </p:nvSpPr>
              <p:spPr bwMode="auto">
                <a:xfrm flipV="1">
                  <a:off x="3399" y="1552"/>
                  <a:ext cx="79" cy="21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40" name="Oval 66">
                  <a:extLst>
                    <a:ext uri="{FF2B5EF4-FFF2-40B4-BE49-F238E27FC236}">
                      <a16:creationId xmlns:a16="http://schemas.microsoft.com/office/drawing/2014/main" id="{61D2C0D0-D33B-ED4B-B8DB-9A5995F19A84}"/>
                    </a:ext>
                  </a:extLst>
                </p:cNvPr>
                <p:cNvSpPr>
                  <a:spLocks noChangeArrowheads="1"/>
                </p:cNvSpPr>
                <p:nvPr/>
              </p:nvSpPr>
              <p:spPr bwMode="auto">
                <a:xfrm rot="18251023" flipH="1">
                  <a:off x="3545" y="1502"/>
                  <a:ext cx="55"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grpSp>
            <p:nvGrpSpPr>
              <p:cNvPr id="43118" name="Group 67">
                <a:extLst>
                  <a:ext uri="{FF2B5EF4-FFF2-40B4-BE49-F238E27FC236}">
                    <a16:creationId xmlns:a16="http://schemas.microsoft.com/office/drawing/2014/main" id="{84578818-DE8F-6C4E-9971-19D581A545CD}"/>
                  </a:ext>
                </a:extLst>
              </p:cNvPr>
              <p:cNvGrpSpPr>
                <a:grpSpLocks/>
              </p:cNvGrpSpPr>
              <p:nvPr/>
            </p:nvGrpSpPr>
            <p:grpSpPr bwMode="auto">
              <a:xfrm rot="9669749">
                <a:off x="1127" y="1359"/>
                <a:ext cx="152" cy="143"/>
                <a:chOff x="3049" y="1538"/>
                <a:chExt cx="619" cy="476"/>
              </a:xfrm>
            </p:grpSpPr>
            <p:sp>
              <p:nvSpPr>
                <p:cNvPr id="43127" name="Oval 68">
                  <a:extLst>
                    <a:ext uri="{FF2B5EF4-FFF2-40B4-BE49-F238E27FC236}">
                      <a16:creationId xmlns:a16="http://schemas.microsoft.com/office/drawing/2014/main" id="{9DB3531C-642E-AC44-BF36-D0E87977CE5C}"/>
                    </a:ext>
                  </a:extLst>
                </p:cNvPr>
                <p:cNvSpPr>
                  <a:spLocks noChangeArrowheads="1"/>
                </p:cNvSpPr>
                <p:nvPr/>
              </p:nvSpPr>
              <p:spPr bwMode="auto">
                <a:xfrm>
                  <a:off x="3255" y="1764"/>
                  <a:ext cx="203" cy="257"/>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28" name="Line 69">
                  <a:extLst>
                    <a:ext uri="{FF2B5EF4-FFF2-40B4-BE49-F238E27FC236}">
                      <a16:creationId xmlns:a16="http://schemas.microsoft.com/office/drawing/2014/main" id="{1A4642E6-664E-0D48-BB5F-ABE1CEC3F03B}"/>
                    </a:ext>
                  </a:extLst>
                </p:cNvPr>
                <p:cNvSpPr>
                  <a:spLocks noChangeShapeType="1"/>
                </p:cNvSpPr>
                <p:nvPr/>
              </p:nvSpPr>
              <p:spPr bwMode="auto">
                <a:xfrm>
                  <a:off x="3071" y="1671"/>
                  <a:ext cx="209"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29" name="Line 70">
                  <a:extLst>
                    <a:ext uri="{FF2B5EF4-FFF2-40B4-BE49-F238E27FC236}">
                      <a16:creationId xmlns:a16="http://schemas.microsoft.com/office/drawing/2014/main" id="{59527A77-909C-B54C-A16A-20CB9837D0D5}"/>
                    </a:ext>
                  </a:extLst>
                </p:cNvPr>
                <p:cNvSpPr>
                  <a:spLocks noChangeShapeType="1"/>
                </p:cNvSpPr>
                <p:nvPr/>
              </p:nvSpPr>
              <p:spPr bwMode="auto">
                <a:xfrm flipH="1" flipV="1">
                  <a:off x="3245" y="1545"/>
                  <a:ext cx="82" cy="219"/>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30" name="Oval 71">
                  <a:extLst>
                    <a:ext uri="{FF2B5EF4-FFF2-40B4-BE49-F238E27FC236}">
                      <a16:creationId xmlns:a16="http://schemas.microsoft.com/office/drawing/2014/main" id="{A0B0EA81-780C-1E44-8DD0-D84997C54A47}"/>
                    </a:ext>
                  </a:extLst>
                </p:cNvPr>
                <p:cNvSpPr>
                  <a:spLocks noChangeArrowheads="1"/>
                </p:cNvSpPr>
                <p:nvPr/>
              </p:nvSpPr>
              <p:spPr bwMode="auto">
                <a:xfrm rot="3348977">
                  <a:off x="3127" y="1506"/>
                  <a:ext cx="55"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31" name="Line 72">
                  <a:extLst>
                    <a:ext uri="{FF2B5EF4-FFF2-40B4-BE49-F238E27FC236}">
                      <a16:creationId xmlns:a16="http://schemas.microsoft.com/office/drawing/2014/main" id="{918C59EE-C7D6-954C-A079-EB512BC9AB54}"/>
                    </a:ext>
                  </a:extLst>
                </p:cNvPr>
                <p:cNvSpPr>
                  <a:spLocks noChangeShapeType="1"/>
                </p:cNvSpPr>
                <p:nvPr/>
              </p:nvSpPr>
              <p:spPr bwMode="auto">
                <a:xfrm flipH="1">
                  <a:off x="3436" y="1671"/>
                  <a:ext cx="209"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32" name="Line 73">
                  <a:extLst>
                    <a:ext uri="{FF2B5EF4-FFF2-40B4-BE49-F238E27FC236}">
                      <a16:creationId xmlns:a16="http://schemas.microsoft.com/office/drawing/2014/main" id="{5F98BD20-08AF-B042-9A01-6351B28463EB}"/>
                    </a:ext>
                  </a:extLst>
                </p:cNvPr>
                <p:cNvSpPr>
                  <a:spLocks noChangeShapeType="1"/>
                </p:cNvSpPr>
                <p:nvPr/>
              </p:nvSpPr>
              <p:spPr bwMode="auto">
                <a:xfrm flipV="1">
                  <a:off x="3391" y="1547"/>
                  <a:ext cx="82" cy="222"/>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33" name="Oval 74">
                  <a:extLst>
                    <a:ext uri="{FF2B5EF4-FFF2-40B4-BE49-F238E27FC236}">
                      <a16:creationId xmlns:a16="http://schemas.microsoft.com/office/drawing/2014/main" id="{3E6FB99E-2FB5-6945-8D37-E12D8302AC1F}"/>
                    </a:ext>
                  </a:extLst>
                </p:cNvPr>
                <p:cNvSpPr>
                  <a:spLocks noChangeArrowheads="1"/>
                </p:cNvSpPr>
                <p:nvPr/>
              </p:nvSpPr>
              <p:spPr bwMode="auto">
                <a:xfrm rot="18251023" flipH="1">
                  <a:off x="3531" y="1494"/>
                  <a:ext cx="55" cy="227"/>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grpSp>
            <p:nvGrpSpPr>
              <p:cNvPr id="43119" name="Group 75">
                <a:extLst>
                  <a:ext uri="{FF2B5EF4-FFF2-40B4-BE49-F238E27FC236}">
                    <a16:creationId xmlns:a16="http://schemas.microsoft.com/office/drawing/2014/main" id="{EF1C02D4-F8E3-8241-B5E4-A1E26D7770C9}"/>
                  </a:ext>
                </a:extLst>
              </p:cNvPr>
              <p:cNvGrpSpPr>
                <a:grpSpLocks/>
              </p:cNvGrpSpPr>
              <p:nvPr/>
            </p:nvGrpSpPr>
            <p:grpSpPr bwMode="auto">
              <a:xfrm rot="8130937">
                <a:off x="997" y="1454"/>
                <a:ext cx="152" cy="143"/>
                <a:chOff x="3049" y="1538"/>
                <a:chExt cx="619" cy="476"/>
              </a:xfrm>
            </p:grpSpPr>
            <p:sp>
              <p:nvSpPr>
                <p:cNvPr id="43120" name="Oval 76">
                  <a:extLst>
                    <a:ext uri="{FF2B5EF4-FFF2-40B4-BE49-F238E27FC236}">
                      <a16:creationId xmlns:a16="http://schemas.microsoft.com/office/drawing/2014/main" id="{1F5E6E4F-B245-8B4F-91EC-6B0096DAA7FF}"/>
                    </a:ext>
                  </a:extLst>
                </p:cNvPr>
                <p:cNvSpPr>
                  <a:spLocks noChangeArrowheads="1"/>
                </p:cNvSpPr>
                <p:nvPr/>
              </p:nvSpPr>
              <p:spPr bwMode="auto">
                <a:xfrm>
                  <a:off x="3261" y="1763"/>
                  <a:ext cx="200" cy="257"/>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21" name="Line 77">
                  <a:extLst>
                    <a:ext uri="{FF2B5EF4-FFF2-40B4-BE49-F238E27FC236}">
                      <a16:creationId xmlns:a16="http://schemas.microsoft.com/office/drawing/2014/main" id="{577D1D24-FB7C-9144-8969-651333CF4FA5}"/>
                    </a:ext>
                  </a:extLst>
                </p:cNvPr>
                <p:cNvSpPr>
                  <a:spLocks noChangeShapeType="1"/>
                </p:cNvSpPr>
                <p:nvPr/>
              </p:nvSpPr>
              <p:spPr bwMode="auto">
                <a:xfrm>
                  <a:off x="3075" y="1669"/>
                  <a:ext cx="206"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22" name="Line 78">
                  <a:extLst>
                    <a:ext uri="{FF2B5EF4-FFF2-40B4-BE49-F238E27FC236}">
                      <a16:creationId xmlns:a16="http://schemas.microsoft.com/office/drawing/2014/main" id="{85C45ADD-F913-6846-ABA3-9936A3010070}"/>
                    </a:ext>
                  </a:extLst>
                </p:cNvPr>
                <p:cNvSpPr>
                  <a:spLocks noChangeShapeType="1"/>
                </p:cNvSpPr>
                <p:nvPr/>
              </p:nvSpPr>
              <p:spPr bwMode="auto">
                <a:xfrm flipH="1" flipV="1">
                  <a:off x="3247" y="1540"/>
                  <a:ext cx="79" cy="219"/>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23" name="Oval 79">
                  <a:extLst>
                    <a:ext uri="{FF2B5EF4-FFF2-40B4-BE49-F238E27FC236}">
                      <a16:creationId xmlns:a16="http://schemas.microsoft.com/office/drawing/2014/main" id="{AF309900-555E-6B45-A123-BD877DF30461}"/>
                    </a:ext>
                  </a:extLst>
                </p:cNvPr>
                <p:cNvSpPr>
                  <a:spLocks noChangeArrowheads="1"/>
                </p:cNvSpPr>
                <p:nvPr/>
              </p:nvSpPr>
              <p:spPr bwMode="auto">
                <a:xfrm rot="3348977">
                  <a:off x="3137" y="1504"/>
                  <a:ext cx="55"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24" name="Line 80">
                  <a:extLst>
                    <a:ext uri="{FF2B5EF4-FFF2-40B4-BE49-F238E27FC236}">
                      <a16:creationId xmlns:a16="http://schemas.microsoft.com/office/drawing/2014/main" id="{FB960FFF-2F17-DE4D-964E-542FB170B4E9}"/>
                    </a:ext>
                  </a:extLst>
                </p:cNvPr>
                <p:cNvSpPr>
                  <a:spLocks noChangeShapeType="1"/>
                </p:cNvSpPr>
                <p:nvPr/>
              </p:nvSpPr>
              <p:spPr bwMode="auto">
                <a:xfrm flipH="1">
                  <a:off x="3435" y="1670"/>
                  <a:ext cx="206" cy="115"/>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25" name="Line 81">
                  <a:extLst>
                    <a:ext uri="{FF2B5EF4-FFF2-40B4-BE49-F238E27FC236}">
                      <a16:creationId xmlns:a16="http://schemas.microsoft.com/office/drawing/2014/main" id="{515F2714-0D0D-924A-A44D-9E3817A7D40A}"/>
                    </a:ext>
                  </a:extLst>
                </p:cNvPr>
                <p:cNvSpPr>
                  <a:spLocks noChangeShapeType="1"/>
                </p:cNvSpPr>
                <p:nvPr/>
              </p:nvSpPr>
              <p:spPr bwMode="auto">
                <a:xfrm flipV="1">
                  <a:off x="3392" y="1539"/>
                  <a:ext cx="79" cy="222"/>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126" name="Oval 82">
                  <a:extLst>
                    <a:ext uri="{FF2B5EF4-FFF2-40B4-BE49-F238E27FC236}">
                      <a16:creationId xmlns:a16="http://schemas.microsoft.com/office/drawing/2014/main" id="{B22E32DC-9648-9E42-B3A1-8985D8B2F454}"/>
                    </a:ext>
                  </a:extLst>
                </p:cNvPr>
                <p:cNvSpPr>
                  <a:spLocks noChangeArrowheads="1"/>
                </p:cNvSpPr>
                <p:nvPr/>
              </p:nvSpPr>
              <p:spPr bwMode="auto">
                <a:xfrm rot="18251023" flipH="1">
                  <a:off x="3538" y="1498"/>
                  <a:ext cx="55"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grpSp>
        <p:pic>
          <p:nvPicPr>
            <p:cNvPr id="43099" name="Picture 83">
              <a:extLst>
                <a:ext uri="{FF2B5EF4-FFF2-40B4-BE49-F238E27FC236}">
                  <a16:creationId xmlns:a16="http://schemas.microsoft.com/office/drawing/2014/main" id="{543F2D08-D61E-154E-8B0F-5F9B6B8B396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 y="806"/>
              <a:ext cx="396"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100" name="AutoShape 84">
              <a:extLst>
                <a:ext uri="{FF2B5EF4-FFF2-40B4-BE49-F238E27FC236}">
                  <a16:creationId xmlns:a16="http://schemas.microsoft.com/office/drawing/2014/main" id="{1299D0E4-2958-7944-9356-25659FD5C23B}"/>
                </a:ext>
              </a:extLst>
            </p:cNvPr>
            <p:cNvSpPr>
              <a:spLocks noChangeArrowheads="1"/>
            </p:cNvSpPr>
            <p:nvPr/>
          </p:nvSpPr>
          <p:spPr bwMode="auto">
            <a:xfrm rot="5400000">
              <a:off x="972" y="2451"/>
              <a:ext cx="587" cy="101"/>
            </a:xfrm>
            <a:prstGeom prst="notchedRightArrow">
              <a:avLst>
                <a:gd name="adj1" fmla="val 50000"/>
                <a:gd name="adj2" fmla="val 145297"/>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101" name="Text Box 85">
              <a:extLst>
                <a:ext uri="{FF2B5EF4-FFF2-40B4-BE49-F238E27FC236}">
                  <a16:creationId xmlns:a16="http://schemas.microsoft.com/office/drawing/2014/main" id="{7C0CDED8-CF26-164F-BA64-91B44A57BBBF}"/>
                </a:ext>
              </a:extLst>
            </p:cNvPr>
            <p:cNvSpPr txBox="1">
              <a:spLocks noChangeArrowheads="1"/>
            </p:cNvSpPr>
            <p:nvPr/>
          </p:nvSpPr>
          <p:spPr bwMode="auto">
            <a:xfrm>
              <a:off x="585" y="2285"/>
              <a:ext cx="560"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1400">
                  <a:solidFill>
                    <a:schemeClr val="tx2"/>
                  </a:solidFill>
                  <a:latin typeface="Arial" panose="020B0604020202020204" pitchFamily="34" charset="0"/>
                  <a:cs typeface="Arial" panose="020B0604020202020204" pitchFamily="34" charset="0"/>
                </a:rPr>
                <a:t>Complement</a:t>
              </a:r>
            </a:p>
            <a:p>
              <a:r>
                <a:rPr lang="fr-FR" altLang="pl-PL" sz="1400">
                  <a:solidFill>
                    <a:schemeClr val="tx2"/>
                  </a:solidFill>
                  <a:latin typeface="Arial" panose="020B0604020202020204" pitchFamily="34" charset="0"/>
                  <a:cs typeface="Arial" panose="020B0604020202020204" pitchFamily="34" charset="0"/>
                </a:rPr>
                <a:t>cascade</a:t>
              </a:r>
              <a:endParaRPr lang="fr-FR" altLang="pl-PL" sz="1400">
                <a:solidFill>
                  <a:srgbClr val="FFFF00"/>
                </a:solidFill>
                <a:latin typeface="Arial" panose="020B0604020202020204" pitchFamily="34" charset="0"/>
                <a:cs typeface="Arial" panose="020B0604020202020204" pitchFamily="34" charset="0"/>
              </a:endParaRPr>
            </a:p>
          </p:txBody>
        </p:sp>
        <p:grpSp>
          <p:nvGrpSpPr>
            <p:cNvPr id="43102" name="Group 86">
              <a:extLst>
                <a:ext uri="{FF2B5EF4-FFF2-40B4-BE49-F238E27FC236}">
                  <a16:creationId xmlns:a16="http://schemas.microsoft.com/office/drawing/2014/main" id="{1C20B515-EF54-C544-A413-D9B49B7423C2}"/>
                </a:ext>
              </a:extLst>
            </p:cNvPr>
            <p:cNvGrpSpPr>
              <a:grpSpLocks/>
            </p:cNvGrpSpPr>
            <p:nvPr/>
          </p:nvGrpSpPr>
          <p:grpSpPr bwMode="auto">
            <a:xfrm>
              <a:off x="955" y="3243"/>
              <a:ext cx="498" cy="611"/>
              <a:chOff x="4275" y="2001"/>
              <a:chExt cx="1147" cy="1253"/>
            </a:xfrm>
          </p:grpSpPr>
          <p:sp>
            <p:nvSpPr>
              <p:cNvPr id="43108" name="Freeform 87">
                <a:extLst>
                  <a:ext uri="{FF2B5EF4-FFF2-40B4-BE49-F238E27FC236}">
                    <a16:creationId xmlns:a16="http://schemas.microsoft.com/office/drawing/2014/main" id="{C8A45523-558C-C843-8994-311B4ADEE453}"/>
                  </a:ext>
                </a:extLst>
              </p:cNvPr>
              <p:cNvSpPr>
                <a:spLocks/>
              </p:cNvSpPr>
              <p:nvPr/>
            </p:nvSpPr>
            <p:spPr bwMode="auto">
              <a:xfrm>
                <a:off x="4378" y="2098"/>
                <a:ext cx="196" cy="203"/>
              </a:xfrm>
              <a:custGeom>
                <a:avLst/>
                <a:gdLst>
                  <a:gd name="T0" fmla="*/ 196 w 196"/>
                  <a:gd name="T1" fmla="*/ 0 h 204"/>
                  <a:gd name="T2" fmla="*/ 166 w 196"/>
                  <a:gd name="T3" fmla="*/ 144 h 204"/>
                  <a:gd name="T4" fmla="*/ 45 w 196"/>
                  <a:gd name="T5" fmla="*/ 182 h 204"/>
                  <a:gd name="T6" fmla="*/ 0 w 196"/>
                  <a:gd name="T7" fmla="*/ 197 h 204"/>
                  <a:gd name="T8" fmla="*/ 0 60000 65536"/>
                  <a:gd name="T9" fmla="*/ 0 60000 65536"/>
                  <a:gd name="T10" fmla="*/ 0 60000 65536"/>
                  <a:gd name="T11" fmla="*/ 0 60000 65536"/>
                  <a:gd name="T12" fmla="*/ 0 w 196"/>
                  <a:gd name="T13" fmla="*/ 0 h 204"/>
                  <a:gd name="T14" fmla="*/ 196 w 196"/>
                  <a:gd name="T15" fmla="*/ 204 h 204"/>
                </a:gdLst>
                <a:ahLst/>
                <a:cxnLst>
                  <a:cxn ang="T8">
                    <a:pos x="T0" y="T1"/>
                  </a:cxn>
                  <a:cxn ang="T9">
                    <a:pos x="T2" y="T3"/>
                  </a:cxn>
                  <a:cxn ang="T10">
                    <a:pos x="T4" y="T5"/>
                  </a:cxn>
                  <a:cxn ang="T11">
                    <a:pos x="T6" y="T7"/>
                  </a:cxn>
                </a:cxnLst>
                <a:rect l="T12" t="T13" r="T14" b="T15"/>
                <a:pathLst>
                  <a:path w="196" h="204">
                    <a:moveTo>
                      <a:pt x="196" y="0"/>
                    </a:moveTo>
                    <a:cubicBezTo>
                      <a:pt x="193" y="59"/>
                      <a:pt x="191" y="119"/>
                      <a:pt x="166" y="151"/>
                    </a:cubicBezTo>
                    <a:cubicBezTo>
                      <a:pt x="140" y="182"/>
                      <a:pt x="72" y="180"/>
                      <a:pt x="45" y="189"/>
                    </a:cubicBezTo>
                    <a:cubicBezTo>
                      <a:pt x="17" y="197"/>
                      <a:pt x="8" y="200"/>
                      <a:pt x="0" y="204"/>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109" name="Freeform 88">
                <a:extLst>
                  <a:ext uri="{FF2B5EF4-FFF2-40B4-BE49-F238E27FC236}">
                    <a16:creationId xmlns:a16="http://schemas.microsoft.com/office/drawing/2014/main" id="{F042A322-F1C3-3D43-AB86-CB5ED4D1C1B5}"/>
                  </a:ext>
                </a:extLst>
              </p:cNvPr>
              <p:cNvSpPr>
                <a:spLocks/>
              </p:cNvSpPr>
              <p:nvPr/>
            </p:nvSpPr>
            <p:spPr bwMode="auto">
              <a:xfrm>
                <a:off x="4275" y="2385"/>
                <a:ext cx="254" cy="703"/>
              </a:xfrm>
              <a:custGeom>
                <a:avLst/>
                <a:gdLst>
                  <a:gd name="T0" fmla="*/ 27 w 254"/>
                  <a:gd name="T1" fmla="*/ 0 h 702"/>
                  <a:gd name="T2" fmla="*/ 72 w 254"/>
                  <a:gd name="T3" fmla="*/ 128 h 702"/>
                  <a:gd name="T4" fmla="*/ 50 w 254"/>
                  <a:gd name="T5" fmla="*/ 226 h 702"/>
                  <a:gd name="T6" fmla="*/ 5 w 254"/>
                  <a:gd name="T7" fmla="*/ 309 h 702"/>
                  <a:gd name="T8" fmla="*/ 20 w 254"/>
                  <a:gd name="T9" fmla="*/ 460 h 702"/>
                  <a:gd name="T10" fmla="*/ 103 w 254"/>
                  <a:gd name="T11" fmla="*/ 505 h 702"/>
                  <a:gd name="T12" fmla="*/ 155 w 254"/>
                  <a:gd name="T13" fmla="*/ 603 h 702"/>
                  <a:gd name="T14" fmla="*/ 208 w 254"/>
                  <a:gd name="T15" fmla="*/ 664 h 702"/>
                  <a:gd name="T16" fmla="*/ 254 w 254"/>
                  <a:gd name="T17" fmla="*/ 709 h 70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4"/>
                  <a:gd name="T28" fmla="*/ 0 h 702"/>
                  <a:gd name="T29" fmla="*/ 254 w 254"/>
                  <a:gd name="T30" fmla="*/ 702 h 70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4" h="702">
                    <a:moveTo>
                      <a:pt x="27" y="0"/>
                    </a:moveTo>
                    <a:cubicBezTo>
                      <a:pt x="47" y="45"/>
                      <a:pt x="68" y="90"/>
                      <a:pt x="72" y="128"/>
                    </a:cubicBezTo>
                    <a:cubicBezTo>
                      <a:pt x="75" y="165"/>
                      <a:pt x="61" y="195"/>
                      <a:pt x="50" y="226"/>
                    </a:cubicBezTo>
                    <a:cubicBezTo>
                      <a:pt x="38" y="256"/>
                      <a:pt x="9" y="271"/>
                      <a:pt x="5" y="309"/>
                    </a:cubicBezTo>
                    <a:cubicBezTo>
                      <a:pt x="0" y="346"/>
                      <a:pt x="3" y="421"/>
                      <a:pt x="20" y="453"/>
                    </a:cubicBezTo>
                    <a:cubicBezTo>
                      <a:pt x="36" y="484"/>
                      <a:pt x="80" y="474"/>
                      <a:pt x="103" y="498"/>
                    </a:cubicBezTo>
                    <a:cubicBezTo>
                      <a:pt x="125" y="521"/>
                      <a:pt x="137" y="569"/>
                      <a:pt x="155" y="596"/>
                    </a:cubicBezTo>
                    <a:cubicBezTo>
                      <a:pt x="172" y="622"/>
                      <a:pt x="191" y="639"/>
                      <a:pt x="208" y="657"/>
                    </a:cubicBezTo>
                    <a:cubicBezTo>
                      <a:pt x="224" y="674"/>
                      <a:pt x="249" y="695"/>
                      <a:pt x="254" y="702"/>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110" name="Freeform 89">
                <a:extLst>
                  <a:ext uri="{FF2B5EF4-FFF2-40B4-BE49-F238E27FC236}">
                    <a16:creationId xmlns:a16="http://schemas.microsoft.com/office/drawing/2014/main" id="{A72CF53C-D7C5-7542-A96F-8CE11389FDF6}"/>
                  </a:ext>
                </a:extLst>
              </p:cNvPr>
              <p:cNvSpPr>
                <a:spLocks/>
              </p:cNvSpPr>
              <p:nvPr/>
            </p:nvSpPr>
            <p:spPr bwMode="auto">
              <a:xfrm>
                <a:off x="4664" y="2876"/>
                <a:ext cx="522" cy="379"/>
              </a:xfrm>
              <a:custGeom>
                <a:avLst/>
                <a:gdLst>
                  <a:gd name="T0" fmla="*/ 0 w 521"/>
                  <a:gd name="T1" fmla="*/ 301 h 378"/>
                  <a:gd name="T2" fmla="*/ 121 w 521"/>
                  <a:gd name="T3" fmla="*/ 369 h 378"/>
                  <a:gd name="T4" fmla="*/ 287 w 521"/>
                  <a:gd name="T5" fmla="*/ 384 h 378"/>
                  <a:gd name="T6" fmla="*/ 362 w 521"/>
                  <a:gd name="T7" fmla="*/ 361 h 378"/>
                  <a:gd name="T8" fmla="*/ 445 w 521"/>
                  <a:gd name="T9" fmla="*/ 286 h 378"/>
                  <a:gd name="T10" fmla="*/ 528 w 521"/>
                  <a:gd name="T11" fmla="*/ 203 h 378"/>
                  <a:gd name="T12" fmla="*/ 445 w 521"/>
                  <a:gd name="T13" fmla="*/ 90 h 378"/>
                  <a:gd name="T14" fmla="*/ 453 w 521"/>
                  <a:gd name="T15" fmla="*/ 0 h 378"/>
                  <a:gd name="T16" fmla="*/ 0 60000 65536"/>
                  <a:gd name="T17" fmla="*/ 0 60000 65536"/>
                  <a:gd name="T18" fmla="*/ 0 60000 65536"/>
                  <a:gd name="T19" fmla="*/ 0 60000 65536"/>
                  <a:gd name="T20" fmla="*/ 0 60000 65536"/>
                  <a:gd name="T21" fmla="*/ 0 60000 65536"/>
                  <a:gd name="T22" fmla="*/ 0 60000 65536"/>
                  <a:gd name="T23" fmla="*/ 0 60000 65536"/>
                  <a:gd name="T24" fmla="*/ 0 w 521"/>
                  <a:gd name="T25" fmla="*/ 0 h 378"/>
                  <a:gd name="T26" fmla="*/ 521 w 521"/>
                  <a:gd name="T27" fmla="*/ 378 h 37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21" h="378">
                    <a:moveTo>
                      <a:pt x="0" y="294"/>
                    </a:moveTo>
                    <a:cubicBezTo>
                      <a:pt x="37" y="321"/>
                      <a:pt x="74" y="348"/>
                      <a:pt x="121" y="362"/>
                    </a:cubicBezTo>
                    <a:cubicBezTo>
                      <a:pt x="167" y="375"/>
                      <a:pt x="241" y="378"/>
                      <a:pt x="280" y="377"/>
                    </a:cubicBezTo>
                    <a:cubicBezTo>
                      <a:pt x="319" y="375"/>
                      <a:pt x="328" y="370"/>
                      <a:pt x="355" y="354"/>
                    </a:cubicBezTo>
                    <a:cubicBezTo>
                      <a:pt x="381" y="337"/>
                      <a:pt x="410" y="305"/>
                      <a:pt x="438" y="279"/>
                    </a:cubicBezTo>
                    <a:cubicBezTo>
                      <a:pt x="465" y="252"/>
                      <a:pt x="521" y="227"/>
                      <a:pt x="521" y="196"/>
                    </a:cubicBezTo>
                    <a:cubicBezTo>
                      <a:pt x="521" y="164"/>
                      <a:pt x="450" y="122"/>
                      <a:pt x="438" y="90"/>
                    </a:cubicBezTo>
                    <a:cubicBezTo>
                      <a:pt x="425" y="57"/>
                      <a:pt x="439" y="18"/>
                      <a:pt x="446"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111" name="Freeform 90">
                <a:extLst>
                  <a:ext uri="{FF2B5EF4-FFF2-40B4-BE49-F238E27FC236}">
                    <a16:creationId xmlns:a16="http://schemas.microsoft.com/office/drawing/2014/main" id="{BCD2C4B3-2CF1-C343-8D8E-9E93D6115A8B}"/>
                  </a:ext>
                </a:extLst>
              </p:cNvPr>
              <p:cNvSpPr>
                <a:spLocks/>
              </p:cNvSpPr>
              <p:nvPr/>
            </p:nvSpPr>
            <p:spPr bwMode="auto">
              <a:xfrm>
                <a:off x="5246" y="2294"/>
                <a:ext cx="177" cy="500"/>
              </a:xfrm>
              <a:custGeom>
                <a:avLst/>
                <a:gdLst>
                  <a:gd name="T0" fmla="*/ 0 w 176"/>
                  <a:gd name="T1" fmla="*/ 506 h 499"/>
                  <a:gd name="T2" fmla="*/ 165 w 176"/>
                  <a:gd name="T3" fmla="*/ 264 h 499"/>
                  <a:gd name="T4" fmla="*/ 120 w 176"/>
                  <a:gd name="T5" fmla="*/ 144 h 499"/>
                  <a:gd name="T6" fmla="*/ 112 w 176"/>
                  <a:gd name="T7" fmla="*/ 0 h 499"/>
                  <a:gd name="T8" fmla="*/ 0 60000 65536"/>
                  <a:gd name="T9" fmla="*/ 0 60000 65536"/>
                  <a:gd name="T10" fmla="*/ 0 60000 65536"/>
                  <a:gd name="T11" fmla="*/ 0 60000 65536"/>
                  <a:gd name="T12" fmla="*/ 0 w 176"/>
                  <a:gd name="T13" fmla="*/ 0 h 499"/>
                  <a:gd name="T14" fmla="*/ 176 w 176"/>
                  <a:gd name="T15" fmla="*/ 499 h 499"/>
                </a:gdLst>
                <a:ahLst/>
                <a:cxnLst>
                  <a:cxn ang="T8">
                    <a:pos x="T0" y="T1"/>
                  </a:cxn>
                  <a:cxn ang="T9">
                    <a:pos x="T2" y="T3"/>
                  </a:cxn>
                  <a:cxn ang="T10">
                    <a:pos x="T4" y="T5"/>
                  </a:cxn>
                  <a:cxn ang="T11">
                    <a:pos x="T6" y="T7"/>
                  </a:cxn>
                </a:cxnLst>
                <a:rect l="T12" t="T13" r="T14" b="T15"/>
                <a:pathLst>
                  <a:path w="176" h="499">
                    <a:moveTo>
                      <a:pt x="0" y="499"/>
                    </a:moveTo>
                    <a:cubicBezTo>
                      <a:pt x="69" y="407"/>
                      <a:pt x="139" y="316"/>
                      <a:pt x="158" y="257"/>
                    </a:cubicBezTo>
                    <a:cubicBezTo>
                      <a:pt x="176" y="197"/>
                      <a:pt x="121" y="186"/>
                      <a:pt x="113" y="144"/>
                    </a:cubicBezTo>
                    <a:cubicBezTo>
                      <a:pt x="104" y="101"/>
                      <a:pt x="104" y="50"/>
                      <a:pt x="105" y="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112" name="Freeform 91">
                <a:extLst>
                  <a:ext uri="{FF2B5EF4-FFF2-40B4-BE49-F238E27FC236}">
                    <a16:creationId xmlns:a16="http://schemas.microsoft.com/office/drawing/2014/main" id="{A8DB969C-1826-A641-AA53-5FB7FC8D6010}"/>
                  </a:ext>
                </a:extLst>
              </p:cNvPr>
              <p:cNvSpPr>
                <a:spLocks/>
              </p:cNvSpPr>
              <p:nvPr/>
            </p:nvSpPr>
            <p:spPr bwMode="auto">
              <a:xfrm>
                <a:off x="4975" y="2000"/>
                <a:ext cx="331" cy="165"/>
              </a:xfrm>
              <a:custGeom>
                <a:avLst/>
                <a:gdLst>
                  <a:gd name="T0" fmla="*/ 325 w 332"/>
                  <a:gd name="T1" fmla="*/ 165 h 165"/>
                  <a:gd name="T2" fmla="*/ 174 w 332"/>
                  <a:gd name="T3" fmla="*/ 44 h 165"/>
                  <a:gd name="T4" fmla="*/ 45 w 332"/>
                  <a:gd name="T5" fmla="*/ 7 h 165"/>
                  <a:gd name="T6" fmla="*/ 0 w 332"/>
                  <a:gd name="T7" fmla="*/ 7 h 165"/>
                  <a:gd name="T8" fmla="*/ 0 60000 65536"/>
                  <a:gd name="T9" fmla="*/ 0 60000 65536"/>
                  <a:gd name="T10" fmla="*/ 0 60000 65536"/>
                  <a:gd name="T11" fmla="*/ 0 60000 65536"/>
                  <a:gd name="T12" fmla="*/ 0 w 332"/>
                  <a:gd name="T13" fmla="*/ 0 h 165"/>
                  <a:gd name="T14" fmla="*/ 332 w 332"/>
                  <a:gd name="T15" fmla="*/ 165 h 165"/>
                </a:gdLst>
                <a:ahLst/>
                <a:cxnLst>
                  <a:cxn ang="T8">
                    <a:pos x="T0" y="T1"/>
                  </a:cxn>
                  <a:cxn ang="T9">
                    <a:pos x="T2" y="T3"/>
                  </a:cxn>
                  <a:cxn ang="T10">
                    <a:pos x="T4" y="T5"/>
                  </a:cxn>
                  <a:cxn ang="T11">
                    <a:pos x="T6" y="T7"/>
                  </a:cxn>
                </a:cxnLst>
                <a:rect l="T12" t="T13" r="T14" b="T15"/>
                <a:pathLst>
                  <a:path w="332" h="165">
                    <a:moveTo>
                      <a:pt x="332" y="165"/>
                    </a:moveTo>
                    <a:cubicBezTo>
                      <a:pt x="280" y="117"/>
                      <a:pt x="228" y="70"/>
                      <a:pt x="181" y="44"/>
                    </a:cubicBezTo>
                    <a:cubicBezTo>
                      <a:pt x="133" y="17"/>
                      <a:pt x="75" y="13"/>
                      <a:pt x="45" y="7"/>
                    </a:cubicBezTo>
                    <a:cubicBezTo>
                      <a:pt x="14" y="0"/>
                      <a:pt x="7" y="3"/>
                      <a:pt x="0" y="7"/>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113" name="Freeform 92">
                <a:extLst>
                  <a:ext uri="{FF2B5EF4-FFF2-40B4-BE49-F238E27FC236}">
                    <a16:creationId xmlns:a16="http://schemas.microsoft.com/office/drawing/2014/main" id="{07303719-9B63-CA4A-B7DF-7BB6986163CE}"/>
                  </a:ext>
                </a:extLst>
              </p:cNvPr>
              <p:cNvSpPr>
                <a:spLocks/>
              </p:cNvSpPr>
              <p:nvPr/>
            </p:nvSpPr>
            <p:spPr bwMode="auto">
              <a:xfrm>
                <a:off x="4626" y="2007"/>
                <a:ext cx="242" cy="30"/>
              </a:xfrm>
              <a:custGeom>
                <a:avLst/>
                <a:gdLst>
                  <a:gd name="T0" fmla="*/ 248 w 241"/>
                  <a:gd name="T1" fmla="*/ 0 h 30"/>
                  <a:gd name="T2" fmla="*/ 90 w 241"/>
                  <a:gd name="T3" fmla="*/ 7 h 30"/>
                  <a:gd name="T4" fmla="*/ 0 w 241"/>
                  <a:gd name="T5" fmla="*/ 30 h 30"/>
                  <a:gd name="T6" fmla="*/ 0 60000 65536"/>
                  <a:gd name="T7" fmla="*/ 0 60000 65536"/>
                  <a:gd name="T8" fmla="*/ 0 60000 65536"/>
                  <a:gd name="T9" fmla="*/ 0 w 241"/>
                  <a:gd name="T10" fmla="*/ 0 h 30"/>
                  <a:gd name="T11" fmla="*/ 241 w 241"/>
                  <a:gd name="T12" fmla="*/ 30 h 30"/>
                </a:gdLst>
                <a:ahLst/>
                <a:cxnLst>
                  <a:cxn ang="T6">
                    <a:pos x="T0" y="T1"/>
                  </a:cxn>
                  <a:cxn ang="T7">
                    <a:pos x="T2" y="T3"/>
                  </a:cxn>
                  <a:cxn ang="T8">
                    <a:pos x="T4" y="T5"/>
                  </a:cxn>
                </a:cxnLst>
                <a:rect l="T9" t="T10" r="T11" b="T12"/>
                <a:pathLst>
                  <a:path w="241" h="30">
                    <a:moveTo>
                      <a:pt x="241" y="0"/>
                    </a:moveTo>
                    <a:cubicBezTo>
                      <a:pt x="185" y="1"/>
                      <a:pt x="130" y="2"/>
                      <a:pt x="90" y="7"/>
                    </a:cubicBezTo>
                    <a:cubicBezTo>
                      <a:pt x="49" y="12"/>
                      <a:pt x="16" y="25"/>
                      <a:pt x="0" y="30"/>
                    </a:cubicBezTo>
                  </a:path>
                </a:pathLst>
              </a:cu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grpSp>
        <p:sp>
          <p:nvSpPr>
            <p:cNvPr id="43103" name="Text Box 93">
              <a:extLst>
                <a:ext uri="{FF2B5EF4-FFF2-40B4-BE49-F238E27FC236}">
                  <a16:creationId xmlns:a16="http://schemas.microsoft.com/office/drawing/2014/main" id="{88F6103A-2040-2D49-9F82-B2A197D8742F}"/>
                </a:ext>
              </a:extLst>
            </p:cNvPr>
            <p:cNvSpPr txBox="1">
              <a:spLocks noChangeArrowheads="1"/>
            </p:cNvSpPr>
            <p:nvPr/>
          </p:nvSpPr>
          <p:spPr bwMode="auto">
            <a:xfrm>
              <a:off x="458" y="3395"/>
              <a:ext cx="358"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2000">
                  <a:solidFill>
                    <a:srgbClr val="FFCC00"/>
                  </a:solidFill>
                  <a:latin typeface="Arial" panose="020B0604020202020204" pitchFamily="34" charset="0"/>
                  <a:cs typeface="Arial" panose="020B0604020202020204" pitchFamily="34" charset="0"/>
                </a:rPr>
                <a:t>Lysis</a:t>
              </a:r>
              <a:endParaRPr lang="fr-FR" altLang="pl-PL" sz="2000">
                <a:latin typeface="Arial" panose="020B0604020202020204" pitchFamily="34" charset="0"/>
                <a:cs typeface="Arial" panose="020B0604020202020204" pitchFamily="34" charset="0"/>
              </a:endParaRPr>
            </a:p>
          </p:txBody>
        </p:sp>
        <p:sp>
          <p:nvSpPr>
            <p:cNvPr id="43104" name="Freeform 94" descr="20%">
              <a:extLst>
                <a:ext uri="{FF2B5EF4-FFF2-40B4-BE49-F238E27FC236}">
                  <a16:creationId xmlns:a16="http://schemas.microsoft.com/office/drawing/2014/main" id="{739EF076-B9E8-F045-9501-C0C7FD3AB8DE}"/>
                </a:ext>
              </a:extLst>
            </p:cNvPr>
            <p:cNvSpPr>
              <a:spLocks/>
            </p:cNvSpPr>
            <p:nvPr/>
          </p:nvSpPr>
          <p:spPr bwMode="auto">
            <a:xfrm>
              <a:off x="1046" y="3455"/>
              <a:ext cx="280" cy="285"/>
            </a:xfrm>
            <a:custGeom>
              <a:avLst/>
              <a:gdLst>
                <a:gd name="T0" fmla="*/ 0 w 645"/>
                <a:gd name="T1" fmla="*/ 0 h 584"/>
                <a:gd name="T2" fmla="*/ 0 w 645"/>
                <a:gd name="T3" fmla="*/ 1 h 584"/>
                <a:gd name="T4" fmla="*/ 0 w 645"/>
                <a:gd name="T5" fmla="*/ 2 h 584"/>
                <a:gd name="T6" fmla="*/ 0 w 645"/>
                <a:gd name="T7" fmla="*/ 3 h 584"/>
                <a:gd name="T8" fmla="*/ 0 w 645"/>
                <a:gd name="T9" fmla="*/ 3 h 584"/>
                <a:gd name="T10" fmla="*/ 0 w 645"/>
                <a:gd name="T11" fmla="*/ 3 h 584"/>
                <a:gd name="T12" fmla="*/ 0 w 645"/>
                <a:gd name="T13" fmla="*/ 4 h 584"/>
                <a:gd name="T14" fmla="*/ 1 w 645"/>
                <a:gd name="T15" fmla="*/ 4 h 584"/>
                <a:gd name="T16" fmla="*/ 1 w 645"/>
                <a:gd name="T17" fmla="*/ 4 h 584"/>
                <a:gd name="T18" fmla="*/ 1 w 645"/>
                <a:gd name="T19" fmla="*/ 3 h 584"/>
                <a:gd name="T20" fmla="*/ 1 w 645"/>
                <a:gd name="T21" fmla="*/ 2 h 584"/>
                <a:gd name="T22" fmla="*/ 2 w 645"/>
                <a:gd name="T23" fmla="*/ 2 h 584"/>
                <a:gd name="T24" fmla="*/ 2 w 645"/>
                <a:gd name="T25" fmla="*/ 1 h 584"/>
                <a:gd name="T26" fmla="*/ 1 w 645"/>
                <a:gd name="T27" fmla="*/ 0 h 584"/>
                <a:gd name="T28" fmla="*/ 1 w 645"/>
                <a:gd name="T29" fmla="*/ 0 h 584"/>
                <a:gd name="T30" fmla="*/ 1 w 645"/>
                <a:gd name="T31" fmla="*/ 0 h 584"/>
                <a:gd name="T32" fmla="*/ 1 w 645"/>
                <a:gd name="T33" fmla="*/ 0 h 584"/>
                <a:gd name="T34" fmla="*/ 1 w 645"/>
                <a:gd name="T35" fmla="*/ 0 h 584"/>
                <a:gd name="T36" fmla="*/ 0 w 645"/>
                <a:gd name="T37" fmla="*/ 0 h 5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45"/>
                <a:gd name="T58" fmla="*/ 0 h 584"/>
                <a:gd name="T59" fmla="*/ 645 w 645"/>
                <a:gd name="T60" fmla="*/ 584 h 5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45" h="584">
                  <a:moveTo>
                    <a:pt x="187" y="54"/>
                  </a:moveTo>
                  <a:cubicBezTo>
                    <a:pt x="151" y="80"/>
                    <a:pt x="49" y="128"/>
                    <a:pt x="36" y="168"/>
                  </a:cubicBezTo>
                  <a:cubicBezTo>
                    <a:pt x="22" y="207"/>
                    <a:pt x="107" y="245"/>
                    <a:pt x="104" y="288"/>
                  </a:cubicBezTo>
                  <a:cubicBezTo>
                    <a:pt x="100" y="330"/>
                    <a:pt x="25" y="386"/>
                    <a:pt x="13" y="424"/>
                  </a:cubicBezTo>
                  <a:cubicBezTo>
                    <a:pt x="0" y="461"/>
                    <a:pt x="14" y="493"/>
                    <a:pt x="28" y="515"/>
                  </a:cubicBezTo>
                  <a:cubicBezTo>
                    <a:pt x="41" y="536"/>
                    <a:pt x="70" y="541"/>
                    <a:pt x="96" y="553"/>
                  </a:cubicBezTo>
                  <a:cubicBezTo>
                    <a:pt x="121" y="564"/>
                    <a:pt x="141" y="581"/>
                    <a:pt x="179" y="583"/>
                  </a:cubicBezTo>
                  <a:cubicBezTo>
                    <a:pt x="216" y="584"/>
                    <a:pt x="276" y="562"/>
                    <a:pt x="323" y="560"/>
                  </a:cubicBezTo>
                  <a:cubicBezTo>
                    <a:pt x="369" y="557"/>
                    <a:pt x="428" y="580"/>
                    <a:pt x="459" y="568"/>
                  </a:cubicBezTo>
                  <a:cubicBezTo>
                    <a:pt x="489" y="555"/>
                    <a:pt x="496" y="517"/>
                    <a:pt x="504" y="485"/>
                  </a:cubicBezTo>
                  <a:cubicBezTo>
                    <a:pt x="511" y="452"/>
                    <a:pt x="483" y="404"/>
                    <a:pt x="504" y="371"/>
                  </a:cubicBezTo>
                  <a:cubicBezTo>
                    <a:pt x="524" y="337"/>
                    <a:pt x="604" y="313"/>
                    <a:pt x="625" y="281"/>
                  </a:cubicBezTo>
                  <a:cubicBezTo>
                    <a:pt x="645" y="248"/>
                    <a:pt x="644" y="205"/>
                    <a:pt x="625" y="175"/>
                  </a:cubicBezTo>
                  <a:cubicBezTo>
                    <a:pt x="606" y="144"/>
                    <a:pt x="547" y="112"/>
                    <a:pt x="511" y="100"/>
                  </a:cubicBezTo>
                  <a:cubicBezTo>
                    <a:pt x="474" y="87"/>
                    <a:pt x="432" y="106"/>
                    <a:pt x="406" y="100"/>
                  </a:cubicBezTo>
                  <a:cubicBezTo>
                    <a:pt x="379" y="93"/>
                    <a:pt x="368" y="77"/>
                    <a:pt x="353" y="62"/>
                  </a:cubicBezTo>
                  <a:cubicBezTo>
                    <a:pt x="337" y="46"/>
                    <a:pt x="332" y="17"/>
                    <a:pt x="315" y="9"/>
                  </a:cubicBezTo>
                  <a:cubicBezTo>
                    <a:pt x="297" y="0"/>
                    <a:pt x="264" y="5"/>
                    <a:pt x="247" y="9"/>
                  </a:cubicBezTo>
                  <a:cubicBezTo>
                    <a:pt x="229" y="12"/>
                    <a:pt x="222" y="27"/>
                    <a:pt x="187" y="54"/>
                  </a:cubicBezTo>
                  <a:close/>
                </a:path>
              </a:pathLst>
            </a:custGeom>
            <a:blipFill dpi="0" rotWithShape="0">
              <a:blip r:embed="rId5" cstate="print"/>
              <a:srcRect/>
              <a:tile tx="0" ty="0" sx="100000" sy="100000" flip="none" algn="tl"/>
            </a:blipFill>
            <a:ln w="9525">
              <a:solidFill>
                <a:srgbClr val="ECD0F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105" name="Text Box 95">
              <a:extLst>
                <a:ext uri="{FF2B5EF4-FFF2-40B4-BE49-F238E27FC236}">
                  <a16:creationId xmlns:a16="http://schemas.microsoft.com/office/drawing/2014/main" id="{E64C803E-83C1-3C4D-BF5A-6087DD364951}"/>
                </a:ext>
              </a:extLst>
            </p:cNvPr>
            <p:cNvSpPr txBox="1">
              <a:spLocks noChangeArrowheads="1"/>
            </p:cNvSpPr>
            <p:nvPr/>
          </p:nvSpPr>
          <p:spPr bwMode="auto">
            <a:xfrm>
              <a:off x="892" y="2848"/>
              <a:ext cx="731" cy="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1400">
                  <a:solidFill>
                    <a:srgbClr val="878700"/>
                  </a:solidFill>
                  <a:latin typeface="Arial" panose="020B0604020202020204" pitchFamily="34" charset="0"/>
                  <a:cs typeface="Arial" panose="020B0604020202020204" pitchFamily="34" charset="0"/>
                </a:rPr>
                <a:t>Membrane attack</a:t>
              </a:r>
            </a:p>
            <a:p>
              <a:r>
                <a:rPr lang="fr-FR" altLang="pl-PL" sz="1400">
                  <a:solidFill>
                    <a:srgbClr val="878700"/>
                  </a:solidFill>
                  <a:latin typeface="Arial" panose="020B0604020202020204" pitchFamily="34" charset="0"/>
                  <a:cs typeface="Arial" panose="020B0604020202020204" pitchFamily="34" charset="0"/>
                </a:rPr>
                <a:t>complex</a:t>
              </a:r>
            </a:p>
          </p:txBody>
        </p:sp>
        <p:sp>
          <p:nvSpPr>
            <p:cNvPr id="43106" name="Text Box 96">
              <a:extLst>
                <a:ext uri="{FF2B5EF4-FFF2-40B4-BE49-F238E27FC236}">
                  <a16:creationId xmlns:a16="http://schemas.microsoft.com/office/drawing/2014/main" id="{22BC8606-5C1B-5343-8B75-6E0CD8A6B79C}"/>
                </a:ext>
              </a:extLst>
            </p:cNvPr>
            <p:cNvSpPr txBox="1">
              <a:spLocks noChangeArrowheads="1"/>
            </p:cNvSpPr>
            <p:nvPr/>
          </p:nvSpPr>
          <p:spPr bwMode="auto">
            <a:xfrm>
              <a:off x="620" y="3970"/>
              <a:ext cx="788"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800" b="1" dirty="0">
                  <a:latin typeface="Arial" panose="020B0604020202020204" pitchFamily="34" charset="0"/>
                </a:rPr>
                <a:t>Horse &gt;rabbit</a:t>
              </a:r>
              <a:endParaRPr lang="en-US" altLang="pl-PL" sz="1800" dirty="0">
                <a:solidFill>
                  <a:schemeClr val="bg2"/>
                </a:solidFill>
                <a:latin typeface="Arial" panose="020B0604020202020204" pitchFamily="34" charset="0"/>
              </a:endParaRPr>
            </a:p>
          </p:txBody>
        </p:sp>
        <p:sp>
          <p:nvSpPr>
            <p:cNvPr id="43107" name="Text Box 97">
              <a:extLst>
                <a:ext uri="{FF2B5EF4-FFF2-40B4-BE49-F238E27FC236}">
                  <a16:creationId xmlns:a16="http://schemas.microsoft.com/office/drawing/2014/main" id="{A245FEB7-D645-0B44-9CF7-C1FA52214286}"/>
                </a:ext>
              </a:extLst>
            </p:cNvPr>
            <p:cNvSpPr txBox="1">
              <a:spLocks noChangeArrowheads="1"/>
            </p:cNvSpPr>
            <p:nvPr/>
          </p:nvSpPr>
          <p:spPr bwMode="auto">
            <a:xfrm>
              <a:off x="0" y="837"/>
              <a:ext cx="1170" cy="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fr-FR" altLang="pl-PL" sz="1600">
                <a:latin typeface="Arial" panose="020B0604020202020204" pitchFamily="34" charset="0"/>
              </a:endParaRPr>
            </a:p>
            <a:p>
              <a:r>
                <a:rPr lang="fr-FR" altLang="pl-PL" sz="1400">
                  <a:solidFill>
                    <a:srgbClr val="645064"/>
                  </a:solidFill>
                  <a:latin typeface="Arial" panose="020B0604020202020204" pitchFamily="34" charset="0"/>
                </a:rPr>
                <a:t>Human Complement</a:t>
              </a:r>
            </a:p>
            <a:p>
              <a:r>
                <a:rPr lang="fr-FR" altLang="pl-PL" sz="1400">
                  <a:solidFill>
                    <a:srgbClr val="645064"/>
                  </a:solidFill>
                  <a:latin typeface="Arial" panose="020B0604020202020204" pitchFamily="34" charset="0"/>
                </a:rPr>
                <a:t>(C1q…)</a:t>
              </a:r>
              <a:endParaRPr lang="fr-FR" altLang="pl-PL" sz="1000">
                <a:solidFill>
                  <a:srgbClr val="645064"/>
                </a:solidFill>
                <a:latin typeface="Arial" panose="020B0604020202020204" pitchFamily="34" charset="0"/>
              </a:endParaRPr>
            </a:p>
          </p:txBody>
        </p:sp>
      </p:grpSp>
      <p:sp>
        <p:nvSpPr>
          <p:cNvPr id="43030" name="Text Box 98">
            <a:extLst>
              <a:ext uri="{FF2B5EF4-FFF2-40B4-BE49-F238E27FC236}">
                <a16:creationId xmlns:a16="http://schemas.microsoft.com/office/drawing/2014/main" id="{27F565FC-B92B-1643-A3FE-E92B8C6DF380}"/>
              </a:ext>
            </a:extLst>
          </p:cNvPr>
          <p:cNvSpPr txBox="1">
            <a:spLocks noChangeArrowheads="1"/>
          </p:cNvSpPr>
          <p:nvPr/>
        </p:nvSpPr>
        <p:spPr bwMode="auto">
          <a:xfrm>
            <a:off x="7996135" y="6530975"/>
            <a:ext cx="1794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800" b="1" dirty="0">
                <a:latin typeface="Arial" panose="020B0604020202020204" pitchFamily="34" charset="0"/>
              </a:rPr>
              <a:t>Rabbit &gt; horse</a:t>
            </a:r>
          </a:p>
        </p:txBody>
      </p:sp>
      <p:sp>
        <p:nvSpPr>
          <p:cNvPr id="43031" name="Freeform 99">
            <a:extLst>
              <a:ext uri="{FF2B5EF4-FFF2-40B4-BE49-F238E27FC236}">
                <a16:creationId xmlns:a16="http://schemas.microsoft.com/office/drawing/2014/main" id="{E5B5F713-EAC7-B94B-84F5-E381F89DE05C}"/>
              </a:ext>
            </a:extLst>
          </p:cNvPr>
          <p:cNvSpPr>
            <a:spLocks/>
          </p:cNvSpPr>
          <p:nvPr/>
        </p:nvSpPr>
        <p:spPr bwMode="auto">
          <a:xfrm flipH="1">
            <a:off x="8580438" y="3800475"/>
            <a:ext cx="1566862" cy="1090613"/>
          </a:xfrm>
          <a:custGeom>
            <a:avLst/>
            <a:gdLst>
              <a:gd name="T0" fmla="*/ 2147483647 w 950"/>
              <a:gd name="T1" fmla="*/ 2147483647 h 687"/>
              <a:gd name="T2" fmla="*/ 2147483647 w 950"/>
              <a:gd name="T3" fmla="*/ 2147483647 h 687"/>
              <a:gd name="T4" fmla="*/ 2147483647 w 950"/>
              <a:gd name="T5" fmla="*/ 0 h 687"/>
              <a:gd name="T6" fmla="*/ 2147483647 w 950"/>
              <a:gd name="T7" fmla="*/ 2147483647 h 687"/>
              <a:gd name="T8" fmla="*/ 2147483647 w 950"/>
              <a:gd name="T9" fmla="*/ 2147483647 h 687"/>
              <a:gd name="T10" fmla="*/ 2147483647 w 950"/>
              <a:gd name="T11" fmla="*/ 2147483647 h 687"/>
              <a:gd name="T12" fmla="*/ 2147483647 w 950"/>
              <a:gd name="T13" fmla="*/ 2147483647 h 687"/>
              <a:gd name="T14" fmla="*/ 2147483647 w 950"/>
              <a:gd name="T15" fmla="*/ 2147483647 h 687"/>
              <a:gd name="T16" fmla="*/ 2147483647 w 950"/>
              <a:gd name="T17" fmla="*/ 2147483647 h 687"/>
              <a:gd name="T18" fmla="*/ 2147483647 w 950"/>
              <a:gd name="T19" fmla="*/ 2147483647 h 687"/>
              <a:gd name="T20" fmla="*/ 2147483647 w 950"/>
              <a:gd name="T21" fmla="*/ 2147483647 h 687"/>
              <a:gd name="T22" fmla="*/ 2147483647 w 950"/>
              <a:gd name="T23" fmla="*/ 2147483647 h 687"/>
              <a:gd name="T24" fmla="*/ 2147483647 w 950"/>
              <a:gd name="T25" fmla="*/ 2147483647 h 687"/>
              <a:gd name="T26" fmla="*/ 2147483647 w 950"/>
              <a:gd name="T27" fmla="*/ 2147483647 h 687"/>
              <a:gd name="T28" fmla="*/ 0 w 950"/>
              <a:gd name="T29" fmla="*/ 2147483647 h 687"/>
              <a:gd name="T30" fmla="*/ 2147483647 w 950"/>
              <a:gd name="T31" fmla="*/ 214748364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0"/>
              <a:gd name="T49" fmla="*/ 0 h 687"/>
              <a:gd name="T50" fmla="*/ 950 w 950"/>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0" h="687">
                <a:moveTo>
                  <a:pt x="9" y="296"/>
                </a:moveTo>
                <a:cubicBezTo>
                  <a:pt x="12" y="244"/>
                  <a:pt x="1" y="77"/>
                  <a:pt x="70" y="26"/>
                </a:cubicBezTo>
                <a:cubicBezTo>
                  <a:pt x="84" y="16"/>
                  <a:pt x="129" y="5"/>
                  <a:pt x="148" y="0"/>
                </a:cubicBezTo>
                <a:cubicBezTo>
                  <a:pt x="211" y="13"/>
                  <a:pt x="264" y="24"/>
                  <a:pt x="322" y="52"/>
                </a:cubicBezTo>
                <a:cubicBezTo>
                  <a:pt x="383" y="113"/>
                  <a:pt x="382" y="208"/>
                  <a:pt x="444" y="270"/>
                </a:cubicBezTo>
                <a:cubicBezTo>
                  <a:pt x="467" y="293"/>
                  <a:pt x="502" y="295"/>
                  <a:pt x="531" y="305"/>
                </a:cubicBezTo>
                <a:cubicBezTo>
                  <a:pt x="638" y="294"/>
                  <a:pt x="745" y="286"/>
                  <a:pt x="853" y="279"/>
                </a:cubicBezTo>
                <a:cubicBezTo>
                  <a:pt x="940" y="291"/>
                  <a:pt x="907" y="278"/>
                  <a:pt x="931" y="348"/>
                </a:cubicBezTo>
                <a:cubicBezTo>
                  <a:pt x="936" y="387"/>
                  <a:pt x="950" y="456"/>
                  <a:pt x="931" y="496"/>
                </a:cubicBezTo>
                <a:cubicBezTo>
                  <a:pt x="916" y="528"/>
                  <a:pt x="845" y="582"/>
                  <a:pt x="809" y="600"/>
                </a:cubicBezTo>
                <a:cubicBezTo>
                  <a:pt x="782" y="627"/>
                  <a:pt x="759" y="641"/>
                  <a:pt x="722" y="652"/>
                </a:cubicBezTo>
                <a:cubicBezTo>
                  <a:pt x="696" y="670"/>
                  <a:pt x="674" y="678"/>
                  <a:pt x="644" y="687"/>
                </a:cubicBezTo>
                <a:cubicBezTo>
                  <a:pt x="486" y="681"/>
                  <a:pt x="320" y="682"/>
                  <a:pt x="183" y="592"/>
                </a:cubicBezTo>
                <a:cubicBezTo>
                  <a:pt x="141" y="525"/>
                  <a:pt x="80" y="472"/>
                  <a:pt x="44" y="400"/>
                </a:cubicBezTo>
                <a:cubicBezTo>
                  <a:pt x="26" y="364"/>
                  <a:pt x="0" y="321"/>
                  <a:pt x="0" y="279"/>
                </a:cubicBezTo>
                <a:cubicBezTo>
                  <a:pt x="0" y="273"/>
                  <a:pt x="6" y="290"/>
                  <a:pt x="9" y="296"/>
                </a:cubicBezTo>
                <a:close/>
              </a:path>
            </a:pathLst>
          </a:custGeom>
          <a:solidFill>
            <a:srgbClr val="ECD0FC"/>
          </a:solidFill>
          <a:ln w="9525">
            <a:solidFill>
              <a:srgbClr val="ECD0F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32" name="Oval 100" descr="70%">
            <a:extLst>
              <a:ext uri="{FF2B5EF4-FFF2-40B4-BE49-F238E27FC236}">
                <a16:creationId xmlns:a16="http://schemas.microsoft.com/office/drawing/2014/main" id="{B17EF26C-B8D6-284E-8C5C-7909E7D7C49C}"/>
              </a:ext>
            </a:extLst>
          </p:cNvPr>
          <p:cNvSpPr>
            <a:spLocks noChangeArrowheads="1"/>
          </p:cNvSpPr>
          <p:nvPr/>
        </p:nvSpPr>
        <p:spPr bwMode="auto">
          <a:xfrm>
            <a:off x="9139238" y="4335463"/>
            <a:ext cx="503237" cy="495300"/>
          </a:xfrm>
          <a:prstGeom prst="ellipse">
            <a:avLst/>
          </a:prstGeom>
          <a:blipFill dpi="0" rotWithShape="0">
            <a:blip r:embed="rId3" cstate="print"/>
            <a:srcRect/>
            <a:tile tx="0" ty="0" sx="100000" sy="100000" flip="none" algn="tl"/>
          </a:blipFill>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400" b="1">
                <a:solidFill>
                  <a:srgbClr val="000000"/>
                </a:solidFill>
                <a:latin typeface="Arial" panose="020B0604020202020204" pitchFamily="34" charset="0"/>
                <a:cs typeface="Arial" panose="020B0604020202020204" pitchFamily="34" charset="0"/>
              </a:rPr>
              <a:t>Macrophage</a:t>
            </a:r>
          </a:p>
        </p:txBody>
      </p:sp>
      <p:sp>
        <p:nvSpPr>
          <p:cNvPr id="43033" name="Rectangle 101">
            <a:extLst>
              <a:ext uri="{FF2B5EF4-FFF2-40B4-BE49-F238E27FC236}">
                <a16:creationId xmlns:a16="http://schemas.microsoft.com/office/drawing/2014/main" id="{BBF6AB1C-3CE2-8242-A7E5-1A408CDCE9D9}"/>
              </a:ext>
            </a:extLst>
          </p:cNvPr>
          <p:cNvSpPr>
            <a:spLocks noChangeArrowheads="1"/>
          </p:cNvSpPr>
          <p:nvPr/>
        </p:nvSpPr>
        <p:spPr bwMode="auto">
          <a:xfrm>
            <a:off x="8758238" y="4092575"/>
            <a:ext cx="47625" cy="138113"/>
          </a:xfrm>
          <a:prstGeom prst="rect">
            <a:avLst/>
          </a:prstGeom>
          <a:solidFill>
            <a:srgbClr val="FFFF00"/>
          </a:solidFill>
          <a:ln w="9525">
            <a:solidFill>
              <a:srgbClr val="FFFF00"/>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34" name="Rectangle 102">
            <a:extLst>
              <a:ext uri="{FF2B5EF4-FFF2-40B4-BE49-F238E27FC236}">
                <a16:creationId xmlns:a16="http://schemas.microsoft.com/office/drawing/2014/main" id="{29E7D3D4-B48E-6A4D-BEF4-DD21763C7B17}"/>
              </a:ext>
            </a:extLst>
          </p:cNvPr>
          <p:cNvSpPr>
            <a:spLocks noChangeArrowheads="1"/>
          </p:cNvSpPr>
          <p:nvPr/>
        </p:nvSpPr>
        <p:spPr bwMode="auto">
          <a:xfrm>
            <a:off x="8867775" y="4097338"/>
            <a:ext cx="47625" cy="138112"/>
          </a:xfrm>
          <a:prstGeom prst="rect">
            <a:avLst/>
          </a:prstGeom>
          <a:solidFill>
            <a:srgbClr val="CCFF99"/>
          </a:solidFill>
          <a:ln w="9525">
            <a:solidFill>
              <a:srgbClr val="CCFF99"/>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35" name="Text Box 103">
            <a:extLst>
              <a:ext uri="{FF2B5EF4-FFF2-40B4-BE49-F238E27FC236}">
                <a16:creationId xmlns:a16="http://schemas.microsoft.com/office/drawing/2014/main" id="{E7ECBAD9-33EF-964F-A078-F291B005C707}"/>
              </a:ext>
            </a:extLst>
          </p:cNvPr>
          <p:cNvSpPr txBox="1">
            <a:spLocks noChangeArrowheads="1"/>
          </p:cNvSpPr>
          <p:nvPr/>
        </p:nvSpPr>
        <p:spPr bwMode="auto">
          <a:xfrm>
            <a:off x="7775575" y="3778250"/>
            <a:ext cx="784225"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1400">
                <a:solidFill>
                  <a:srgbClr val="FFFF00"/>
                </a:solidFill>
                <a:latin typeface="Arial" panose="020B0604020202020204" pitchFamily="34" charset="0"/>
                <a:cs typeface="Arial" panose="020B0604020202020204" pitchFamily="34" charset="0"/>
              </a:rPr>
              <a:t>CD14</a:t>
            </a:r>
          </a:p>
          <a:p>
            <a:r>
              <a:rPr lang="fr-FR" altLang="pl-PL" sz="1400">
                <a:solidFill>
                  <a:srgbClr val="CCFF99"/>
                </a:solidFill>
                <a:latin typeface="Arial" panose="020B0604020202020204" pitchFamily="34" charset="0"/>
                <a:cs typeface="Arial" panose="020B0604020202020204" pitchFamily="34" charset="0"/>
              </a:rPr>
              <a:t>CD36</a:t>
            </a:r>
            <a:endParaRPr lang="fr-FR" altLang="pl-PL" sz="1400">
              <a:solidFill>
                <a:srgbClr val="FFFF00"/>
              </a:solidFill>
              <a:latin typeface="Arial" panose="020B0604020202020204" pitchFamily="34" charset="0"/>
              <a:cs typeface="Arial" panose="020B0604020202020204" pitchFamily="34" charset="0"/>
            </a:endParaRPr>
          </a:p>
          <a:p>
            <a:r>
              <a:rPr lang="fr-FR" altLang="pl-PL" sz="1400">
                <a:solidFill>
                  <a:srgbClr val="FF6600"/>
                </a:solidFill>
                <a:cs typeface="Arial" panose="020B0604020202020204" pitchFamily="34" charset="0"/>
              </a:rPr>
              <a:t>a</a:t>
            </a:r>
            <a:r>
              <a:rPr lang="fr-FR" altLang="pl-PL" sz="1400" baseline="-25000">
                <a:solidFill>
                  <a:srgbClr val="FF6600"/>
                </a:solidFill>
                <a:latin typeface="Arial" panose="020B0604020202020204" pitchFamily="34" charset="0"/>
                <a:cs typeface="Arial" panose="020B0604020202020204" pitchFamily="34" charset="0"/>
              </a:rPr>
              <a:t>v</a:t>
            </a:r>
            <a:r>
              <a:rPr lang="fr-FR" altLang="pl-PL" sz="1400">
                <a:solidFill>
                  <a:srgbClr val="FF6600"/>
                </a:solidFill>
                <a:cs typeface="Arial" panose="020B0604020202020204" pitchFamily="34" charset="0"/>
              </a:rPr>
              <a:t>b</a:t>
            </a:r>
            <a:r>
              <a:rPr lang="fr-FR" altLang="pl-PL" sz="1400">
                <a:solidFill>
                  <a:srgbClr val="FF6600"/>
                </a:solidFill>
                <a:latin typeface="Arial" panose="020B0604020202020204" pitchFamily="34" charset="0"/>
                <a:cs typeface="Arial" panose="020B0604020202020204" pitchFamily="34" charset="0"/>
              </a:rPr>
              <a:t>3</a:t>
            </a:r>
            <a:endParaRPr lang="fr-FR" altLang="pl-PL" sz="1400">
              <a:solidFill>
                <a:srgbClr val="FFFF00"/>
              </a:solidFill>
              <a:latin typeface="Arial" panose="020B0604020202020204" pitchFamily="34" charset="0"/>
              <a:cs typeface="Arial" panose="020B0604020202020204" pitchFamily="34" charset="0"/>
            </a:endParaRPr>
          </a:p>
          <a:p>
            <a:r>
              <a:rPr lang="fr-FR" altLang="pl-PL" sz="1400">
                <a:solidFill>
                  <a:srgbClr val="00FFFF"/>
                </a:solidFill>
                <a:latin typeface="Arial" panose="020B0604020202020204" pitchFamily="34" charset="0"/>
                <a:cs typeface="Arial" panose="020B0604020202020204" pitchFamily="34" charset="0"/>
              </a:rPr>
              <a:t>PS-R</a:t>
            </a:r>
            <a:endParaRPr lang="fr-FR" altLang="pl-PL" sz="1400">
              <a:solidFill>
                <a:srgbClr val="FFFF00"/>
              </a:solidFill>
              <a:latin typeface="Arial" panose="020B0604020202020204" pitchFamily="34" charset="0"/>
              <a:cs typeface="Arial" panose="020B0604020202020204" pitchFamily="34" charset="0"/>
            </a:endParaRPr>
          </a:p>
          <a:p>
            <a:r>
              <a:rPr lang="fr-FR" altLang="pl-PL" sz="1400">
                <a:solidFill>
                  <a:srgbClr val="89FF89"/>
                </a:solidFill>
                <a:latin typeface="Arial" panose="020B0604020202020204" pitchFamily="34" charset="0"/>
                <a:cs typeface="Arial" panose="020B0604020202020204" pitchFamily="34" charset="0"/>
              </a:rPr>
              <a:t>ABC-1</a:t>
            </a:r>
            <a:endParaRPr lang="fr-FR" altLang="pl-PL" sz="1400">
              <a:solidFill>
                <a:srgbClr val="FFFF00"/>
              </a:solidFill>
              <a:latin typeface="Arial" panose="020B0604020202020204" pitchFamily="34" charset="0"/>
              <a:cs typeface="Arial" panose="020B0604020202020204" pitchFamily="34" charset="0"/>
            </a:endParaRPr>
          </a:p>
          <a:p>
            <a:r>
              <a:rPr lang="fr-FR" altLang="pl-PL" sz="1400">
                <a:solidFill>
                  <a:srgbClr val="FFFF00"/>
                </a:solidFill>
                <a:latin typeface="Arial" panose="020B0604020202020204" pitchFamily="34" charset="0"/>
                <a:cs typeface="Arial" panose="020B0604020202020204" pitchFamily="34" charset="0"/>
              </a:rPr>
              <a:t>...</a:t>
            </a:r>
            <a:endParaRPr lang="fr-FR" altLang="pl-PL" sz="900">
              <a:solidFill>
                <a:srgbClr val="FFFF00"/>
              </a:solidFill>
              <a:latin typeface="Arial" panose="020B0604020202020204" pitchFamily="34" charset="0"/>
              <a:cs typeface="Arial" panose="020B0604020202020204" pitchFamily="34" charset="0"/>
            </a:endParaRPr>
          </a:p>
        </p:txBody>
      </p:sp>
      <p:sp>
        <p:nvSpPr>
          <p:cNvPr id="43036" name="Text Box 104">
            <a:extLst>
              <a:ext uri="{FF2B5EF4-FFF2-40B4-BE49-F238E27FC236}">
                <a16:creationId xmlns:a16="http://schemas.microsoft.com/office/drawing/2014/main" id="{2F394899-0E87-774F-95FF-41162E6525A8}"/>
              </a:ext>
            </a:extLst>
          </p:cNvPr>
          <p:cNvSpPr txBox="1">
            <a:spLocks noChangeArrowheads="1"/>
          </p:cNvSpPr>
          <p:nvPr/>
        </p:nvSpPr>
        <p:spPr bwMode="auto">
          <a:xfrm>
            <a:off x="8810625" y="5065713"/>
            <a:ext cx="1300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2000">
                <a:latin typeface="Arial" panose="020B0604020202020204" pitchFamily="34" charset="0"/>
                <a:cs typeface="Arial" panose="020B0604020202020204" pitchFamily="34" charset="0"/>
              </a:rPr>
              <a:t>Apoptosis</a:t>
            </a:r>
          </a:p>
        </p:txBody>
      </p:sp>
      <p:sp>
        <p:nvSpPr>
          <p:cNvPr id="43037" name="AutoShape 105">
            <a:extLst>
              <a:ext uri="{FF2B5EF4-FFF2-40B4-BE49-F238E27FC236}">
                <a16:creationId xmlns:a16="http://schemas.microsoft.com/office/drawing/2014/main" id="{9A765F48-0E55-4D4E-958A-4DF47397A065}"/>
              </a:ext>
            </a:extLst>
          </p:cNvPr>
          <p:cNvSpPr>
            <a:spLocks noChangeArrowheads="1"/>
          </p:cNvSpPr>
          <p:nvPr/>
        </p:nvSpPr>
        <p:spPr bwMode="auto">
          <a:xfrm rot="5400000">
            <a:off x="8751888" y="5678488"/>
            <a:ext cx="393700" cy="152400"/>
          </a:xfrm>
          <a:prstGeom prst="notchedRightArrow">
            <a:avLst>
              <a:gd name="adj1" fmla="val 50000"/>
              <a:gd name="adj2" fmla="val 64583"/>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38" name="Text Box 106">
            <a:extLst>
              <a:ext uri="{FF2B5EF4-FFF2-40B4-BE49-F238E27FC236}">
                <a16:creationId xmlns:a16="http://schemas.microsoft.com/office/drawing/2014/main" id="{B72C4E59-E991-9149-896F-29CFA0C11180}"/>
              </a:ext>
            </a:extLst>
          </p:cNvPr>
          <p:cNvSpPr txBox="1">
            <a:spLocks noChangeArrowheads="1"/>
          </p:cNvSpPr>
          <p:nvPr/>
        </p:nvSpPr>
        <p:spPr bwMode="auto">
          <a:xfrm>
            <a:off x="8108950" y="6073775"/>
            <a:ext cx="1695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2000">
                <a:solidFill>
                  <a:srgbClr val="FFCC00"/>
                </a:solidFill>
                <a:latin typeface="Arial" panose="020B0604020202020204" pitchFamily="34" charset="0"/>
                <a:cs typeface="Arial" panose="020B0604020202020204" pitchFamily="34" charset="0"/>
              </a:rPr>
              <a:t>Phagocytosis</a:t>
            </a:r>
            <a:endParaRPr lang="fr-FR" altLang="pl-PL" sz="2000">
              <a:latin typeface="Arial" panose="020B0604020202020204" pitchFamily="34" charset="0"/>
              <a:cs typeface="Arial" panose="020B0604020202020204" pitchFamily="34" charset="0"/>
            </a:endParaRPr>
          </a:p>
        </p:txBody>
      </p:sp>
      <p:grpSp>
        <p:nvGrpSpPr>
          <p:cNvPr id="43039" name="Group 107">
            <a:extLst>
              <a:ext uri="{FF2B5EF4-FFF2-40B4-BE49-F238E27FC236}">
                <a16:creationId xmlns:a16="http://schemas.microsoft.com/office/drawing/2014/main" id="{77B77F24-77D7-0044-A832-A6DD37BF23C5}"/>
              </a:ext>
            </a:extLst>
          </p:cNvPr>
          <p:cNvGrpSpPr>
            <a:grpSpLocks/>
          </p:cNvGrpSpPr>
          <p:nvPr/>
        </p:nvGrpSpPr>
        <p:grpSpPr bwMode="auto">
          <a:xfrm rot="-9834884">
            <a:off x="7408863" y="2176463"/>
            <a:ext cx="247650" cy="227012"/>
            <a:chOff x="3049" y="1538"/>
            <a:chExt cx="619" cy="476"/>
          </a:xfrm>
        </p:grpSpPr>
        <p:sp>
          <p:nvSpPr>
            <p:cNvPr id="43091" name="Oval 108">
              <a:extLst>
                <a:ext uri="{FF2B5EF4-FFF2-40B4-BE49-F238E27FC236}">
                  <a16:creationId xmlns:a16="http://schemas.microsoft.com/office/drawing/2014/main" id="{454D7CB0-BB79-3547-96E1-A50BA1A84488}"/>
                </a:ext>
              </a:extLst>
            </p:cNvPr>
            <p:cNvSpPr>
              <a:spLocks noChangeArrowheads="1"/>
            </p:cNvSpPr>
            <p:nvPr/>
          </p:nvSpPr>
          <p:spPr bwMode="auto">
            <a:xfrm>
              <a:off x="3273" y="1758"/>
              <a:ext cx="202" cy="256"/>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92" name="Line 109">
              <a:extLst>
                <a:ext uri="{FF2B5EF4-FFF2-40B4-BE49-F238E27FC236}">
                  <a16:creationId xmlns:a16="http://schemas.microsoft.com/office/drawing/2014/main" id="{5E06C8B6-534B-D04D-AF63-028ADE24C3EB}"/>
                </a:ext>
              </a:extLst>
            </p:cNvPr>
            <p:cNvSpPr>
              <a:spLocks noChangeShapeType="1"/>
            </p:cNvSpPr>
            <p:nvPr/>
          </p:nvSpPr>
          <p:spPr bwMode="auto">
            <a:xfrm>
              <a:off x="3086" y="1672"/>
              <a:ext cx="206" cy="11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93" name="Line 110">
              <a:extLst>
                <a:ext uri="{FF2B5EF4-FFF2-40B4-BE49-F238E27FC236}">
                  <a16:creationId xmlns:a16="http://schemas.microsoft.com/office/drawing/2014/main" id="{F8F6AEEB-AE43-CC4D-8871-9895183F8FF9}"/>
                </a:ext>
              </a:extLst>
            </p:cNvPr>
            <p:cNvSpPr>
              <a:spLocks noChangeShapeType="1"/>
            </p:cNvSpPr>
            <p:nvPr/>
          </p:nvSpPr>
          <p:spPr bwMode="auto">
            <a:xfrm flipH="1" flipV="1">
              <a:off x="3248" y="1543"/>
              <a:ext cx="79"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94" name="Oval 111">
              <a:extLst>
                <a:ext uri="{FF2B5EF4-FFF2-40B4-BE49-F238E27FC236}">
                  <a16:creationId xmlns:a16="http://schemas.microsoft.com/office/drawing/2014/main" id="{9DC07A75-4D8A-8A4A-8C88-6F5E48A0CA6B}"/>
                </a:ext>
              </a:extLst>
            </p:cNvPr>
            <p:cNvSpPr>
              <a:spLocks noChangeArrowheads="1"/>
            </p:cNvSpPr>
            <p:nvPr/>
          </p:nvSpPr>
          <p:spPr bwMode="auto">
            <a:xfrm rot="3348977">
              <a:off x="3143" y="1487"/>
              <a:ext cx="53" cy="222"/>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95" name="Line 112">
              <a:extLst>
                <a:ext uri="{FF2B5EF4-FFF2-40B4-BE49-F238E27FC236}">
                  <a16:creationId xmlns:a16="http://schemas.microsoft.com/office/drawing/2014/main" id="{7F5FDF5D-E394-0F46-ADAC-486D18D61AAF}"/>
                </a:ext>
              </a:extLst>
            </p:cNvPr>
            <p:cNvSpPr>
              <a:spLocks noChangeShapeType="1"/>
            </p:cNvSpPr>
            <p:nvPr/>
          </p:nvSpPr>
          <p:spPr bwMode="auto">
            <a:xfrm flipH="1">
              <a:off x="3441" y="1680"/>
              <a:ext cx="206" cy="11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96" name="Line 113">
              <a:extLst>
                <a:ext uri="{FF2B5EF4-FFF2-40B4-BE49-F238E27FC236}">
                  <a16:creationId xmlns:a16="http://schemas.microsoft.com/office/drawing/2014/main" id="{2FD6C844-6050-1C44-8D25-FC1CE47E4462}"/>
                </a:ext>
              </a:extLst>
            </p:cNvPr>
            <p:cNvSpPr>
              <a:spLocks noChangeShapeType="1"/>
            </p:cNvSpPr>
            <p:nvPr/>
          </p:nvSpPr>
          <p:spPr bwMode="auto">
            <a:xfrm flipV="1">
              <a:off x="3395" y="1528"/>
              <a:ext cx="79"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97" name="Oval 114">
              <a:extLst>
                <a:ext uri="{FF2B5EF4-FFF2-40B4-BE49-F238E27FC236}">
                  <a16:creationId xmlns:a16="http://schemas.microsoft.com/office/drawing/2014/main" id="{B9734FE5-F49F-C747-B14D-7C6D9DAA5B13}"/>
                </a:ext>
              </a:extLst>
            </p:cNvPr>
            <p:cNvSpPr>
              <a:spLocks noChangeArrowheads="1"/>
            </p:cNvSpPr>
            <p:nvPr/>
          </p:nvSpPr>
          <p:spPr bwMode="auto">
            <a:xfrm rot="18251023" flipH="1">
              <a:off x="3540" y="1488"/>
              <a:ext cx="57" cy="222"/>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sp>
        <p:nvSpPr>
          <p:cNvPr id="43040" name="Oval 115">
            <a:extLst>
              <a:ext uri="{FF2B5EF4-FFF2-40B4-BE49-F238E27FC236}">
                <a16:creationId xmlns:a16="http://schemas.microsoft.com/office/drawing/2014/main" id="{0794822A-1538-7F48-A312-D79A6CB5F97D}"/>
              </a:ext>
            </a:extLst>
          </p:cNvPr>
          <p:cNvSpPr>
            <a:spLocks noChangeArrowheads="1"/>
          </p:cNvSpPr>
          <p:nvPr/>
        </p:nvSpPr>
        <p:spPr bwMode="auto">
          <a:xfrm rot="5400000">
            <a:off x="6743700" y="2386013"/>
            <a:ext cx="966788" cy="792162"/>
          </a:xfrm>
          <a:prstGeom prst="ellipse">
            <a:avLst/>
          </a:prstGeom>
          <a:solidFill>
            <a:srgbClr val="CCECFF"/>
          </a:solidFill>
          <a:ln w="9525">
            <a:solidFill>
              <a:srgbClr val="CCECFF"/>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41" name="Oval 116" descr="70%">
            <a:extLst>
              <a:ext uri="{FF2B5EF4-FFF2-40B4-BE49-F238E27FC236}">
                <a16:creationId xmlns:a16="http://schemas.microsoft.com/office/drawing/2014/main" id="{7E09700F-5008-F64B-8E16-9CA8F708B85F}"/>
              </a:ext>
            </a:extLst>
          </p:cNvPr>
          <p:cNvSpPr>
            <a:spLocks noChangeArrowheads="1"/>
          </p:cNvSpPr>
          <p:nvPr/>
        </p:nvSpPr>
        <p:spPr bwMode="auto">
          <a:xfrm>
            <a:off x="6934200" y="2513013"/>
            <a:ext cx="574675" cy="688975"/>
          </a:xfrm>
          <a:prstGeom prst="ellipse">
            <a:avLst/>
          </a:prstGeom>
          <a:blipFill dpi="0" rotWithShape="0">
            <a:blip r:embed="rId3" cstate="print"/>
            <a:srcRect/>
            <a:tile tx="0" ty="0" sx="100000" sy="100000" flip="none" algn="tl"/>
          </a:blipFill>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en-US" altLang="pl-PL" sz="1400" b="1">
                <a:solidFill>
                  <a:srgbClr val="000000"/>
                </a:solidFill>
                <a:latin typeface="Arial" panose="020B0604020202020204" pitchFamily="34" charset="0"/>
                <a:cs typeface="Arial" panose="020B0604020202020204" pitchFamily="34" charset="0"/>
              </a:rPr>
              <a:t>T Cell</a:t>
            </a:r>
          </a:p>
        </p:txBody>
      </p:sp>
      <p:grpSp>
        <p:nvGrpSpPr>
          <p:cNvPr id="43042" name="Group 117">
            <a:extLst>
              <a:ext uri="{FF2B5EF4-FFF2-40B4-BE49-F238E27FC236}">
                <a16:creationId xmlns:a16="http://schemas.microsoft.com/office/drawing/2014/main" id="{C67C97E9-BC87-0D4F-A18F-0FD9346ABDE3}"/>
              </a:ext>
            </a:extLst>
          </p:cNvPr>
          <p:cNvGrpSpPr>
            <a:grpSpLocks/>
          </p:cNvGrpSpPr>
          <p:nvPr/>
        </p:nvGrpSpPr>
        <p:grpSpPr bwMode="auto">
          <a:xfrm rot="-8221063">
            <a:off x="7589838" y="2517775"/>
            <a:ext cx="250825" cy="227013"/>
            <a:chOff x="3049" y="1538"/>
            <a:chExt cx="619" cy="476"/>
          </a:xfrm>
        </p:grpSpPr>
        <p:sp>
          <p:nvSpPr>
            <p:cNvPr id="43084" name="Oval 118">
              <a:extLst>
                <a:ext uri="{FF2B5EF4-FFF2-40B4-BE49-F238E27FC236}">
                  <a16:creationId xmlns:a16="http://schemas.microsoft.com/office/drawing/2014/main" id="{B13E9347-DE45-4C4B-B9E8-24841CED0CC2}"/>
                </a:ext>
              </a:extLst>
            </p:cNvPr>
            <p:cNvSpPr>
              <a:spLocks noChangeArrowheads="1"/>
            </p:cNvSpPr>
            <p:nvPr/>
          </p:nvSpPr>
          <p:spPr bwMode="auto">
            <a:xfrm>
              <a:off x="3266" y="1754"/>
              <a:ext cx="204" cy="256"/>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85" name="Line 119">
              <a:extLst>
                <a:ext uri="{FF2B5EF4-FFF2-40B4-BE49-F238E27FC236}">
                  <a16:creationId xmlns:a16="http://schemas.microsoft.com/office/drawing/2014/main" id="{98F122B6-7E40-6D42-B08A-9C746ACDB77A}"/>
                </a:ext>
              </a:extLst>
            </p:cNvPr>
            <p:cNvSpPr>
              <a:spLocks noChangeShapeType="1"/>
            </p:cNvSpPr>
            <p:nvPr/>
          </p:nvSpPr>
          <p:spPr bwMode="auto">
            <a:xfrm>
              <a:off x="3088" y="1667"/>
              <a:ext cx="208" cy="11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86" name="Line 120">
              <a:extLst>
                <a:ext uri="{FF2B5EF4-FFF2-40B4-BE49-F238E27FC236}">
                  <a16:creationId xmlns:a16="http://schemas.microsoft.com/office/drawing/2014/main" id="{2C6A5A45-94E7-1242-8E2E-6CC1956C36FD}"/>
                </a:ext>
              </a:extLst>
            </p:cNvPr>
            <p:cNvSpPr>
              <a:spLocks noChangeShapeType="1"/>
            </p:cNvSpPr>
            <p:nvPr/>
          </p:nvSpPr>
          <p:spPr bwMode="auto">
            <a:xfrm flipH="1" flipV="1">
              <a:off x="3255" y="1533"/>
              <a:ext cx="78" cy="22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87" name="Oval 121">
              <a:extLst>
                <a:ext uri="{FF2B5EF4-FFF2-40B4-BE49-F238E27FC236}">
                  <a16:creationId xmlns:a16="http://schemas.microsoft.com/office/drawing/2014/main" id="{74D1A95E-D330-BB41-952E-592A7A2881D4}"/>
                </a:ext>
              </a:extLst>
            </p:cNvPr>
            <p:cNvSpPr>
              <a:spLocks noChangeArrowheads="1"/>
            </p:cNvSpPr>
            <p:nvPr/>
          </p:nvSpPr>
          <p:spPr bwMode="auto">
            <a:xfrm rot="3348977">
              <a:off x="3138" y="1490"/>
              <a:ext cx="53" cy="219"/>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88" name="Line 122">
              <a:extLst>
                <a:ext uri="{FF2B5EF4-FFF2-40B4-BE49-F238E27FC236}">
                  <a16:creationId xmlns:a16="http://schemas.microsoft.com/office/drawing/2014/main" id="{ABFDFC24-9801-8448-9494-D125DF04C51C}"/>
                </a:ext>
              </a:extLst>
            </p:cNvPr>
            <p:cNvSpPr>
              <a:spLocks noChangeShapeType="1"/>
            </p:cNvSpPr>
            <p:nvPr/>
          </p:nvSpPr>
          <p:spPr bwMode="auto">
            <a:xfrm flipH="1">
              <a:off x="3455" y="1668"/>
              <a:ext cx="208" cy="117"/>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89" name="Line 123">
              <a:extLst>
                <a:ext uri="{FF2B5EF4-FFF2-40B4-BE49-F238E27FC236}">
                  <a16:creationId xmlns:a16="http://schemas.microsoft.com/office/drawing/2014/main" id="{EDC81D07-0600-6D4C-A58F-85B76831E503}"/>
                </a:ext>
              </a:extLst>
            </p:cNvPr>
            <p:cNvSpPr>
              <a:spLocks noChangeShapeType="1"/>
            </p:cNvSpPr>
            <p:nvPr/>
          </p:nvSpPr>
          <p:spPr bwMode="auto">
            <a:xfrm flipV="1">
              <a:off x="3404" y="1527"/>
              <a:ext cx="82"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90" name="Oval 124">
              <a:extLst>
                <a:ext uri="{FF2B5EF4-FFF2-40B4-BE49-F238E27FC236}">
                  <a16:creationId xmlns:a16="http://schemas.microsoft.com/office/drawing/2014/main" id="{73CA377C-560F-4640-AE2A-2E39085CE9BC}"/>
                </a:ext>
              </a:extLst>
            </p:cNvPr>
            <p:cNvSpPr>
              <a:spLocks noChangeArrowheads="1"/>
            </p:cNvSpPr>
            <p:nvPr/>
          </p:nvSpPr>
          <p:spPr bwMode="auto">
            <a:xfrm rot="18251023" flipH="1">
              <a:off x="3540" y="1484"/>
              <a:ext cx="57" cy="219"/>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grpSp>
        <p:nvGrpSpPr>
          <p:cNvPr id="43043" name="Group 125">
            <a:extLst>
              <a:ext uri="{FF2B5EF4-FFF2-40B4-BE49-F238E27FC236}">
                <a16:creationId xmlns:a16="http://schemas.microsoft.com/office/drawing/2014/main" id="{9C859CB7-D2E2-5341-8777-98EA71C4EE7A}"/>
              </a:ext>
            </a:extLst>
          </p:cNvPr>
          <p:cNvGrpSpPr>
            <a:grpSpLocks/>
          </p:cNvGrpSpPr>
          <p:nvPr/>
        </p:nvGrpSpPr>
        <p:grpSpPr bwMode="auto">
          <a:xfrm rot="9669749">
            <a:off x="6924675" y="2108200"/>
            <a:ext cx="249238" cy="227013"/>
            <a:chOff x="3049" y="1538"/>
            <a:chExt cx="619" cy="476"/>
          </a:xfrm>
        </p:grpSpPr>
        <p:sp>
          <p:nvSpPr>
            <p:cNvPr id="43077" name="Oval 126">
              <a:extLst>
                <a:ext uri="{FF2B5EF4-FFF2-40B4-BE49-F238E27FC236}">
                  <a16:creationId xmlns:a16="http://schemas.microsoft.com/office/drawing/2014/main" id="{F3719E68-F102-BF40-A101-E726B8A2F706}"/>
                </a:ext>
              </a:extLst>
            </p:cNvPr>
            <p:cNvSpPr>
              <a:spLocks noChangeArrowheads="1"/>
            </p:cNvSpPr>
            <p:nvPr/>
          </p:nvSpPr>
          <p:spPr bwMode="auto">
            <a:xfrm>
              <a:off x="3259" y="1768"/>
              <a:ext cx="201" cy="256"/>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78" name="Line 127">
              <a:extLst>
                <a:ext uri="{FF2B5EF4-FFF2-40B4-BE49-F238E27FC236}">
                  <a16:creationId xmlns:a16="http://schemas.microsoft.com/office/drawing/2014/main" id="{E993F079-F922-6644-A0B2-895E941896C9}"/>
                </a:ext>
              </a:extLst>
            </p:cNvPr>
            <p:cNvSpPr>
              <a:spLocks noChangeShapeType="1"/>
            </p:cNvSpPr>
            <p:nvPr/>
          </p:nvSpPr>
          <p:spPr bwMode="auto">
            <a:xfrm>
              <a:off x="3085" y="1673"/>
              <a:ext cx="209" cy="11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79" name="Line 128">
              <a:extLst>
                <a:ext uri="{FF2B5EF4-FFF2-40B4-BE49-F238E27FC236}">
                  <a16:creationId xmlns:a16="http://schemas.microsoft.com/office/drawing/2014/main" id="{8CBD12F0-E3B8-F644-8E9F-7D08CEC0DC6D}"/>
                </a:ext>
              </a:extLst>
            </p:cNvPr>
            <p:cNvSpPr>
              <a:spLocks noChangeShapeType="1"/>
            </p:cNvSpPr>
            <p:nvPr/>
          </p:nvSpPr>
          <p:spPr bwMode="auto">
            <a:xfrm flipH="1" flipV="1">
              <a:off x="3245" y="1545"/>
              <a:ext cx="79"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80" name="Oval 129">
              <a:extLst>
                <a:ext uri="{FF2B5EF4-FFF2-40B4-BE49-F238E27FC236}">
                  <a16:creationId xmlns:a16="http://schemas.microsoft.com/office/drawing/2014/main" id="{E16B9845-891E-E74A-A49B-AEDCEA0ED079}"/>
                </a:ext>
              </a:extLst>
            </p:cNvPr>
            <p:cNvSpPr>
              <a:spLocks noChangeArrowheads="1"/>
            </p:cNvSpPr>
            <p:nvPr/>
          </p:nvSpPr>
          <p:spPr bwMode="auto">
            <a:xfrm rot="3348977">
              <a:off x="3133" y="1500"/>
              <a:ext cx="50" cy="225"/>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81" name="Line 130">
              <a:extLst>
                <a:ext uri="{FF2B5EF4-FFF2-40B4-BE49-F238E27FC236}">
                  <a16:creationId xmlns:a16="http://schemas.microsoft.com/office/drawing/2014/main" id="{1E753CEF-54A9-EE4D-8C95-72CB4C8C4ACF}"/>
                </a:ext>
              </a:extLst>
            </p:cNvPr>
            <p:cNvSpPr>
              <a:spLocks noChangeShapeType="1"/>
            </p:cNvSpPr>
            <p:nvPr/>
          </p:nvSpPr>
          <p:spPr bwMode="auto">
            <a:xfrm flipH="1">
              <a:off x="3442" y="1674"/>
              <a:ext cx="209" cy="1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82" name="Line 131">
              <a:extLst>
                <a:ext uri="{FF2B5EF4-FFF2-40B4-BE49-F238E27FC236}">
                  <a16:creationId xmlns:a16="http://schemas.microsoft.com/office/drawing/2014/main" id="{AC8561F4-806E-3E4E-B9E8-F1195FED7570}"/>
                </a:ext>
              </a:extLst>
            </p:cNvPr>
            <p:cNvSpPr>
              <a:spLocks noChangeShapeType="1"/>
            </p:cNvSpPr>
            <p:nvPr/>
          </p:nvSpPr>
          <p:spPr bwMode="auto">
            <a:xfrm flipV="1">
              <a:off x="3386" y="1537"/>
              <a:ext cx="87"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83" name="Oval 132">
              <a:extLst>
                <a:ext uri="{FF2B5EF4-FFF2-40B4-BE49-F238E27FC236}">
                  <a16:creationId xmlns:a16="http://schemas.microsoft.com/office/drawing/2014/main" id="{5294CD15-2F1D-1343-80E7-FDAE49AC5825}"/>
                </a:ext>
              </a:extLst>
            </p:cNvPr>
            <p:cNvSpPr>
              <a:spLocks noChangeArrowheads="1"/>
            </p:cNvSpPr>
            <p:nvPr/>
          </p:nvSpPr>
          <p:spPr bwMode="auto">
            <a:xfrm rot="18251023" flipH="1">
              <a:off x="3518" y="1490"/>
              <a:ext cx="60"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grpSp>
        <p:nvGrpSpPr>
          <p:cNvPr id="43044" name="Group 133">
            <a:extLst>
              <a:ext uri="{FF2B5EF4-FFF2-40B4-BE49-F238E27FC236}">
                <a16:creationId xmlns:a16="http://schemas.microsoft.com/office/drawing/2014/main" id="{47C1A2ED-674C-C340-9690-FB5FB8E80992}"/>
              </a:ext>
            </a:extLst>
          </p:cNvPr>
          <p:cNvGrpSpPr>
            <a:grpSpLocks/>
          </p:cNvGrpSpPr>
          <p:nvPr/>
        </p:nvGrpSpPr>
        <p:grpSpPr bwMode="auto">
          <a:xfrm rot="8130937">
            <a:off x="6623050" y="2438400"/>
            <a:ext cx="249238" cy="227013"/>
            <a:chOff x="3049" y="1538"/>
            <a:chExt cx="619" cy="476"/>
          </a:xfrm>
        </p:grpSpPr>
        <p:sp>
          <p:nvSpPr>
            <p:cNvPr id="43070" name="Oval 134">
              <a:extLst>
                <a:ext uri="{FF2B5EF4-FFF2-40B4-BE49-F238E27FC236}">
                  <a16:creationId xmlns:a16="http://schemas.microsoft.com/office/drawing/2014/main" id="{B5DAB222-6C7B-E045-8A84-EB43B52BD1BD}"/>
                </a:ext>
              </a:extLst>
            </p:cNvPr>
            <p:cNvSpPr>
              <a:spLocks noChangeArrowheads="1"/>
            </p:cNvSpPr>
            <p:nvPr/>
          </p:nvSpPr>
          <p:spPr bwMode="auto">
            <a:xfrm>
              <a:off x="3254" y="1764"/>
              <a:ext cx="197" cy="256"/>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71" name="Line 135">
              <a:extLst>
                <a:ext uri="{FF2B5EF4-FFF2-40B4-BE49-F238E27FC236}">
                  <a16:creationId xmlns:a16="http://schemas.microsoft.com/office/drawing/2014/main" id="{A4D468AE-0580-384C-A16E-2D7D298586A9}"/>
                </a:ext>
              </a:extLst>
            </p:cNvPr>
            <p:cNvSpPr>
              <a:spLocks noChangeShapeType="1"/>
            </p:cNvSpPr>
            <p:nvPr/>
          </p:nvSpPr>
          <p:spPr bwMode="auto">
            <a:xfrm>
              <a:off x="3077" y="1677"/>
              <a:ext cx="209" cy="11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72" name="Line 136">
              <a:extLst>
                <a:ext uri="{FF2B5EF4-FFF2-40B4-BE49-F238E27FC236}">
                  <a16:creationId xmlns:a16="http://schemas.microsoft.com/office/drawing/2014/main" id="{9BD9469F-8D1F-8848-B924-4F183DD92DAC}"/>
                </a:ext>
              </a:extLst>
            </p:cNvPr>
            <p:cNvSpPr>
              <a:spLocks noChangeShapeType="1"/>
            </p:cNvSpPr>
            <p:nvPr/>
          </p:nvSpPr>
          <p:spPr bwMode="auto">
            <a:xfrm flipH="1" flipV="1">
              <a:off x="3242" y="1540"/>
              <a:ext cx="79" cy="2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73" name="Oval 137">
              <a:extLst>
                <a:ext uri="{FF2B5EF4-FFF2-40B4-BE49-F238E27FC236}">
                  <a16:creationId xmlns:a16="http://schemas.microsoft.com/office/drawing/2014/main" id="{1D7C4437-87E6-CF4B-A429-E3311B4C857E}"/>
                </a:ext>
              </a:extLst>
            </p:cNvPr>
            <p:cNvSpPr>
              <a:spLocks noChangeArrowheads="1"/>
            </p:cNvSpPr>
            <p:nvPr/>
          </p:nvSpPr>
          <p:spPr bwMode="auto">
            <a:xfrm rot="3348977">
              <a:off x="3125" y="1492"/>
              <a:ext cx="53" cy="225"/>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74" name="Line 138">
              <a:extLst>
                <a:ext uri="{FF2B5EF4-FFF2-40B4-BE49-F238E27FC236}">
                  <a16:creationId xmlns:a16="http://schemas.microsoft.com/office/drawing/2014/main" id="{3C34D89D-257E-D54C-B5F7-C9C3A41CD77A}"/>
                </a:ext>
              </a:extLst>
            </p:cNvPr>
            <p:cNvSpPr>
              <a:spLocks noChangeShapeType="1"/>
            </p:cNvSpPr>
            <p:nvPr/>
          </p:nvSpPr>
          <p:spPr bwMode="auto">
            <a:xfrm flipH="1">
              <a:off x="3431" y="1674"/>
              <a:ext cx="209" cy="12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75" name="Line 139">
              <a:extLst>
                <a:ext uri="{FF2B5EF4-FFF2-40B4-BE49-F238E27FC236}">
                  <a16:creationId xmlns:a16="http://schemas.microsoft.com/office/drawing/2014/main" id="{5D3F300D-7C57-3142-9C64-0B3FA0084C32}"/>
                </a:ext>
              </a:extLst>
            </p:cNvPr>
            <p:cNvSpPr>
              <a:spLocks noChangeShapeType="1"/>
            </p:cNvSpPr>
            <p:nvPr/>
          </p:nvSpPr>
          <p:spPr bwMode="auto">
            <a:xfrm flipV="1">
              <a:off x="3385" y="1531"/>
              <a:ext cx="87" cy="223"/>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wrap="none" anchor="ctr"/>
            <a:lstStyle/>
            <a:p>
              <a:endParaRPr lang="pl-PL"/>
            </a:p>
          </p:txBody>
        </p:sp>
        <p:sp>
          <p:nvSpPr>
            <p:cNvPr id="43076" name="Oval 140">
              <a:extLst>
                <a:ext uri="{FF2B5EF4-FFF2-40B4-BE49-F238E27FC236}">
                  <a16:creationId xmlns:a16="http://schemas.microsoft.com/office/drawing/2014/main" id="{E8FB6E59-6ED7-E944-8B8D-F6BFC59CB4BA}"/>
                </a:ext>
              </a:extLst>
            </p:cNvPr>
            <p:cNvSpPr>
              <a:spLocks noChangeArrowheads="1"/>
            </p:cNvSpPr>
            <p:nvPr/>
          </p:nvSpPr>
          <p:spPr bwMode="auto">
            <a:xfrm rot="18251023" flipH="1">
              <a:off x="3528" y="1493"/>
              <a:ext cx="57" cy="221"/>
            </a:xfrm>
            <a:prstGeom prst="ellipse">
              <a:avLst/>
            </a:prstGeom>
            <a:solidFill>
              <a:schemeClr val="accent1"/>
            </a:solidFill>
            <a:ln w="19050">
              <a:solidFill>
                <a:schemeClr val="accent1"/>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grpSp>
      <p:sp>
        <p:nvSpPr>
          <p:cNvPr id="43045" name="Freeform 141">
            <a:extLst>
              <a:ext uri="{FF2B5EF4-FFF2-40B4-BE49-F238E27FC236}">
                <a16:creationId xmlns:a16="http://schemas.microsoft.com/office/drawing/2014/main" id="{3A6533EE-8332-C04A-A5EC-C978C8DEDD3A}"/>
              </a:ext>
            </a:extLst>
          </p:cNvPr>
          <p:cNvSpPr>
            <a:spLocks/>
          </p:cNvSpPr>
          <p:nvPr/>
        </p:nvSpPr>
        <p:spPr bwMode="auto">
          <a:xfrm>
            <a:off x="8580438" y="2927350"/>
            <a:ext cx="911225" cy="792163"/>
          </a:xfrm>
          <a:custGeom>
            <a:avLst/>
            <a:gdLst>
              <a:gd name="T0" fmla="*/ 2147483647 w 2519"/>
              <a:gd name="T1" fmla="*/ 2147483647 h 2103"/>
              <a:gd name="T2" fmla="*/ 2147483647 w 2519"/>
              <a:gd name="T3" fmla="*/ 2147483647 h 2103"/>
              <a:gd name="T4" fmla="*/ 2147483647 w 2519"/>
              <a:gd name="T5" fmla="*/ 2147483647 h 2103"/>
              <a:gd name="T6" fmla="*/ 2147483647 w 2519"/>
              <a:gd name="T7" fmla="*/ 2147483647 h 2103"/>
              <a:gd name="T8" fmla="*/ 2147483647 w 2519"/>
              <a:gd name="T9" fmla="*/ 2147483647 h 2103"/>
              <a:gd name="T10" fmla="*/ 2147483647 w 2519"/>
              <a:gd name="T11" fmla="*/ 2147483647 h 2103"/>
              <a:gd name="T12" fmla="*/ 2147483647 w 2519"/>
              <a:gd name="T13" fmla="*/ 2147483647 h 2103"/>
              <a:gd name="T14" fmla="*/ 2147483647 w 2519"/>
              <a:gd name="T15" fmla="*/ 2147483647 h 2103"/>
              <a:gd name="T16" fmla="*/ 2147483647 w 2519"/>
              <a:gd name="T17" fmla="*/ 2147483647 h 2103"/>
              <a:gd name="T18" fmla="*/ 2147483647 w 2519"/>
              <a:gd name="T19" fmla="*/ 2147483647 h 2103"/>
              <a:gd name="T20" fmla="*/ 2147483647 w 2519"/>
              <a:gd name="T21" fmla="*/ 2147483647 h 2103"/>
              <a:gd name="T22" fmla="*/ 2147483647 w 2519"/>
              <a:gd name="T23" fmla="*/ 2147483647 h 210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19"/>
              <a:gd name="T37" fmla="*/ 0 h 2103"/>
              <a:gd name="T38" fmla="*/ 2519 w 2519"/>
              <a:gd name="T39" fmla="*/ 2103 h 210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19" h="2103">
                <a:moveTo>
                  <a:pt x="592" y="96"/>
                </a:moveTo>
                <a:cubicBezTo>
                  <a:pt x="688" y="96"/>
                  <a:pt x="592" y="200"/>
                  <a:pt x="832" y="192"/>
                </a:cubicBezTo>
                <a:cubicBezTo>
                  <a:pt x="1072" y="184"/>
                  <a:pt x="1808" y="0"/>
                  <a:pt x="2032" y="48"/>
                </a:cubicBezTo>
                <a:cubicBezTo>
                  <a:pt x="2256" y="96"/>
                  <a:pt x="2096" y="304"/>
                  <a:pt x="2176" y="480"/>
                </a:cubicBezTo>
                <a:cubicBezTo>
                  <a:pt x="2255" y="655"/>
                  <a:pt x="2519" y="928"/>
                  <a:pt x="2512" y="1104"/>
                </a:cubicBezTo>
                <a:cubicBezTo>
                  <a:pt x="2504" y="1279"/>
                  <a:pt x="2207" y="1384"/>
                  <a:pt x="2128" y="1536"/>
                </a:cubicBezTo>
                <a:cubicBezTo>
                  <a:pt x="2048" y="1687"/>
                  <a:pt x="2272" y="1935"/>
                  <a:pt x="2032" y="2016"/>
                </a:cubicBezTo>
                <a:cubicBezTo>
                  <a:pt x="1791" y="2096"/>
                  <a:pt x="999" y="2103"/>
                  <a:pt x="688" y="2016"/>
                </a:cubicBezTo>
                <a:cubicBezTo>
                  <a:pt x="376" y="1928"/>
                  <a:pt x="271" y="1703"/>
                  <a:pt x="160" y="1488"/>
                </a:cubicBezTo>
                <a:cubicBezTo>
                  <a:pt x="48" y="1272"/>
                  <a:pt x="0" y="935"/>
                  <a:pt x="16" y="720"/>
                </a:cubicBezTo>
                <a:cubicBezTo>
                  <a:pt x="31" y="504"/>
                  <a:pt x="159" y="296"/>
                  <a:pt x="256" y="192"/>
                </a:cubicBezTo>
                <a:cubicBezTo>
                  <a:pt x="352" y="87"/>
                  <a:pt x="496" y="96"/>
                  <a:pt x="592" y="96"/>
                </a:cubicBezTo>
                <a:close/>
              </a:path>
            </a:pathLst>
          </a:custGeom>
          <a:solidFill>
            <a:srgbClr val="CCFFFF"/>
          </a:solidFill>
          <a:ln w="9525">
            <a:solidFill>
              <a:srgbClr val="CCFFFF"/>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46" name="Freeform 142">
            <a:extLst>
              <a:ext uri="{FF2B5EF4-FFF2-40B4-BE49-F238E27FC236}">
                <a16:creationId xmlns:a16="http://schemas.microsoft.com/office/drawing/2014/main" id="{D01E6EFC-FCB5-7C49-8D1A-3609F828E81C}"/>
              </a:ext>
            </a:extLst>
          </p:cNvPr>
          <p:cNvSpPr>
            <a:spLocks/>
          </p:cNvSpPr>
          <p:nvPr/>
        </p:nvSpPr>
        <p:spPr bwMode="auto">
          <a:xfrm>
            <a:off x="8742363" y="3052763"/>
            <a:ext cx="231775" cy="109537"/>
          </a:xfrm>
          <a:custGeom>
            <a:avLst/>
            <a:gdLst>
              <a:gd name="T0" fmla="*/ 2147483647 w 179"/>
              <a:gd name="T1" fmla="*/ 2147483647 h 112"/>
              <a:gd name="T2" fmla="*/ 2147483647 w 179"/>
              <a:gd name="T3" fmla="*/ 2147483647 h 112"/>
              <a:gd name="T4" fmla="*/ 2147483647 w 179"/>
              <a:gd name="T5" fmla="*/ 2147483647 h 112"/>
              <a:gd name="T6" fmla="*/ 2147483647 w 179"/>
              <a:gd name="T7" fmla="*/ 2147483647 h 112"/>
              <a:gd name="T8" fmla="*/ 2147483647 w 179"/>
              <a:gd name="T9" fmla="*/ 2147483647 h 112"/>
              <a:gd name="T10" fmla="*/ 2147483647 w 179"/>
              <a:gd name="T11" fmla="*/ 2147483647 h 112"/>
              <a:gd name="T12" fmla="*/ 0 60000 65536"/>
              <a:gd name="T13" fmla="*/ 0 60000 65536"/>
              <a:gd name="T14" fmla="*/ 0 60000 65536"/>
              <a:gd name="T15" fmla="*/ 0 60000 65536"/>
              <a:gd name="T16" fmla="*/ 0 60000 65536"/>
              <a:gd name="T17" fmla="*/ 0 60000 65536"/>
              <a:gd name="T18" fmla="*/ 0 w 179"/>
              <a:gd name="T19" fmla="*/ 0 h 112"/>
              <a:gd name="T20" fmla="*/ 179 w 179"/>
              <a:gd name="T21" fmla="*/ 112 h 112"/>
            </a:gdLst>
            <a:ahLst/>
            <a:cxnLst>
              <a:cxn ang="T12">
                <a:pos x="T0" y="T1"/>
              </a:cxn>
              <a:cxn ang="T13">
                <a:pos x="T2" y="T3"/>
              </a:cxn>
              <a:cxn ang="T14">
                <a:pos x="T4" y="T5"/>
              </a:cxn>
              <a:cxn ang="T15">
                <a:pos x="T6" y="T7"/>
              </a:cxn>
              <a:cxn ang="T16">
                <a:pos x="T8" y="T9"/>
              </a:cxn>
              <a:cxn ang="T17">
                <a:pos x="T10" y="T11"/>
              </a:cxn>
            </a:cxnLst>
            <a:rect l="T18" t="T19" r="T20" b="T21"/>
            <a:pathLst>
              <a:path w="179" h="112">
                <a:moveTo>
                  <a:pt x="69" y="4"/>
                </a:moveTo>
                <a:cubicBezTo>
                  <a:pt x="47" y="7"/>
                  <a:pt x="0" y="18"/>
                  <a:pt x="5" y="36"/>
                </a:cubicBezTo>
                <a:cubicBezTo>
                  <a:pt x="9" y="53"/>
                  <a:pt x="67" y="107"/>
                  <a:pt x="95" y="110"/>
                </a:cubicBezTo>
                <a:cubicBezTo>
                  <a:pt x="123" y="112"/>
                  <a:pt x="166" y="67"/>
                  <a:pt x="173" y="52"/>
                </a:cubicBezTo>
                <a:cubicBezTo>
                  <a:pt x="179" y="36"/>
                  <a:pt x="154" y="24"/>
                  <a:pt x="137" y="16"/>
                </a:cubicBezTo>
                <a:cubicBezTo>
                  <a:pt x="119" y="8"/>
                  <a:pt x="90" y="0"/>
                  <a:pt x="69" y="4"/>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47" name="Freeform 143">
            <a:extLst>
              <a:ext uri="{FF2B5EF4-FFF2-40B4-BE49-F238E27FC236}">
                <a16:creationId xmlns:a16="http://schemas.microsoft.com/office/drawing/2014/main" id="{3580D74C-A93F-484A-A68D-6373064CC1CE}"/>
              </a:ext>
            </a:extLst>
          </p:cNvPr>
          <p:cNvSpPr>
            <a:spLocks/>
          </p:cNvSpPr>
          <p:nvPr/>
        </p:nvSpPr>
        <p:spPr bwMode="auto">
          <a:xfrm>
            <a:off x="9142413" y="3135313"/>
            <a:ext cx="190500" cy="136525"/>
          </a:xfrm>
          <a:custGeom>
            <a:avLst/>
            <a:gdLst>
              <a:gd name="T0" fmla="*/ 2147483647 w 146"/>
              <a:gd name="T1" fmla="*/ 2147483647 h 137"/>
              <a:gd name="T2" fmla="*/ 2147483647 w 146"/>
              <a:gd name="T3" fmla="*/ 2147483647 h 137"/>
              <a:gd name="T4" fmla="*/ 2147483647 w 146"/>
              <a:gd name="T5" fmla="*/ 2147483647 h 137"/>
              <a:gd name="T6" fmla="*/ 2147483647 w 146"/>
              <a:gd name="T7" fmla="*/ 2147483647 h 137"/>
              <a:gd name="T8" fmla="*/ 2147483647 w 146"/>
              <a:gd name="T9" fmla="*/ 2147483647 h 137"/>
              <a:gd name="T10" fmla="*/ 2147483647 w 146"/>
              <a:gd name="T11" fmla="*/ 2147483647 h 137"/>
              <a:gd name="T12" fmla="*/ 2147483647 w 146"/>
              <a:gd name="T13" fmla="*/ 2147483647 h 137"/>
              <a:gd name="T14" fmla="*/ 0 60000 65536"/>
              <a:gd name="T15" fmla="*/ 0 60000 65536"/>
              <a:gd name="T16" fmla="*/ 0 60000 65536"/>
              <a:gd name="T17" fmla="*/ 0 60000 65536"/>
              <a:gd name="T18" fmla="*/ 0 60000 65536"/>
              <a:gd name="T19" fmla="*/ 0 60000 65536"/>
              <a:gd name="T20" fmla="*/ 0 60000 65536"/>
              <a:gd name="T21" fmla="*/ 0 w 146"/>
              <a:gd name="T22" fmla="*/ 0 h 137"/>
              <a:gd name="T23" fmla="*/ 146 w 146"/>
              <a:gd name="T24" fmla="*/ 137 h 1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6" h="137">
                <a:moveTo>
                  <a:pt x="60" y="5"/>
                </a:moveTo>
                <a:cubicBezTo>
                  <a:pt x="48" y="10"/>
                  <a:pt x="0" y="18"/>
                  <a:pt x="2" y="39"/>
                </a:cubicBezTo>
                <a:cubicBezTo>
                  <a:pt x="3" y="59"/>
                  <a:pt x="47" y="116"/>
                  <a:pt x="70" y="127"/>
                </a:cubicBezTo>
                <a:cubicBezTo>
                  <a:pt x="92" y="137"/>
                  <a:pt x="125" y="115"/>
                  <a:pt x="136" y="103"/>
                </a:cubicBezTo>
                <a:cubicBezTo>
                  <a:pt x="146" y="90"/>
                  <a:pt x="146" y="68"/>
                  <a:pt x="136" y="53"/>
                </a:cubicBezTo>
                <a:cubicBezTo>
                  <a:pt x="125" y="37"/>
                  <a:pt x="86" y="16"/>
                  <a:pt x="72" y="9"/>
                </a:cubicBezTo>
                <a:cubicBezTo>
                  <a:pt x="57" y="1"/>
                  <a:pt x="71" y="0"/>
                  <a:pt x="60" y="5"/>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48" name="Freeform 144">
            <a:extLst>
              <a:ext uri="{FF2B5EF4-FFF2-40B4-BE49-F238E27FC236}">
                <a16:creationId xmlns:a16="http://schemas.microsoft.com/office/drawing/2014/main" id="{63D722AC-B70F-9842-8A78-FE9B76EA3B1C}"/>
              </a:ext>
            </a:extLst>
          </p:cNvPr>
          <p:cNvSpPr>
            <a:spLocks/>
          </p:cNvSpPr>
          <p:nvPr/>
        </p:nvSpPr>
        <p:spPr bwMode="auto">
          <a:xfrm>
            <a:off x="9269413" y="3282950"/>
            <a:ext cx="125412" cy="182563"/>
          </a:xfrm>
          <a:custGeom>
            <a:avLst/>
            <a:gdLst>
              <a:gd name="T0" fmla="*/ 2147483647 w 97"/>
              <a:gd name="T1" fmla="*/ 2147483647 h 184"/>
              <a:gd name="T2" fmla="*/ 2147483647 w 97"/>
              <a:gd name="T3" fmla="*/ 2147483647 h 184"/>
              <a:gd name="T4" fmla="*/ 2147483647 w 97"/>
              <a:gd name="T5" fmla="*/ 2147483647 h 184"/>
              <a:gd name="T6" fmla="*/ 2147483647 w 97"/>
              <a:gd name="T7" fmla="*/ 2147483647 h 184"/>
              <a:gd name="T8" fmla="*/ 2147483647 w 97"/>
              <a:gd name="T9" fmla="*/ 2147483647 h 184"/>
              <a:gd name="T10" fmla="*/ 2147483647 w 97"/>
              <a:gd name="T11" fmla="*/ 2147483647 h 184"/>
              <a:gd name="T12" fmla="*/ 0 60000 65536"/>
              <a:gd name="T13" fmla="*/ 0 60000 65536"/>
              <a:gd name="T14" fmla="*/ 0 60000 65536"/>
              <a:gd name="T15" fmla="*/ 0 60000 65536"/>
              <a:gd name="T16" fmla="*/ 0 60000 65536"/>
              <a:gd name="T17" fmla="*/ 0 60000 65536"/>
              <a:gd name="T18" fmla="*/ 0 w 97"/>
              <a:gd name="T19" fmla="*/ 0 h 184"/>
              <a:gd name="T20" fmla="*/ 97 w 97"/>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97" h="184">
                <a:moveTo>
                  <a:pt x="93" y="37"/>
                </a:moveTo>
                <a:cubicBezTo>
                  <a:pt x="88" y="11"/>
                  <a:pt x="61" y="0"/>
                  <a:pt x="47" y="7"/>
                </a:cubicBezTo>
                <a:cubicBezTo>
                  <a:pt x="32" y="13"/>
                  <a:pt x="13" y="50"/>
                  <a:pt x="7" y="77"/>
                </a:cubicBezTo>
                <a:cubicBezTo>
                  <a:pt x="1" y="103"/>
                  <a:pt x="0" y="150"/>
                  <a:pt x="11" y="165"/>
                </a:cubicBezTo>
                <a:cubicBezTo>
                  <a:pt x="21" y="179"/>
                  <a:pt x="58" y="184"/>
                  <a:pt x="73" y="163"/>
                </a:cubicBezTo>
                <a:cubicBezTo>
                  <a:pt x="87" y="141"/>
                  <a:pt x="97" y="63"/>
                  <a:pt x="93" y="37"/>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49" name="Freeform 145">
            <a:extLst>
              <a:ext uri="{FF2B5EF4-FFF2-40B4-BE49-F238E27FC236}">
                <a16:creationId xmlns:a16="http://schemas.microsoft.com/office/drawing/2014/main" id="{E6B87DC1-99EB-C349-89D2-46D851CA6048}"/>
              </a:ext>
            </a:extLst>
          </p:cNvPr>
          <p:cNvSpPr>
            <a:spLocks/>
          </p:cNvSpPr>
          <p:nvPr/>
        </p:nvSpPr>
        <p:spPr bwMode="auto">
          <a:xfrm>
            <a:off x="9024938" y="3473450"/>
            <a:ext cx="269875" cy="114300"/>
          </a:xfrm>
          <a:custGeom>
            <a:avLst/>
            <a:gdLst>
              <a:gd name="T0" fmla="*/ 2147483647 w 207"/>
              <a:gd name="T1" fmla="*/ 2147483647 h 115"/>
              <a:gd name="T2" fmla="*/ 2147483647 w 207"/>
              <a:gd name="T3" fmla="*/ 2147483647 h 115"/>
              <a:gd name="T4" fmla="*/ 2147483647 w 207"/>
              <a:gd name="T5" fmla="*/ 2147483647 h 115"/>
              <a:gd name="T6" fmla="*/ 2147483647 w 207"/>
              <a:gd name="T7" fmla="*/ 2147483647 h 115"/>
              <a:gd name="T8" fmla="*/ 2147483647 w 207"/>
              <a:gd name="T9" fmla="*/ 2147483647 h 115"/>
              <a:gd name="T10" fmla="*/ 2147483647 w 207"/>
              <a:gd name="T11" fmla="*/ 2147483647 h 115"/>
              <a:gd name="T12" fmla="*/ 2147483647 w 207"/>
              <a:gd name="T13" fmla="*/ 2147483647 h 115"/>
              <a:gd name="T14" fmla="*/ 0 60000 65536"/>
              <a:gd name="T15" fmla="*/ 0 60000 65536"/>
              <a:gd name="T16" fmla="*/ 0 60000 65536"/>
              <a:gd name="T17" fmla="*/ 0 60000 65536"/>
              <a:gd name="T18" fmla="*/ 0 60000 65536"/>
              <a:gd name="T19" fmla="*/ 0 60000 65536"/>
              <a:gd name="T20" fmla="*/ 0 60000 65536"/>
              <a:gd name="T21" fmla="*/ 0 w 207"/>
              <a:gd name="T22" fmla="*/ 0 h 115"/>
              <a:gd name="T23" fmla="*/ 207 w 207"/>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5">
                <a:moveTo>
                  <a:pt x="172" y="15"/>
                </a:moveTo>
                <a:cubicBezTo>
                  <a:pt x="156" y="6"/>
                  <a:pt x="120" y="0"/>
                  <a:pt x="94" y="5"/>
                </a:cubicBezTo>
                <a:cubicBezTo>
                  <a:pt x="67" y="9"/>
                  <a:pt x="27" y="26"/>
                  <a:pt x="14" y="39"/>
                </a:cubicBezTo>
                <a:cubicBezTo>
                  <a:pt x="0" y="51"/>
                  <a:pt x="2" y="68"/>
                  <a:pt x="12" y="81"/>
                </a:cubicBezTo>
                <a:cubicBezTo>
                  <a:pt x="21" y="93"/>
                  <a:pt x="38" y="115"/>
                  <a:pt x="68" y="111"/>
                </a:cubicBezTo>
                <a:cubicBezTo>
                  <a:pt x="97" y="106"/>
                  <a:pt x="172" y="71"/>
                  <a:pt x="190" y="55"/>
                </a:cubicBezTo>
                <a:cubicBezTo>
                  <a:pt x="207" y="38"/>
                  <a:pt x="187" y="23"/>
                  <a:pt x="172" y="15"/>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50" name="Freeform 146">
            <a:extLst>
              <a:ext uri="{FF2B5EF4-FFF2-40B4-BE49-F238E27FC236}">
                <a16:creationId xmlns:a16="http://schemas.microsoft.com/office/drawing/2014/main" id="{B65824A2-656D-A04C-B87D-A172A1AE3775}"/>
              </a:ext>
            </a:extLst>
          </p:cNvPr>
          <p:cNvSpPr>
            <a:spLocks/>
          </p:cNvSpPr>
          <p:nvPr/>
        </p:nvSpPr>
        <p:spPr bwMode="auto">
          <a:xfrm>
            <a:off x="8789988" y="3378200"/>
            <a:ext cx="182562" cy="147638"/>
          </a:xfrm>
          <a:custGeom>
            <a:avLst/>
            <a:gdLst>
              <a:gd name="T0" fmla="*/ 2147483647 w 141"/>
              <a:gd name="T1" fmla="*/ 2147483647 h 151"/>
              <a:gd name="T2" fmla="*/ 2147483647 w 141"/>
              <a:gd name="T3" fmla="*/ 2147483647 h 151"/>
              <a:gd name="T4" fmla="*/ 2147483647 w 141"/>
              <a:gd name="T5" fmla="*/ 2147483647 h 151"/>
              <a:gd name="T6" fmla="*/ 2147483647 w 141"/>
              <a:gd name="T7" fmla="*/ 2147483647 h 151"/>
              <a:gd name="T8" fmla="*/ 2147483647 w 141"/>
              <a:gd name="T9" fmla="*/ 2147483647 h 151"/>
              <a:gd name="T10" fmla="*/ 2147483647 w 141"/>
              <a:gd name="T11" fmla="*/ 2147483647 h 151"/>
              <a:gd name="T12" fmla="*/ 0 60000 65536"/>
              <a:gd name="T13" fmla="*/ 0 60000 65536"/>
              <a:gd name="T14" fmla="*/ 0 60000 65536"/>
              <a:gd name="T15" fmla="*/ 0 60000 65536"/>
              <a:gd name="T16" fmla="*/ 0 60000 65536"/>
              <a:gd name="T17" fmla="*/ 0 60000 65536"/>
              <a:gd name="T18" fmla="*/ 0 w 141"/>
              <a:gd name="T19" fmla="*/ 0 h 151"/>
              <a:gd name="T20" fmla="*/ 141 w 141"/>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141" h="151">
                <a:moveTo>
                  <a:pt x="141" y="75"/>
                </a:moveTo>
                <a:cubicBezTo>
                  <a:pt x="140" y="51"/>
                  <a:pt x="120" y="9"/>
                  <a:pt x="99" y="5"/>
                </a:cubicBezTo>
                <a:cubicBezTo>
                  <a:pt x="77" y="0"/>
                  <a:pt x="21" y="27"/>
                  <a:pt x="11" y="47"/>
                </a:cubicBezTo>
                <a:cubicBezTo>
                  <a:pt x="0" y="66"/>
                  <a:pt x="21" y="106"/>
                  <a:pt x="37" y="123"/>
                </a:cubicBezTo>
                <a:cubicBezTo>
                  <a:pt x="52" y="139"/>
                  <a:pt x="84" y="151"/>
                  <a:pt x="103" y="145"/>
                </a:cubicBezTo>
                <a:cubicBezTo>
                  <a:pt x="121" y="138"/>
                  <a:pt x="141" y="98"/>
                  <a:pt x="141" y="75"/>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51" name="Freeform 147">
            <a:extLst>
              <a:ext uri="{FF2B5EF4-FFF2-40B4-BE49-F238E27FC236}">
                <a16:creationId xmlns:a16="http://schemas.microsoft.com/office/drawing/2014/main" id="{C137FB44-69E1-2B4B-90F0-DC7327919BBC}"/>
              </a:ext>
            </a:extLst>
          </p:cNvPr>
          <p:cNvSpPr>
            <a:spLocks/>
          </p:cNvSpPr>
          <p:nvPr/>
        </p:nvSpPr>
        <p:spPr bwMode="auto">
          <a:xfrm>
            <a:off x="8651875" y="3175000"/>
            <a:ext cx="171450" cy="217488"/>
          </a:xfrm>
          <a:custGeom>
            <a:avLst/>
            <a:gdLst>
              <a:gd name="T0" fmla="*/ 2147483647 w 133"/>
              <a:gd name="T1" fmla="*/ 2147483647 h 220"/>
              <a:gd name="T2" fmla="*/ 2147483647 w 133"/>
              <a:gd name="T3" fmla="*/ 2147483647 h 220"/>
              <a:gd name="T4" fmla="*/ 2147483647 w 133"/>
              <a:gd name="T5" fmla="*/ 2147483647 h 220"/>
              <a:gd name="T6" fmla="*/ 2147483647 w 133"/>
              <a:gd name="T7" fmla="*/ 2147483647 h 220"/>
              <a:gd name="T8" fmla="*/ 2147483647 w 133"/>
              <a:gd name="T9" fmla="*/ 2147483647 h 220"/>
              <a:gd name="T10" fmla="*/ 2147483647 w 133"/>
              <a:gd name="T11" fmla="*/ 2147483647 h 220"/>
              <a:gd name="T12" fmla="*/ 2147483647 w 133"/>
              <a:gd name="T13" fmla="*/ 2147483647 h 220"/>
              <a:gd name="T14" fmla="*/ 0 60000 65536"/>
              <a:gd name="T15" fmla="*/ 0 60000 65536"/>
              <a:gd name="T16" fmla="*/ 0 60000 65536"/>
              <a:gd name="T17" fmla="*/ 0 60000 65536"/>
              <a:gd name="T18" fmla="*/ 0 60000 65536"/>
              <a:gd name="T19" fmla="*/ 0 60000 65536"/>
              <a:gd name="T20" fmla="*/ 0 60000 65536"/>
              <a:gd name="T21" fmla="*/ 0 w 133"/>
              <a:gd name="T22" fmla="*/ 0 h 220"/>
              <a:gd name="T23" fmla="*/ 133 w 133"/>
              <a:gd name="T24" fmla="*/ 220 h 2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3" h="220">
                <a:moveTo>
                  <a:pt x="91" y="12"/>
                </a:moveTo>
                <a:cubicBezTo>
                  <a:pt x="76" y="0"/>
                  <a:pt x="57" y="1"/>
                  <a:pt x="43" y="18"/>
                </a:cubicBezTo>
                <a:cubicBezTo>
                  <a:pt x="28" y="34"/>
                  <a:pt x="5" y="82"/>
                  <a:pt x="3" y="112"/>
                </a:cubicBezTo>
                <a:cubicBezTo>
                  <a:pt x="0" y="142"/>
                  <a:pt x="10" y="183"/>
                  <a:pt x="29" y="198"/>
                </a:cubicBezTo>
                <a:cubicBezTo>
                  <a:pt x="47" y="212"/>
                  <a:pt x="98" y="220"/>
                  <a:pt x="115" y="202"/>
                </a:cubicBezTo>
                <a:cubicBezTo>
                  <a:pt x="131" y="184"/>
                  <a:pt x="133" y="122"/>
                  <a:pt x="129" y="90"/>
                </a:cubicBezTo>
                <a:cubicBezTo>
                  <a:pt x="124" y="57"/>
                  <a:pt x="105" y="24"/>
                  <a:pt x="91" y="12"/>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52" name="Freeform 148">
            <a:extLst>
              <a:ext uri="{FF2B5EF4-FFF2-40B4-BE49-F238E27FC236}">
                <a16:creationId xmlns:a16="http://schemas.microsoft.com/office/drawing/2014/main" id="{A5F5415C-B4D5-DE49-AE94-CF24A82F8DD3}"/>
              </a:ext>
            </a:extLst>
          </p:cNvPr>
          <p:cNvSpPr>
            <a:spLocks/>
          </p:cNvSpPr>
          <p:nvPr/>
        </p:nvSpPr>
        <p:spPr bwMode="auto">
          <a:xfrm>
            <a:off x="8883650" y="3132138"/>
            <a:ext cx="219075" cy="180975"/>
          </a:xfrm>
          <a:custGeom>
            <a:avLst/>
            <a:gdLst>
              <a:gd name="T0" fmla="*/ 2147483647 w 97"/>
              <a:gd name="T1" fmla="*/ 2147483647 h 184"/>
              <a:gd name="T2" fmla="*/ 2147483647 w 97"/>
              <a:gd name="T3" fmla="*/ 2147483647 h 184"/>
              <a:gd name="T4" fmla="*/ 2147483647 w 97"/>
              <a:gd name="T5" fmla="*/ 2147483647 h 184"/>
              <a:gd name="T6" fmla="*/ 2147483647 w 97"/>
              <a:gd name="T7" fmla="*/ 2147483647 h 184"/>
              <a:gd name="T8" fmla="*/ 2147483647 w 97"/>
              <a:gd name="T9" fmla="*/ 2147483647 h 184"/>
              <a:gd name="T10" fmla="*/ 2147483647 w 97"/>
              <a:gd name="T11" fmla="*/ 2147483647 h 184"/>
              <a:gd name="T12" fmla="*/ 0 60000 65536"/>
              <a:gd name="T13" fmla="*/ 0 60000 65536"/>
              <a:gd name="T14" fmla="*/ 0 60000 65536"/>
              <a:gd name="T15" fmla="*/ 0 60000 65536"/>
              <a:gd name="T16" fmla="*/ 0 60000 65536"/>
              <a:gd name="T17" fmla="*/ 0 60000 65536"/>
              <a:gd name="T18" fmla="*/ 0 w 97"/>
              <a:gd name="T19" fmla="*/ 0 h 184"/>
              <a:gd name="T20" fmla="*/ 97 w 97"/>
              <a:gd name="T21" fmla="*/ 184 h 184"/>
            </a:gdLst>
            <a:ahLst/>
            <a:cxnLst>
              <a:cxn ang="T12">
                <a:pos x="T0" y="T1"/>
              </a:cxn>
              <a:cxn ang="T13">
                <a:pos x="T2" y="T3"/>
              </a:cxn>
              <a:cxn ang="T14">
                <a:pos x="T4" y="T5"/>
              </a:cxn>
              <a:cxn ang="T15">
                <a:pos x="T6" y="T7"/>
              </a:cxn>
              <a:cxn ang="T16">
                <a:pos x="T8" y="T9"/>
              </a:cxn>
              <a:cxn ang="T17">
                <a:pos x="T10" y="T11"/>
              </a:cxn>
            </a:cxnLst>
            <a:rect l="T18" t="T19" r="T20" b="T21"/>
            <a:pathLst>
              <a:path w="97" h="184">
                <a:moveTo>
                  <a:pt x="93" y="37"/>
                </a:moveTo>
                <a:cubicBezTo>
                  <a:pt x="88" y="11"/>
                  <a:pt x="61" y="0"/>
                  <a:pt x="47" y="7"/>
                </a:cubicBezTo>
                <a:cubicBezTo>
                  <a:pt x="32" y="13"/>
                  <a:pt x="13" y="50"/>
                  <a:pt x="7" y="77"/>
                </a:cubicBezTo>
                <a:cubicBezTo>
                  <a:pt x="1" y="103"/>
                  <a:pt x="0" y="150"/>
                  <a:pt x="11" y="165"/>
                </a:cubicBezTo>
                <a:cubicBezTo>
                  <a:pt x="21" y="179"/>
                  <a:pt x="58" y="184"/>
                  <a:pt x="73" y="163"/>
                </a:cubicBezTo>
                <a:cubicBezTo>
                  <a:pt x="87" y="141"/>
                  <a:pt x="97" y="63"/>
                  <a:pt x="93" y="37"/>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53" name="Freeform 149">
            <a:extLst>
              <a:ext uri="{FF2B5EF4-FFF2-40B4-BE49-F238E27FC236}">
                <a16:creationId xmlns:a16="http://schemas.microsoft.com/office/drawing/2014/main" id="{DAEFE28C-05F7-6743-926F-7C7F3DF0E363}"/>
              </a:ext>
            </a:extLst>
          </p:cNvPr>
          <p:cNvSpPr>
            <a:spLocks/>
          </p:cNvSpPr>
          <p:nvPr/>
        </p:nvSpPr>
        <p:spPr bwMode="auto">
          <a:xfrm>
            <a:off x="9077325" y="3267075"/>
            <a:ext cx="184150" cy="193675"/>
          </a:xfrm>
          <a:custGeom>
            <a:avLst/>
            <a:gdLst>
              <a:gd name="T0" fmla="*/ 2147483647 w 207"/>
              <a:gd name="T1" fmla="*/ 2147483647 h 115"/>
              <a:gd name="T2" fmla="*/ 2147483647 w 207"/>
              <a:gd name="T3" fmla="*/ 2147483647 h 115"/>
              <a:gd name="T4" fmla="*/ 2147483647 w 207"/>
              <a:gd name="T5" fmla="*/ 2147483647 h 115"/>
              <a:gd name="T6" fmla="*/ 2147483647 w 207"/>
              <a:gd name="T7" fmla="*/ 2147483647 h 115"/>
              <a:gd name="T8" fmla="*/ 2147483647 w 207"/>
              <a:gd name="T9" fmla="*/ 2147483647 h 115"/>
              <a:gd name="T10" fmla="*/ 2147483647 w 207"/>
              <a:gd name="T11" fmla="*/ 2147483647 h 115"/>
              <a:gd name="T12" fmla="*/ 2147483647 w 207"/>
              <a:gd name="T13" fmla="*/ 2147483647 h 115"/>
              <a:gd name="T14" fmla="*/ 0 60000 65536"/>
              <a:gd name="T15" fmla="*/ 0 60000 65536"/>
              <a:gd name="T16" fmla="*/ 0 60000 65536"/>
              <a:gd name="T17" fmla="*/ 0 60000 65536"/>
              <a:gd name="T18" fmla="*/ 0 60000 65536"/>
              <a:gd name="T19" fmla="*/ 0 60000 65536"/>
              <a:gd name="T20" fmla="*/ 0 60000 65536"/>
              <a:gd name="T21" fmla="*/ 0 w 207"/>
              <a:gd name="T22" fmla="*/ 0 h 115"/>
              <a:gd name="T23" fmla="*/ 207 w 207"/>
              <a:gd name="T24" fmla="*/ 115 h 1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7" h="115">
                <a:moveTo>
                  <a:pt x="172" y="15"/>
                </a:moveTo>
                <a:cubicBezTo>
                  <a:pt x="156" y="6"/>
                  <a:pt x="120" y="0"/>
                  <a:pt x="94" y="5"/>
                </a:cubicBezTo>
                <a:cubicBezTo>
                  <a:pt x="67" y="9"/>
                  <a:pt x="27" y="26"/>
                  <a:pt x="14" y="39"/>
                </a:cubicBezTo>
                <a:cubicBezTo>
                  <a:pt x="0" y="51"/>
                  <a:pt x="2" y="68"/>
                  <a:pt x="12" y="81"/>
                </a:cubicBezTo>
                <a:cubicBezTo>
                  <a:pt x="21" y="93"/>
                  <a:pt x="38" y="115"/>
                  <a:pt x="68" y="111"/>
                </a:cubicBezTo>
                <a:cubicBezTo>
                  <a:pt x="97" y="106"/>
                  <a:pt x="172" y="71"/>
                  <a:pt x="190" y="55"/>
                </a:cubicBezTo>
                <a:cubicBezTo>
                  <a:pt x="207" y="38"/>
                  <a:pt x="187" y="23"/>
                  <a:pt x="172" y="15"/>
                </a:cubicBezTo>
                <a:close/>
              </a:path>
            </a:pathLst>
          </a:custGeom>
          <a:gradFill rotWithShape="0">
            <a:gsLst>
              <a:gs pos="0">
                <a:srgbClr val="440044"/>
              </a:gs>
              <a:gs pos="100000">
                <a:srgbClr val="FF00FF"/>
              </a:gs>
            </a:gsLst>
            <a:path path="rect">
              <a:fillToRect l="50000" t="50000" r="50000" b="50000"/>
            </a:path>
          </a:gradFill>
          <a:ln w="9525">
            <a:solidFill>
              <a:srgbClr val="CC00CC"/>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54" name="Text Box 150">
            <a:extLst>
              <a:ext uri="{FF2B5EF4-FFF2-40B4-BE49-F238E27FC236}">
                <a16:creationId xmlns:a16="http://schemas.microsoft.com/office/drawing/2014/main" id="{05A35039-388D-9041-A986-12F11E8B7653}"/>
              </a:ext>
            </a:extLst>
          </p:cNvPr>
          <p:cNvSpPr txBox="1">
            <a:spLocks noChangeArrowheads="1"/>
          </p:cNvSpPr>
          <p:nvPr/>
        </p:nvSpPr>
        <p:spPr bwMode="auto">
          <a:xfrm>
            <a:off x="8588375" y="1893888"/>
            <a:ext cx="1300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r>
              <a:rPr lang="fr-FR" altLang="pl-PL" sz="2000">
                <a:latin typeface="Arial" panose="020B0604020202020204" pitchFamily="34" charset="0"/>
                <a:cs typeface="Arial" panose="020B0604020202020204" pitchFamily="34" charset="0"/>
              </a:rPr>
              <a:t>Apoptosis</a:t>
            </a:r>
          </a:p>
        </p:txBody>
      </p:sp>
      <p:sp>
        <p:nvSpPr>
          <p:cNvPr id="43055" name="Line 151">
            <a:extLst>
              <a:ext uri="{FF2B5EF4-FFF2-40B4-BE49-F238E27FC236}">
                <a16:creationId xmlns:a16="http://schemas.microsoft.com/office/drawing/2014/main" id="{E706CCA5-C93D-714C-AAB4-EF3F1BB9C6B1}"/>
              </a:ext>
            </a:extLst>
          </p:cNvPr>
          <p:cNvSpPr>
            <a:spLocks noChangeShapeType="1"/>
          </p:cNvSpPr>
          <p:nvPr/>
        </p:nvSpPr>
        <p:spPr bwMode="auto">
          <a:xfrm flipV="1">
            <a:off x="7889875" y="2366963"/>
            <a:ext cx="358775" cy="123825"/>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43056" name="Line 152">
            <a:extLst>
              <a:ext uri="{FF2B5EF4-FFF2-40B4-BE49-F238E27FC236}">
                <a16:creationId xmlns:a16="http://schemas.microsoft.com/office/drawing/2014/main" id="{F7681706-17C0-CE46-BABE-B9768F240D50}"/>
              </a:ext>
            </a:extLst>
          </p:cNvPr>
          <p:cNvSpPr>
            <a:spLocks noChangeShapeType="1"/>
          </p:cNvSpPr>
          <p:nvPr/>
        </p:nvSpPr>
        <p:spPr bwMode="auto">
          <a:xfrm>
            <a:off x="7875588" y="3030538"/>
            <a:ext cx="358775" cy="125412"/>
          </a:xfrm>
          <a:prstGeom prst="line">
            <a:avLst/>
          </a:prstGeom>
          <a:noFill/>
          <a:ln w="38100">
            <a:solidFill>
              <a:schemeClr val="tx2"/>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l-PL"/>
          </a:p>
        </p:txBody>
      </p:sp>
      <p:sp>
        <p:nvSpPr>
          <p:cNvPr id="43057" name="Oval 153">
            <a:extLst>
              <a:ext uri="{FF2B5EF4-FFF2-40B4-BE49-F238E27FC236}">
                <a16:creationId xmlns:a16="http://schemas.microsoft.com/office/drawing/2014/main" id="{E20A1158-2023-D14D-83FE-0C259B784F27}"/>
              </a:ext>
            </a:extLst>
          </p:cNvPr>
          <p:cNvSpPr>
            <a:spLocks noChangeArrowheads="1"/>
          </p:cNvSpPr>
          <p:nvPr/>
        </p:nvSpPr>
        <p:spPr bwMode="auto">
          <a:xfrm>
            <a:off x="4303713" y="3051175"/>
            <a:ext cx="101600" cy="95250"/>
          </a:xfrm>
          <a:prstGeom prst="ellipse">
            <a:avLst/>
          </a:prstGeom>
          <a:solidFill>
            <a:srgbClr val="89FF89"/>
          </a:solidFill>
          <a:ln w="9525">
            <a:solidFill>
              <a:srgbClr val="89FF8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58" name="Oval 154">
            <a:extLst>
              <a:ext uri="{FF2B5EF4-FFF2-40B4-BE49-F238E27FC236}">
                <a16:creationId xmlns:a16="http://schemas.microsoft.com/office/drawing/2014/main" id="{E59ECCBA-EBE5-FB48-8BA7-1B68334FD43C}"/>
              </a:ext>
            </a:extLst>
          </p:cNvPr>
          <p:cNvSpPr>
            <a:spLocks noChangeArrowheads="1"/>
          </p:cNvSpPr>
          <p:nvPr/>
        </p:nvSpPr>
        <p:spPr bwMode="auto">
          <a:xfrm>
            <a:off x="4627563" y="3311525"/>
            <a:ext cx="100012" cy="95250"/>
          </a:xfrm>
          <a:prstGeom prst="ellipse">
            <a:avLst/>
          </a:prstGeom>
          <a:solidFill>
            <a:srgbClr val="89FF89"/>
          </a:solidFill>
          <a:ln w="9525">
            <a:solidFill>
              <a:srgbClr val="89FF8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59" name="Oval 155">
            <a:extLst>
              <a:ext uri="{FF2B5EF4-FFF2-40B4-BE49-F238E27FC236}">
                <a16:creationId xmlns:a16="http://schemas.microsoft.com/office/drawing/2014/main" id="{487AB543-E476-5943-BF0A-E2B1E0642951}"/>
              </a:ext>
            </a:extLst>
          </p:cNvPr>
          <p:cNvSpPr>
            <a:spLocks noChangeArrowheads="1"/>
          </p:cNvSpPr>
          <p:nvPr/>
        </p:nvSpPr>
        <p:spPr bwMode="auto">
          <a:xfrm>
            <a:off x="4337050" y="2430463"/>
            <a:ext cx="100013" cy="95250"/>
          </a:xfrm>
          <a:prstGeom prst="ellipse">
            <a:avLst/>
          </a:prstGeom>
          <a:solidFill>
            <a:srgbClr val="89FF89"/>
          </a:solidFill>
          <a:ln w="9525">
            <a:solidFill>
              <a:srgbClr val="89FF8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0" name="AutoShape 156">
            <a:extLst>
              <a:ext uri="{FF2B5EF4-FFF2-40B4-BE49-F238E27FC236}">
                <a16:creationId xmlns:a16="http://schemas.microsoft.com/office/drawing/2014/main" id="{18A1630B-DEB1-424A-95EA-C7AFD32795DB}"/>
              </a:ext>
            </a:extLst>
          </p:cNvPr>
          <p:cNvSpPr>
            <a:spLocks noChangeArrowheads="1"/>
          </p:cNvSpPr>
          <p:nvPr/>
        </p:nvSpPr>
        <p:spPr bwMode="auto">
          <a:xfrm rot="10800000">
            <a:off x="5041900" y="3381375"/>
            <a:ext cx="211138" cy="228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400"/>
                  <a:pt x="16199" y="7817"/>
                  <a:pt x="16199" y="10799"/>
                </a:cubicBezTo>
                <a:lnTo>
                  <a:pt x="21600" y="10800"/>
                </a:lnTo>
                <a:cubicBezTo>
                  <a:pt x="21600" y="4835"/>
                  <a:pt x="16764" y="0"/>
                  <a:pt x="10800" y="0"/>
                </a:cubicBezTo>
                <a:cubicBezTo>
                  <a:pt x="4835" y="0"/>
                  <a:pt x="0" y="4835"/>
                  <a:pt x="0" y="10800"/>
                </a:cubicBezTo>
                <a:lnTo>
                  <a:pt x="5400" y="10800"/>
                </a:lnTo>
                <a:close/>
              </a:path>
            </a:pathLst>
          </a:custGeom>
          <a:solidFill>
            <a:srgbClr val="89FF89"/>
          </a:solidFill>
          <a:ln w="9525">
            <a:solidFill>
              <a:srgbClr val="89FF89"/>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p>
        </p:txBody>
      </p:sp>
      <p:sp>
        <p:nvSpPr>
          <p:cNvPr id="43061" name="Rectangle 157">
            <a:extLst>
              <a:ext uri="{FF2B5EF4-FFF2-40B4-BE49-F238E27FC236}">
                <a16:creationId xmlns:a16="http://schemas.microsoft.com/office/drawing/2014/main" id="{DC1B469C-B5AA-874B-A60B-500D76FB0A1C}"/>
              </a:ext>
            </a:extLst>
          </p:cNvPr>
          <p:cNvSpPr>
            <a:spLocks noChangeArrowheads="1"/>
          </p:cNvSpPr>
          <p:nvPr/>
        </p:nvSpPr>
        <p:spPr bwMode="auto">
          <a:xfrm>
            <a:off x="8963025" y="4106863"/>
            <a:ext cx="47625" cy="138112"/>
          </a:xfrm>
          <a:prstGeom prst="rect">
            <a:avLst/>
          </a:prstGeom>
          <a:solidFill>
            <a:srgbClr val="FF6600"/>
          </a:solidFill>
          <a:ln w="9525">
            <a:solidFill>
              <a:srgbClr val="FF6600"/>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2" name="Rectangle 158">
            <a:extLst>
              <a:ext uri="{FF2B5EF4-FFF2-40B4-BE49-F238E27FC236}">
                <a16:creationId xmlns:a16="http://schemas.microsoft.com/office/drawing/2014/main" id="{2CB16711-AF19-774C-81CB-A0CBFE0578B5}"/>
              </a:ext>
            </a:extLst>
          </p:cNvPr>
          <p:cNvSpPr>
            <a:spLocks noChangeArrowheads="1"/>
          </p:cNvSpPr>
          <p:nvPr/>
        </p:nvSpPr>
        <p:spPr bwMode="auto">
          <a:xfrm>
            <a:off x="9066213" y="4117975"/>
            <a:ext cx="47625" cy="138113"/>
          </a:xfrm>
          <a:prstGeom prst="rect">
            <a:avLst/>
          </a:prstGeom>
          <a:solidFill>
            <a:srgbClr val="00FFFF"/>
          </a:solidFill>
          <a:ln w="9525">
            <a:solidFill>
              <a:srgbClr val="00FFFF"/>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3" name="Rectangle 159">
            <a:extLst>
              <a:ext uri="{FF2B5EF4-FFF2-40B4-BE49-F238E27FC236}">
                <a16:creationId xmlns:a16="http://schemas.microsoft.com/office/drawing/2014/main" id="{7061539F-5253-AA4A-8695-C65F5CAA8E3E}"/>
              </a:ext>
            </a:extLst>
          </p:cNvPr>
          <p:cNvSpPr>
            <a:spLocks noChangeArrowheads="1"/>
          </p:cNvSpPr>
          <p:nvPr/>
        </p:nvSpPr>
        <p:spPr bwMode="auto">
          <a:xfrm>
            <a:off x="9166225" y="4124325"/>
            <a:ext cx="46038" cy="138113"/>
          </a:xfrm>
          <a:prstGeom prst="rect">
            <a:avLst/>
          </a:prstGeom>
          <a:solidFill>
            <a:srgbClr val="89FF89"/>
          </a:solidFill>
          <a:ln w="9525">
            <a:solidFill>
              <a:srgbClr val="89FF89"/>
            </a:solidFill>
            <a:miter lim="800000"/>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4" name="Oval 160">
            <a:extLst>
              <a:ext uri="{FF2B5EF4-FFF2-40B4-BE49-F238E27FC236}">
                <a16:creationId xmlns:a16="http://schemas.microsoft.com/office/drawing/2014/main" id="{60BE265C-2A15-5049-BFFE-5FFFBF0B8942}"/>
              </a:ext>
            </a:extLst>
          </p:cNvPr>
          <p:cNvSpPr>
            <a:spLocks noChangeArrowheads="1"/>
          </p:cNvSpPr>
          <p:nvPr/>
        </p:nvSpPr>
        <p:spPr bwMode="auto">
          <a:xfrm>
            <a:off x="8728075" y="3692525"/>
            <a:ext cx="76200" cy="74613"/>
          </a:xfrm>
          <a:prstGeom prst="ellipse">
            <a:avLst/>
          </a:prstGeom>
          <a:solidFill>
            <a:srgbClr val="FFFF00"/>
          </a:solidFill>
          <a:ln w="9525">
            <a:solidFill>
              <a:srgbClr val="FFFF00"/>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5" name="Oval 161">
            <a:extLst>
              <a:ext uri="{FF2B5EF4-FFF2-40B4-BE49-F238E27FC236}">
                <a16:creationId xmlns:a16="http://schemas.microsoft.com/office/drawing/2014/main" id="{8DD09789-C0D1-1349-A2DC-673E2C5EB0E5}"/>
              </a:ext>
            </a:extLst>
          </p:cNvPr>
          <p:cNvSpPr>
            <a:spLocks noChangeArrowheads="1"/>
          </p:cNvSpPr>
          <p:nvPr/>
        </p:nvSpPr>
        <p:spPr bwMode="auto">
          <a:xfrm>
            <a:off x="8845550" y="3717925"/>
            <a:ext cx="77788" cy="74613"/>
          </a:xfrm>
          <a:prstGeom prst="ellipse">
            <a:avLst/>
          </a:prstGeom>
          <a:solidFill>
            <a:srgbClr val="CCFF99"/>
          </a:solidFill>
          <a:ln w="9525">
            <a:solidFill>
              <a:srgbClr val="CCFF9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6" name="Oval 162">
            <a:extLst>
              <a:ext uri="{FF2B5EF4-FFF2-40B4-BE49-F238E27FC236}">
                <a16:creationId xmlns:a16="http://schemas.microsoft.com/office/drawing/2014/main" id="{16034A52-0D72-8D40-A3D1-2EC6945F6983}"/>
              </a:ext>
            </a:extLst>
          </p:cNvPr>
          <p:cNvSpPr>
            <a:spLocks noChangeArrowheads="1"/>
          </p:cNvSpPr>
          <p:nvPr/>
        </p:nvSpPr>
        <p:spPr bwMode="auto">
          <a:xfrm>
            <a:off x="8961438" y="3717925"/>
            <a:ext cx="77787" cy="74613"/>
          </a:xfrm>
          <a:prstGeom prst="ellipse">
            <a:avLst/>
          </a:prstGeom>
          <a:solidFill>
            <a:srgbClr val="FF6600"/>
          </a:solidFill>
          <a:ln w="9525">
            <a:solidFill>
              <a:srgbClr val="FF6600"/>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7" name="Oval 163">
            <a:extLst>
              <a:ext uri="{FF2B5EF4-FFF2-40B4-BE49-F238E27FC236}">
                <a16:creationId xmlns:a16="http://schemas.microsoft.com/office/drawing/2014/main" id="{8A2C321B-3DDB-654F-9ABC-AE66311BC68A}"/>
              </a:ext>
            </a:extLst>
          </p:cNvPr>
          <p:cNvSpPr>
            <a:spLocks noChangeArrowheads="1"/>
          </p:cNvSpPr>
          <p:nvPr/>
        </p:nvSpPr>
        <p:spPr bwMode="auto">
          <a:xfrm>
            <a:off x="9083675" y="3721100"/>
            <a:ext cx="77788" cy="74613"/>
          </a:xfrm>
          <a:prstGeom prst="ellipse">
            <a:avLst/>
          </a:prstGeom>
          <a:solidFill>
            <a:srgbClr val="00FFFF"/>
          </a:solidFill>
          <a:ln w="9525">
            <a:solidFill>
              <a:srgbClr val="00FFFF"/>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8" name="Oval 164">
            <a:extLst>
              <a:ext uri="{FF2B5EF4-FFF2-40B4-BE49-F238E27FC236}">
                <a16:creationId xmlns:a16="http://schemas.microsoft.com/office/drawing/2014/main" id="{04FA0DAB-A478-E740-897A-5725C545A7A7}"/>
              </a:ext>
            </a:extLst>
          </p:cNvPr>
          <p:cNvSpPr>
            <a:spLocks noChangeArrowheads="1"/>
          </p:cNvSpPr>
          <p:nvPr/>
        </p:nvSpPr>
        <p:spPr bwMode="auto">
          <a:xfrm>
            <a:off x="9205913" y="3724275"/>
            <a:ext cx="77787" cy="74613"/>
          </a:xfrm>
          <a:prstGeom prst="ellipse">
            <a:avLst/>
          </a:prstGeom>
          <a:solidFill>
            <a:srgbClr val="89FF89"/>
          </a:solidFill>
          <a:ln w="9525">
            <a:solidFill>
              <a:srgbClr val="89FF89"/>
            </a:solidFill>
            <a:round/>
            <a:headEnd/>
            <a:tailEnd/>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pl-PL" altLang="pl-PL">
              <a:cs typeface="Arial" panose="020B0604020202020204" pitchFamily="34" charset="0"/>
            </a:endParaRPr>
          </a:p>
        </p:txBody>
      </p:sp>
      <p:sp>
        <p:nvSpPr>
          <p:cNvPr id="43069" name="Line 165">
            <a:extLst>
              <a:ext uri="{FF2B5EF4-FFF2-40B4-BE49-F238E27FC236}">
                <a16:creationId xmlns:a16="http://schemas.microsoft.com/office/drawing/2014/main" id="{4A63D737-BB05-324C-8689-0E5999BFE0C9}"/>
              </a:ext>
            </a:extLst>
          </p:cNvPr>
          <p:cNvSpPr>
            <a:spLocks noChangeShapeType="1"/>
          </p:cNvSpPr>
          <p:nvPr/>
        </p:nvSpPr>
        <p:spPr bwMode="auto">
          <a:xfrm>
            <a:off x="514350" y="800100"/>
            <a:ext cx="9344025" cy="0"/>
          </a:xfrm>
          <a:prstGeom prst="line">
            <a:avLst/>
          </a:prstGeom>
          <a:noFill/>
          <a:ln w="38100" cap="sq">
            <a:solidFill>
              <a:srgbClr val="559DD3"/>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pl-PL"/>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a:extLst>
              <a:ext uri="{FF2B5EF4-FFF2-40B4-BE49-F238E27FC236}">
                <a16:creationId xmlns:a16="http://schemas.microsoft.com/office/drawing/2014/main" id="{8C4C4C14-E0B6-F54F-8B7A-5059889468F7}"/>
              </a:ext>
            </a:extLst>
          </p:cNvPr>
          <p:cNvSpPr>
            <a:spLocks noGrp="1" noChangeArrowheads="1"/>
          </p:cNvSpPr>
          <p:nvPr>
            <p:ph type="title" idx="4294967295"/>
          </p:nvPr>
        </p:nvSpPr>
        <p:spPr>
          <a:xfrm>
            <a:off x="533400" y="304800"/>
            <a:ext cx="8915400" cy="914400"/>
          </a:xfrm>
          <a:noFill/>
        </p:spPr>
        <p:txBody>
          <a:bodyPr lIns="92075" tIns="46038" rIns="92075" bIns="46038" anchor="b"/>
          <a:lstStyle/>
          <a:p>
            <a:pPr eaLnBrk="1" hangingPunct="1"/>
            <a:r>
              <a:rPr kumimoji="0" lang="en-GB" altLang="pl-PL" sz="4000" b="1"/>
              <a:t/>
            </a:r>
            <a:br>
              <a:rPr kumimoji="0" lang="en-GB" altLang="pl-PL" sz="4000" b="1"/>
            </a:br>
            <a:r>
              <a:rPr kumimoji="0" lang="en-GB" altLang="pl-PL" sz="3200" b="1">
                <a:solidFill>
                  <a:srgbClr val="171747"/>
                </a:solidFill>
              </a:rPr>
              <a:t>Anti - CD25 (anti- IL-2R</a:t>
            </a:r>
            <a:r>
              <a:rPr kumimoji="0" lang="en-GB" altLang="pl-PL" sz="3200" b="1">
                <a:solidFill>
                  <a:srgbClr val="171747"/>
                </a:solidFill>
                <a:latin typeface="Symbol" pitchFamily="2" charset="2"/>
              </a:rPr>
              <a:t>a</a:t>
            </a:r>
            <a:r>
              <a:rPr kumimoji="0" lang="en-GB" altLang="pl-PL" sz="3200" b="1">
                <a:solidFill>
                  <a:srgbClr val="171747"/>
                </a:solidFill>
              </a:rPr>
              <a:t>) antibody</a:t>
            </a:r>
            <a:endParaRPr kumimoji="0" lang="en-GB" altLang="pl-PL" b="1"/>
          </a:p>
        </p:txBody>
      </p:sp>
      <p:sp>
        <p:nvSpPr>
          <p:cNvPr id="48131" name="Rectangle 3">
            <a:extLst>
              <a:ext uri="{FF2B5EF4-FFF2-40B4-BE49-F238E27FC236}">
                <a16:creationId xmlns:a16="http://schemas.microsoft.com/office/drawing/2014/main" id="{CEF4C433-ABE5-A145-B152-C38D968E6E78}"/>
              </a:ext>
            </a:extLst>
          </p:cNvPr>
          <p:cNvSpPr>
            <a:spLocks noGrp="1" noChangeArrowheads="1"/>
          </p:cNvSpPr>
          <p:nvPr>
            <p:ph type="body" idx="4294967295"/>
          </p:nvPr>
        </p:nvSpPr>
        <p:spPr>
          <a:xfrm>
            <a:off x="152400" y="1524000"/>
            <a:ext cx="8743950" cy="5257800"/>
          </a:xfrm>
        </p:spPr>
        <p:txBody>
          <a:bodyPr lIns="92075" tIns="46038" rIns="92075" bIns="46038"/>
          <a:lstStyle/>
          <a:p>
            <a:pPr eaLnBrk="1" hangingPunct="1">
              <a:defRPr/>
            </a:pPr>
            <a:r>
              <a:rPr kumimoji="0" lang="en-GB" sz="1800" b="1">
                <a:effectLst>
                  <a:outerShdw blurRad="38100" dist="38100" dir="2700000" algn="tl">
                    <a:srgbClr val="C0C0C0"/>
                  </a:outerShdw>
                </a:effectLst>
                <a:cs typeface="+mn-cs"/>
              </a:rPr>
              <a:t>Mechanism of action:</a:t>
            </a:r>
          </a:p>
          <a:p>
            <a:pPr eaLnBrk="1" hangingPunct="1">
              <a:buFontTx/>
              <a:buNone/>
              <a:defRPr/>
            </a:pPr>
            <a:endParaRPr kumimoji="0" lang="en-GB" sz="1800" b="1">
              <a:effectLst>
                <a:outerShdw blurRad="38100" dist="38100" dir="2700000" algn="tl">
                  <a:srgbClr val="C0C0C0"/>
                </a:outerShdw>
              </a:effectLst>
              <a:cs typeface="+mn-cs"/>
            </a:endParaRPr>
          </a:p>
          <a:p>
            <a:pPr eaLnBrk="1" hangingPunct="1">
              <a:buFontTx/>
              <a:buNone/>
              <a:defRPr/>
            </a:pPr>
            <a:r>
              <a:rPr kumimoji="0" lang="en-GB" sz="1800" b="1">
                <a:effectLst>
                  <a:outerShdw blurRad="38100" dist="38100" dir="2700000" algn="tl">
                    <a:srgbClr val="C0C0C0"/>
                  </a:outerShdw>
                </a:effectLst>
                <a:cs typeface="+mn-cs"/>
              </a:rPr>
              <a:t>IL-2R</a:t>
            </a:r>
            <a:r>
              <a:rPr kumimoji="0" lang="en-GB" sz="1800" b="1">
                <a:effectLst>
                  <a:outerShdw blurRad="38100" dist="38100" dir="2700000" algn="tl">
                    <a:srgbClr val="C0C0C0"/>
                  </a:outerShdw>
                </a:effectLst>
                <a:latin typeface="Symbol" pitchFamily="28" charset="2"/>
                <a:cs typeface="+mn-cs"/>
              </a:rPr>
              <a:t>a = </a:t>
            </a:r>
            <a:r>
              <a:rPr kumimoji="0" lang="en-GB" sz="1800" b="1">
                <a:effectLst>
                  <a:outerShdw blurRad="38100" dist="38100" dir="2700000" algn="tl">
                    <a:srgbClr val="C0C0C0"/>
                  </a:outerShdw>
                </a:effectLst>
                <a:cs typeface="+mn-cs"/>
              </a:rPr>
              <a:t>CD25 - is expressed on activated lymphocytes </a:t>
            </a:r>
            <a:endParaRPr kumimoji="0" lang="en-GB" sz="1800" b="1">
              <a:effectLst>
                <a:outerShdw blurRad="38100" dist="38100" dir="2700000" algn="tl">
                  <a:srgbClr val="C0C0C0"/>
                </a:outerShdw>
              </a:effectLst>
              <a:latin typeface="Symbol" pitchFamily="28" charset="2"/>
              <a:cs typeface="+mn-cs"/>
            </a:endParaRPr>
          </a:p>
          <a:p>
            <a:pPr eaLnBrk="1" hangingPunct="1">
              <a:buFontTx/>
              <a:buNone/>
              <a:defRPr/>
            </a:pPr>
            <a:r>
              <a:rPr kumimoji="0" lang="en-GB" sz="1800" b="1">
                <a:effectLst>
                  <a:outerShdw blurRad="38100" dist="38100" dir="2700000" algn="tl">
                    <a:srgbClr val="C0C0C0"/>
                  </a:outerShdw>
                </a:effectLst>
                <a:cs typeface="+mn-cs"/>
              </a:rPr>
              <a:t>(IL-2 + IL-2R</a:t>
            </a:r>
            <a:r>
              <a:rPr kumimoji="0" lang="en-GB" sz="1800" b="1">
                <a:effectLst>
                  <a:outerShdw blurRad="38100" dist="38100" dir="2700000" algn="tl">
                    <a:srgbClr val="C0C0C0"/>
                  </a:outerShdw>
                </a:effectLst>
                <a:latin typeface="Symbol" pitchFamily="28" charset="2"/>
                <a:cs typeface="+mn-cs"/>
              </a:rPr>
              <a:t>a</a:t>
            </a:r>
            <a:r>
              <a:rPr kumimoji="0" lang="en-GB" sz="1800" b="1">
                <a:effectLst>
                  <a:outerShdw blurRad="38100" dist="38100" dir="2700000" algn="tl">
                    <a:srgbClr val="C0C0C0"/>
                  </a:outerShdw>
                </a:effectLst>
                <a:cs typeface="+mn-cs"/>
              </a:rPr>
              <a:t>) =&gt; lymphocyte proliferation  </a:t>
            </a:r>
          </a:p>
          <a:p>
            <a:pPr eaLnBrk="1" hangingPunct="1">
              <a:buFontTx/>
              <a:buNone/>
              <a:defRPr/>
            </a:pPr>
            <a:r>
              <a:rPr kumimoji="0" lang="en-GB" sz="1800" b="1">
                <a:effectLst>
                  <a:outerShdw blurRad="38100" dist="38100" dir="2700000" algn="tl">
                    <a:srgbClr val="C0C0C0"/>
                  </a:outerShdw>
                </a:effectLst>
                <a:cs typeface="+mn-cs"/>
              </a:rPr>
              <a:t>anti- CD25 (anti-IL2R</a:t>
            </a:r>
            <a:r>
              <a:rPr kumimoji="0" lang="en-GB" sz="1800" b="1">
                <a:effectLst>
                  <a:outerShdw blurRad="38100" dist="38100" dir="2700000" algn="tl">
                    <a:srgbClr val="C0C0C0"/>
                  </a:outerShdw>
                </a:effectLst>
                <a:latin typeface="Symbol" pitchFamily="28" charset="2"/>
                <a:cs typeface="+mn-cs"/>
              </a:rPr>
              <a:t>a</a:t>
            </a:r>
            <a:r>
              <a:rPr kumimoji="0" lang="pl-PL" sz="1800" b="1">
                <a:effectLst>
                  <a:outerShdw blurRad="38100" dist="38100" dir="2700000" algn="tl">
                    <a:srgbClr val="C0C0C0"/>
                  </a:outerShdw>
                </a:effectLst>
                <a:latin typeface="Symbol" pitchFamily="28" charset="2"/>
                <a:cs typeface="+mn-cs"/>
              </a:rPr>
              <a:t>)</a:t>
            </a:r>
            <a:r>
              <a:rPr kumimoji="0" lang="en-GB" sz="1800" b="1">
                <a:effectLst>
                  <a:outerShdw blurRad="38100" dist="38100" dir="2700000" algn="tl">
                    <a:srgbClr val="C0C0C0"/>
                  </a:outerShdw>
                </a:effectLst>
                <a:cs typeface="+mn-cs"/>
              </a:rPr>
              <a:t> </a:t>
            </a:r>
            <a:r>
              <a:rPr kumimoji="0" lang="pl-PL" sz="1800" b="1">
                <a:effectLst>
                  <a:outerShdw blurRad="38100" dist="38100" dir="2700000" algn="tl">
                    <a:srgbClr val="C0C0C0"/>
                  </a:outerShdw>
                </a:effectLst>
                <a:cs typeface="+mn-cs"/>
              </a:rPr>
              <a:t>i</a:t>
            </a:r>
            <a:r>
              <a:rPr kumimoji="0" lang="en-GB" sz="1800" b="1">
                <a:effectLst>
                  <a:outerShdw blurRad="38100" dist="38100" dir="2700000" algn="tl">
                    <a:srgbClr val="C0C0C0"/>
                  </a:outerShdw>
                </a:effectLst>
                <a:cs typeface="+mn-cs"/>
              </a:rPr>
              <a:t>s interleukin 2 antagonist</a:t>
            </a:r>
          </a:p>
          <a:p>
            <a:pPr eaLnBrk="1" hangingPunct="1">
              <a:buClr>
                <a:schemeClr val="tx2"/>
              </a:buClr>
              <a:defRPr/>
            </a:pPr>
            <a:endParaRPr kumimoji="0" lang="en-GB" sz="1800" b="1">
              <a:solidFill>
                <a:srgbClr val="009900"/>
              </a:solidFill>
              <a:effectLst>
                <a:outerShdw blurRad="38100" dist="38100" dir="2700000" algn="tl">
                  <a:srgbClr val="C0C0C0"/>
                </a:outerShdw>
              </a:effectLst>
              <a:cs typeface="+mn-cs"/>
            </a:endParaRPr>
          </a:p>
          <a:p>
            <a:pPr eaLnBrk="1" hangingPunct="1">
              <a:buClr>
                <a:schemeClr val="tx2"/>
              </a:buClr>
              <a:defRPr/>
            </a:pPr>
            <a:r>
              <a:rPr kumimoji="0" lang="en-GB" sz="1800" b="1">
                <a:solidFill>
                  <a:srgbClr val="009900"/>
                </a:solidFill>
                <a:effectLst>
                  <a:outerShdw blurRad="38100" dist="38100" dir="2700000" algn="tl">
                    <a:srgbClr val="C0C0C0"/>
                  </a:outerShdw>
                </a:effectLst>
                <a:cs typeface="+mn-cs"/>
              </a:rPr>
              <a:t>Types of antibodies and preparations:</a:t>
            </a:r>
          </a:p>
          <a:p>
            <a:pPr eaLnBrk="1" hangingPunct="1">
              <a:buFontTx/>
              <a:buNone/>
              <a:defRPr/>
            </a:pPr>
            <a:r>
              <a:rPr kumimoji="0" lang="en-GB" sz="1800" b="1">
                <a:effectLst>
                  <a:outerShdw blurRad="38100" dist="38100" dir="2700000" algn="tl">
                    <a:srgbClr val="C0C0C0"/>
                  </a:outerShdw>
                </a:effectLst>
                <a:latin typeface="Symbol" pitchFamily="28" charset="2"/>
                <a:cs typeface="+mn-cs"/>
              </a:rPr>
              <a:t> </a:t>
            </a:r>
          </a:p>
          <a:p>
            <a:pPr eaLnBrk="1" hangingPunct="1">
              <a:buFontTx/>
              <a:buNone/>
              <a:defRPr/>
            </a:pPr>
            <a:r>
              <a:rPr kumimoji="0" lang="en-GB" sz="1800" b="1">
                <a:effectLst>
                  <a:outerShdw blurRad="38100" dist="38100" dir="2700000" algn="tl">
                    <a:srgbClr val="C0C0C0"/>
                  </a:outerShdw>
                </a:effectLst>
                <a:latin typeface="Symbol" pitchFamily="28" charset="2"/>
                <a:cs typeface="+mn-cs"/>
              </a:rPr>
              <a:t>1.</a:t>
            </a:r>
            <a:r>
              <a:rPr kumimoji="0" lang="en-GB" sz="1800" b="1">
                <a:effectLst>
                  <a:outerShdw blurRad="38100" dist="38100" dir="2700000" algn="tl">
                    <a:srgbClr val="C0C0C0"/>
                  </a:outerShdw>
                </a:effectLst>
                <a:cs typeface="+mn-cs"/>
              </a:rPr>
              <a:t>chimeric - basiliximab  (Simulect)</a:t>
            </a:r>
          </a:p>
          <a:p>
            <a:pPr eaLnBrk="1" hangingPunct="1">
              <a:buFontTx/>
              <a:buNone/>
              <a:defRPr/>
            </a:pPr>
            <a:r>
              <a:rPr kumimoji="0" lang="en-GB" sz="1800" b="1">
                <a:effectLst>
                  <a:outerShdw blurRad="38100" dist="38100" dir="2700000" algn="tl">
                    <a:srgbClr val="C0C0C0"/>
                  </a:outerShdw>
                </a:effectLst>
                <a:cs typeface="+mn-cs"/>
              </a:rPr>
              <a:t> </a:t>
            </a:r>
          </a:p>
          <a:p>
            <a:pPr eaLnBrk="1" hangingPunct="1">
              <a:buFontTx/>
              <a:buNone/>
              <a:defRPr/>
            </a:pPr>
            <a:r>
              <a:rPr kumimoji="0" lang="en-GB" sz="1800" b="1">
                <a:effectLst>
                  <a:outerShdw blurRad="38100" dist="38100" dir="2700000" algn="tl">
                    <a:srgbClr val="C0C0C0"/>
                  </a:outerShdw>
                </a:effectLst>
                <a:cs typeface="+mn-cs"/>
              </a:rPr>
              <a:t>2</a:t>
            </a:r>
            <a:r>
              <a:rPr kumimoji="0" lang="en-GB" sz="1800" b="1">
                <a:solidFill>
                  <a:schemeClr val="bg2"/>
                </a:solidFill>
                <a:effectLst>
                  <a:outerShdw blurRad="38100" dist="38100" dir="2700000" algn="tl">
                    <a:srgbClr val="C0C0C0"/>
                  </a:outerShdw>
                </a:effectLst>
                <a:cs typeface="+mn-cs"/>
              </a:rPr>
              <a:t>.humanised - daclizumab (Zenapax) - withdrawn</a:t>
            </a:r>
            <a:endParaRPr kumimoji="0" lang="en-GB">
              <a:cs typeface="+mn-cs"/>
            </a:endParaRPr>
          </a:p>
        </p:txBody>
      </p:sp>
      <p:graphicFrame>
        <p:nvGraphicFramePr>
          <p:cNvPr id="2050" name="Object 4">
            <a:extLst>
              <a:ext uri="{FF2B5EF4-FFF2-40B4-BE49-F238E27FC236}">
                <a16:creationId xmlns:a16="http://schemas.microsoft.com/office/drawing/2014/main" id="{64DDA7D9-C860-4044-B9A2-51C0A418A9B7}"/>
              </a:ext>
            </a:extLst>
          </p:cNvPr>
          <p:cNvGraphicFramePr>
            <a:graphicFrameLocks noChangeAspect="1"/>
          </p:cNvGraphicFramePr>
          <p:nvPr/>
        </p:nvGraphicFramePr>
        <p:xfrm>
          <a:off x="5970588" y="3048000"/>
          <a:ext cx="4316412" cy="3570288"/>
        </p:xfrm>
        <a:graphic>
          <a:graphicData uri="http://schemas.openxmlformats.org/presentationml/2006/ole">
            <mc:AlternateContent xmlns:mc="http://schemas.openxmlformats.org/markup-compatibility/2006">
              <mc:Choice xmlns:v="urn:schemas-microsoft-com:vml" Requires="v">
                <p:oleObj spid="_x0000_s2051" name="Photo Editor Photo" r:id="rId4" imgW="4285714" imgH="2695951" progId="">
                  <p:embed/>
                </p:oleObj>
              </mc:Choice>
              <mc:Fallback>
                <p:oleObj name="Photo Editor Photo" r:id="rId4" imgW="4285714" imgH="2695951" progId="">
                  <p:embed/>
                  <p:pic>
                    <p:nvPicPr>
                      <p:cNvPr id="0" name="Picture 43"/>
                      <p:cNvPicPr>
                        <a:picLocks noChangeAspect="1" noChangeArrowheads="1"/>
                      </p:cNvPicPr>
                      <p:nvPr/>
                    </p:nvPicPr>
                    <p:blipFill>
                      <a:blip r:embed="rId5">
                        <a:extLst>
                          <a:ext uri="{28A0092B-C50C-407E-A947-70E740481C1C}">
                            <a14:useLocalDpi xmlns:a14="http://schemas.microsoft.com/office/drawing/2010/main" val="0"/>
                          </a:ext>
                        </a:extLst>
                      </a:blip>
                      <a:srcRect t="340" r="2612" b="2646"/>
                      <a:stretch>
                        <a:fillRect/>
                      </a:stretch>
                    </p:blipFill>
                    <p:spPr bwMode="auto">
                      <a:xfrm>
                        <a:off x="5970588" y="3048000"/>
                        <a:ext cx="4316412" cy="357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DBFDBF0-24F2-A0BC-71C8-EDB01D1AE886}"/>
              </a:ext>
            </a:extLst>
          </p:cNvPr>
          <p:cNvPicPr>
            <a:picLocks noChangeAspect="1"/>
          </p:cNvPicPr>
          <p:nvPr/>
        </p:nvPicPr>
        <p:blipFill>
          <a:blip r:embed="rId2"/>
          <a:stretch>
            <a:fillRect/>
          </a:stretch>
        </p:blipFill>
        <p:spPr>
          <a:xfrm>
            <a:off x="550863" y="967692"/>
            <a:ext cx="9201149" cy="4922614"/>
          </a:xfrm>
          <a:prstGeom prst="rect">
            <a:avLst/>
          </a:prstGeom>
          <a:ln>
            <a:noFill/>
          </a:ln>
        </p:spPr>
      </p:pic>
      <p:pic>
        <p:nvPicPr>
          <p:cNvPr id="3" name="Obraz 2">
            <a:extLst>
              <a:ext uri="{FF2B5EF4-FFF2-40B4-BE49-F238E27FC236}">
                <a16:creationId xmlns:a16="http://schemas.microsoft.com/office/drawing/2014/main" id="{D0164586-2974-A892-96C6-752BEDEE7B6A}"/>
              </a:ext>
            </a:extLst>
          </p:cNvPr>
          <p:cNvPicPr>
            <a:picLocks noChangeAspect="1"/>
          </p:cNvPicPr>
          <p:nvPr/>
        </p:nvPicPr>
        <p:blipFill>
          <a:blip r:embed="rId3"/>
          <a:stretch>
            <a:fillRect/>
          </a:stretch>
        </p:blipFill>
        <p:spPr>
          <a:xfrm>
            <a:off x="2435572" y="6068144"/>
            <a:ext cx="5156200" cy="457200"/>
          </a:xfrm>
          <a:prstGeom prst="rect">
            <a:avLst/>
          </a:prstGeom>
        </p:spPr>
      </p:pic>
      <p:pic>
        <p:nvPicPr>
          <p:cNvPr id="4" name="Obraz 3">
            <a:extLst>
              <a:ext uri="{FF2B5EF4-FFF2-40B4-BE49-F238E27FC236}">
                <a16:creationId xmlns:a16="http://schemas.microsoft.com/office/drawing/2014/main" id="{F1807936-82F5-DA21-A368-6C099EFD1FD6}"/>
              </a:ext>
            </a:extLst>
          </p:cNvPr>
          <p:cNvPicPr>
            <a:picLocks noChangeAspect="1"/>
          </p:cNvPicPr>
          <p:nvPr/>
        </p:nvPicPr>
        <p:blipFill>
          <a:blip r:embed="rId4"/>
          <a:stretch>
            <a:fillRect/>
          </a:stretch>
        </p:blipFill>
        <p:spPr>
          <a:xfrm>
            <a:off x="2263180" y="6545070"/>
            <a:ext cx="5534053" cy="329407"/>
          </a:xfrm>
          <a:prstGeom prst="rect">
            <a:avLst/>
          </a:prstGeom>
        </p:spPr>
      </p:pic>
    </p:spTree>
    <p:extLst>
      <p:ext uri="{BB962C8B-B14F-4D97-AF65-F5344CB8AC3E}">
        <p14:creationId xmlns:p14="http://schemas.microsoft.com/office/powerpoint/2010/main" val="12055718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034" name="Rectangle 2">
            <a:extLst>
              <a:ext uri="{FF2B5EF4-FFF2-40B4-BE49-F238E27FC236}">
                <a16:creationId xmlns:a16="http://schemas.microsoft.com/office/drawing/2014/main" id="{43121BFB-E822-9F40-9CE3-08A1A2438CA4}"/>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a:bodyPr>
          <a:lstStyle/>
          <a:p>
            <a:pPr algn="l" eaLnBrk="1" hangingPunct="1">
              <a:lnSpc>
                <a:spcPct val="90000"/>
              </a:lnSpc>
            </a:pPr>
            <a:r>
              <a:rPr kumimoji="0" lang="en-US" altLang="pl-PL" sz="3300" b="1" kern="1200">
                <a:solidFill>
                  <a:schemeClr val="tx1"/>
                </a:solidFill>
                <a:latin typeface="+mj-lt"/>
                <a:ea typeface="+mj-ea"/>
                <a:cs typeface="+mj-cs"/>
              </a:rPr>
              <a:t>	 Anti-IL-2Ra = anti-CD25  </a:t>
            </a:r>
          </a:p>
        </p:txBody>
      </p:sp>
      <p:sp>
        <p:nvSpPr>
          <p:cNvPr id="49155" name="Rectangle 3">
            <a:extLst>
              <a:ext uri="{FF2B5EF4-FFF2-40B4-BE49-F238E27FC236}">
                <a16:creationId xmlns:a16="http://schemas.microsoft.com/office/drawing/2014/main" id="{9AB1B063-26A3-AC43-9A2B-03C184E3CCEA}"/>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Indication: PROPHYLAXIS OF REJECTION</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Tolerance: very good </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Efficacy: high, but less powerful than ATG</a:t>
            </a:r>
          </a:p>
          <a:p>
            <a:pPr indent="-228600" eaLnBrk="1" hangingPunct="1">
              <a:lnSpc>
                <a:spcPct val="90000"/>
              </a:lnSpc>
              <a:buFont typeface="Arial" panose="020B0604020202020204" pitchFamily="34" charset="0"/>
              <a:buChar char="•"/>
              <a:defRPr/>
            </a:pPr>
            <a:endParaRPr kumimoji="0" lang="en-US" sz="1800" b="1" kern="1200">
              <a:effectLst>
                <a:outerShdw blurRad="38100" dist="38100" dir="2700000" algn="tl">
                  <a:srgbClr val="C0C0C0"/>
                </a:outerShdw>
              </a:effectLst>
              <a:cs typeface="+mn-cs"/>
            </a:endParaRP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Administration:</a:t>
            </a: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 Basiliximab (Simulect): day 0 and 4th after Tx  - 20mg iv</a:t>
            </a:r>
          </a:p>
          <a:p>
            <a:pPr indent="-228600" eaLnBrk="1" hangingPunct="1">
              <a:lnSpc>
                <a:spcPct val="90000"/>
              </a:lnSpc>
              <a:buFont typeface="Arial" panose="020B0604020202020204" pitchFamily="34" charset="0"/>
              <a:buChar char="•"/>
              <a:defRPr/>
            </a:pPr>
            <a:r>
              <a:rPr kumimoji="0" lang="en-US" sz="1800" b="1" kern="1200">
                <a:effectLst>
                  <a:outerShdw blurRad="38100" dist="38100" dir="2700000" algn="tl">
                    <a:srgbClr val="C0C0C0"/>
                  </a:outerShdw>
                </a:effectLst>
                <a:cs typeface="+mn-cs"/>
              </a:rPr>
              <a:t> </a:t>
            </a:r>
          </a:p>
        </p:txBody>
      </p:sp>
      <p:sp>
        <p:nvSpPr>
          <p:cNvPr id="138" name="Rectangle 137">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Isosceles Triangle 139">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Isosceles Triangle 141">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Rectangle 143">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 name="Rectangle 138">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082" name="Rectangle 5">
            <a:extLst>
              <a:ext uri="{FF2B5EF4-FFF2-40B4-BE49-F238E27FC236}">
                <a16:creationId xmlns:a16="http://schemas.microsoft.com/office/drawing/2014/main" id="{00F500DB-9CB2-6948-B7BB-E2B2038FEBAD}"/>
              </a:ext>
            </a:extLst>
          </p:cNvPr>
          <p:cNvSpPr>
            <a:spLocks noChangeArrowheads="1"/>
          </p:cNvSpPr>
          <p:nvPr/>
        </p:nvSpPr>
        <p:spPr bwMode="auto">
          <a:xfrm>
            <a:off x="542925" y="321734"/>
            <a:ext cx="9201149" cy="1135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eaLnBrk="1" hangingPunct="1">
              <a:lnSpc>
                <a:spcPct val="90000"/>
              </a:lnSpc>
              <a:spcAft>
                <a:spcPts val="600"/>
              </a:spcAft>
            </a:pPr>
            <a:r>
              <a:rPr lang="en-US" altLang="pl-PL" sz="3300" b="1" kern="1200">
                <a:solidFill>
                  <a:schemeClr val="tx1"/>
                </a:solidFill>
                <a:latin typeface="+mj-lt"/>
                <a:ea typeface="+mj-ea"/>
                <a:cs typeface="+mj-cs"/>
              </a:rPr>
              <a:t>Acute rejection frequency</a:t>
            </a:r>
          </a:p>
        </p:txBody>
      </p:sp>
      <p:sp>
        <p:nvSpPr>
          <p:cNvPr id="81926" name="Rectangle 6">
            <a:extLst>
              <a:ext uri="{FF2B5EF4-FFF2-40B4-BE49-F238E27FC236}">
                <a16:creationId xmlns:a16="http://schemas.microsoft.com/office/drawing/2014/main" id="{07BD14B7-F58E-9D43-9A14-F14EDCDD2031}"/>
              </a:ext>
            </a:extLst>
          </p:cNvPr>
          <p:cNvSpPr>
            <a:spLocks noChangeArrowheads="1"/>
          </p:cNvSpPr>
          <p:nvPr/>
        </p:nvSpPr>
        <p:spPr bwMode="auto">
          <a:xfrm>
            <a:off x="542925" y="1782981"/>
            <a:ext cx="9201149" cy="4393982"/>
          </a:xfrm>
          <a:prstGeom prst="rect">
            <a:avLst/>
          </a:prstGeom>
        </p:spPr>
        <p:txBody>
          <a:bodyPr vert="horz" lIns="91440" tIns="45720" rIns="91440" bIns="45720" rtlCol="0">
            <a:normAutofit/>
          </a:bodyPr>
          <a:lstStyle/>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Aza+Pred</a:t>
            </a:r>
            <a:r>
              <a:rPr lang="en-US" sz="1800" b="1" dirty="0">
                <a:effectLst>
                  <a:outerShdw blurRad="38100" dist="38100" dir="2700000" algn="tl">
                    <a:srgbClr val="C0C0C0"/>
                  </a:outerShdw>
                </a:effectLst>
                <a:latin typeface="+mn-lt"/>
                <a:ea typeface="+mn-ea"/>
              </a:rPr>
              <a:t>						60%-80%</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CsA+Pred+Aza</a:t>
            </a:r>
            <a:r>
              <a:rPr lang="en-US" sz="1800" b="1" dirty="0">
                <a:effectLst>
                  <a:outerShdw blurRad="38100" dist="38100" dir="2700000" algn="tl">
                    <a:srgbClr val="C0C0C0"/>
                  </a:outerShdw>
                </a:effectLst>
                <a:latin typeface="+mn-lt"/>
                <a:ea typeface="+mn-ea"/>
              </a:rPr>
              <a:t>					40-50%</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CsA+Pred+MMF</a:t>
            </a:r>
            <a:r>
              <a:rPr lang="en-US" sz="1800" b="1" dirty="0">
                <a:effectLst>
                  <a:outerShdw blurRad="38100" dist="38100" dir="2700000" algn="tl">
                    <a:srgbClr val="C0C0C0"/>
                  </a:outerShdw>
                </a:effectLst>
                <a:latin typeface="+mn-lt"/>
                <a:ea typeface="+mn-ea"/>
              </a:rPr>
              <a:t>, C</a:t>
            </a:r>
            <a:r>
              <a:rPr lang="en-US" sz="1800" b="1" baseline="-25000" dirty="0">
                <a:effectLst>
                  <a:outerShdw blurRad="38100" dist="38100" dir="2700000" algn="tl">
                    <a:srgbClr val="C0C0C0"/>
                  </a:outerShdw>
                </a:effectLst>
                <a:latin typeface="+mn-lt"/>
                <a:ea typeface="+mn-ea"/>
              </a:rPr>
              <a:t>0 </a:t>
            </a:r>
            <a:r>
              <a:rPr lang="en-US" sz="1800" b="1" baseline="-25000" dirty="0" err="1">
                <a:effectLst>
                  <a:outerShdw blurRad="38100" dist="38100" dir="2700000" algn="tl">
                    <a:srgbClr val="C0C0C0"/>
                  </a:outerShdw>
                </a:effectLst>
                <a:latin typeface="+mn-lt"/>
                <a:ea typeface="+mn-ea"/>
              </a:rPr>
              <a:t>CsA</a:t>
            </a:r>
            <a:r>
              <a:rPr lang="en-US" sz="1800" b="1" dirty="0">
                <a:effectLst>
                  <a:outerShdw blurRad="38100" dist="38100" dir="2700000" algn="tl">
                    <a:srgbClr val="C0C0C0"/>
                  </a:outerShdw>
                </a:effectLst>
                <a:latin typeface="+mn-lt"/>
                <a:ea typeface="+mn-ea"/>
              </a:rPr>
              <a:t>				25-30%</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CsA+Pred+Rapa</a:t>
            </a:r>
            <a:r>
              <a:rPr lang="en-US" sz="1800" b="1" dirty="0">
                <a:effectLst>
                  <a:outerShdw blurRad="38100" dist="38100" dir="2700000" algn="tl">
                    <a:srgbClr val="C0C0C0"/>
                  </a:outerShdw>
                </a:effectLst>
                <a:latin typeface="+mn-lt"/>
                <a:ea typeface="+mn-ea"/>
              </a:rPr>
              <a:t>					25-30%</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u="sng" dirty="0" err="1">
                <a:effectLst>
                  <a:outerShdw blurRad="38100" dist="38100" dir="2700000" algn="tl">
                    <a:srgbClr val="C0C0C0"/>
                  </a:outerShdw>
                </a:effectLst>
                <a:latin typeface="+mn-lt"/>
                <a:ea typeface="+mn-ea"/>
              </a:rPr>
              <a:t>CsA+Pred+MMF</a:t>
            </a:r>
            <a:r>
              <a:rPr lang="en-US" sz="1800" b="1" u="sng" dirty="0">
                <a:effectLst>
                  <a:outerShdw blurRad="38100" dist="38100" dir="2700000" algn="tl">
                    <a:srgbClr val="C0C0C0"/>
                  </a:outerShdw>
                </a:effectLst>
                <a:latin typeface="+mn-lt"/>
                <a:ea typeface="+mn-ea"/>
              </a:rPr>
              <a:t>, C</a:t>
            </a:r>
            <a:r>
              <a:rPr lang="en-US" sz="1800" b="1" u="sng" baseline="-25000" dirty="0">
                <a:effectLst>
                  <a:outerShdw blurRad="38100" dist="38100" dir="2700000" algn="tl">
                    <a:srgbClr val="C0C0C0"/>
                  </a:outerShdw>
                </a:effectLst>
                <a:latin typeface="+mn-lt"/>
                <a:ea typeface="+mn-ea"/>
              </a:rPr>
              <a:t>2 </a:t>
            </a:r>
            <a:r>
              <a:rPr lang="en-US" sz="1800" b="1" u="sng" baseline="-25000" dirty="0" err="1">
                <a:effectLst>
                  <a:outerShdw blurRad="38100" dist="38100" dir="2700000" algn="tl">
                    <a:srgbClr val="C0C0C0"/>
                  </a:outerShdw>
                </a:effectLst>
                <a:latin typeface="+mn-lt"/>
                <a:ea typeface="+mn-ea"/>
              </a:rPr>
              <a:t>CsA</a:t>
            </a:r>
            <a:r>
              <a:rPr lang="en-US" sz="1800" b="1" u="sng" baseline="-25000" dirty="0">
                <a:effectLst>
                  <a:outerShdw blurRad="38100" dist="38100" dir="2700000" algn="tl">
                    <a:srgbClr val="C0C0C0"/>
                  </a:outerShdw>
                </a:effectLst>
                <a:latin typeface="+mn-lt"/>
                <a:ea typeface="+mn-ea"/>
              </a:rPr>
              <a:t> </a:t>
            </a:r>
            <a:r>
              <a:rPr lang="en-US" sz="1800" b="1" u="sng" dirty="0">
                <a:effectLst>
                  <a:outerShdw blurRad="38100" dist="38100" dir="2700000" algn="tl">
                    <a:srgbClr val="C0C0C0"/>
                  </a:outerShdw>
                </a:effectLst>
                <a:latin typeface="+mn-lt"/>
                <a:ea typeface="+mn-ea"/>
              </a:rPr>
              <a:t>				11%</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Tac+Pred</a:t>
            </a:r>
            <a:r>
              <a:rPr lang="en-US" sz="1800" b="1" dirty="0">
                <a:effectLst>
                  <a:outerShdw blurRad="38100" dist="38100" dir="2700000" algn="tl">
                    <a:srgbClr val="C0C0C0"/>
                  </a:outerShdw>
                </a:effectLst>
                <a:latin typeface="+mn-lt"/>
                <a:ea typeface="+mn-ea"/>
              </a:rPr>
              <a:t>						30%</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Tac+Pred+Aza</a:t>
            </a:r>
            <a:r>
              <a:rPr lang="en-US" sz="1800" b="1" dirty="0">
                <a:effectLst>
                  <a:outerShdw blurRad="38100" dist="38100" dir="2700000" algn="tl">
                    <a:srgbClr val="C0C0C0"/>
                  </a:outerShdw>
                </a:effectLst>
                <a:latin typeface="+mn-lt"/>
                <a:ea typeface="+mn-ea"/>
              </a:rPr>
              <a:t>					25%</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u="sng" dirty="0" err="1">
                <a:effectLst>
                  <a:outerShdw blurRad="38100" dist="38100" dir="2700000" algn="tl">
                    <a:srgbClr val="C0C0C0"/>
                  </a:outerShdw>
                </a:effectLst>
                <a:latin typeface="+mn-lt"/>
                <a:ea typeface="+mn-ea"/>
              </a:rPr>
              <a:t>Tac+Pred+MMF</a:t>
            </a:r>
            <a:r>
              <a:rPr lang="en-US" sz="1800" b="1" u="sng" dirty="0">
                <a:effectLst>
                  <a:outerShdw blurRad="38100" dist="38100" dir="2700000" algn="tl">
                    <a:srgbClr val="C0C0C0"/>
                  </a:outerShdw>
                </a:effectLst>
                <a:latin typeface="+mn-lt"/>
                <a:ea typeface="+mn-ea"/>
              </a:rPr>
              <a:t> 					20-8%</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Tac+Pred+Rapa</a:t>
            </a:r>
            <a:r>
              <a:rPr lang="en-US" sz="1800" b="1" dirty="0">
                <a:effectLst>
                  <a:outerShdw blurRad="38100" dist="38100" dir="2700000" algn="tl">
                    <a:srgbClr val="C0C0C0"/>
                  </a:outerShdw>
                </a:effectLst>
                <a:latin typeface="+mn-lt"/>
                <a:ea typeface="+mn-ea"/>
              </a:rPr>
              <a:t>					20%</a:t>
            </a:r>
          </a:p>
          <a:p>
            <a:pPr marL="342900" indent="-228600" algn="l" eaLnBrk="1" hangingPunct="1">
              <a:lnSpc>
                <a:spcPct val="90000"/>
              </a:lnSpc>
              <a:spcBef>
                <a:spcPct val="20000"/>
              </a:spcBef>
              <a:buClr>
                <a:srgbClr val="FFFF00"/>
              </a:buClr>
              <a:buSzPct val="75000"/>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Rapa+Pred+MMF</a:t>
            </a:r>
            <a:r>
              <a:rPr lang="en-US" sz="1800" b="1" dirty="0">
                <a:effectLst>
                  <a:outerShdw blurRad="38100" dist="38100" dir="2700000" algn="tl">
                    <a:srgbClr val="C0C0C0"/>
                  </a:outerShdw>
                </a:effectLst>
                <a:latin typeface="+mn-lt"/>
                <a:ea typeface="+mn-ea"/>
              </a:rPr>
              <a:t>					35-40%</a:t>
            </a:r>
          </a:p>
        </p:txBody>
      </p:sp>
      <p:sp>
        <p:nvSpPr>
          <p:cNvPr id="141" name="Rectangle 140">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Isosceles Triangle 142">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Isosceles Triangle 144">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7" name="Rectangle 146">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106" name="Rectangle 2">
            <a:extLst>
              <a:ext uri="{FF2B5EF4-FFF2-40B4-BE49-F238E27FC236}">
                <a16:creationId xmlns:a16="http://schemas.microsoft.com/office/drawing/2014/main" id="{E1119C70-32E2-C847-80FF-37C125CD7E95}"/>
              </a:ext>
            </a:extLst>
          </p:cNvPr>
          <p:cNvSpPr>
            <a:spLocks noGrp="1" noChangeArrowheads="1"/>
          </p:cNvSpPr>
          <p:nvPr>
            <p:ph type="title" idx="4294967295"/>
          </p:nvPr>
        </p:nvSpPr>
        <p:spPr>
          <a:xfrm>
            <a:off x="542925" y="321734"/>
            <a:ext cx="9201149" cy="1135737"/>
          </a:xfrm>
        </p:spPr>
        <p:txBody>
          <a:bodyPr vert="horz" lIns="91440" tIns="45720" rIns="91440" bIns="45720" rtlCol="0" anchor="ctr">
            <a:normAutofit fontScale="90000"/>
          </a:bodyPr>
          <a:lstStyle/>
          <a:p>
            <a:pPr eaLnBrk="1" hangingPunct="1">
              <a:lnSpc>
                <a:spcPct val="90000"/>
              </a:lnSpc>
            </a:pPr>
            <a:r>
              <a:rPr kumimoji="0" lang="en-US" altLang="pl-PL" sz="3300" b="1" kern="1200" dirty="0">
                <a:solidFill>
                  <a:schemeClr val="tx1"/>
                </a:solidFill>
                <a:latin typeface="+mj-lt"/>
                <a:ea typeface="+mj-ea"/>
                <a:cs typeface="+mj-cs"/>
              </a:rPr>
              <a:t>	Treatment of acute T cell mediated rejection</a:t>
            </a:r>
            <a:br>
              <a:rPr kumimoji="0" lang="en-US" altLang="pl-PL" sz="3300" b="1" kern="1200" dirty="0">
                <a:solidFill>
                  <a:schemeClr val="tx1"/>
                </a:solidFill>
                <a:latin typeface="+mj-lt"/>
                <a:ea typeface="+mj-ea"/>
                <a:cs typeface="+mj-cs"/>
              </a:rPr>
            </a:br>
            <a:r>
              <a:rPr kumimoji="0" lang="en-US" altLang="pl-PL" sz="3300" b="1" kern="1200" dirty="0">
                <a:solidFill>
                  <a:schemeClr val="tx1"/>
                </a:solidFill>
                <a:latin typeface="+mj-lt"/>
                <a:ea typeface="+mj-ea"/>
                <a:cs typeface="+mj-cs"/>
              </a:rPr>
              <a:t>(cellular) - ACR</a:t>
            </a:r>
          </a:p>
        </p:txBody>
      </p:sp>
      <p:sp>
        <p:nvSpPr>
          <p:cNvPr id="47107" name="Rectangle 3">
            <a:extLst>
              <a:ext uri="{FF2B5EF4-FFF2-40B4-BE49-F238E27FC236}">
                <a16:creationId xmlns:a16="http://schemas.microsoft.com/office/drawing/2014/main" id="{0CCCC68F-0A07-E74D-88CC-41E5998E976D}"/>
              </a:ext>
            </a:extLst>
          </p:cNvPr>
          <p:cNvSpPr>
            <a:spLocks noGrp="1" noChangeArrowheads="1"/>
          </p:cNvSpPr>
          <p:nvPr>
            <p:ph type="body" idx="4294967295"/>
          </p:nvPr>
        </p:nvSpPr>
        <p:spPr>
          <a:xfrm>
            <a:off x="542925" y="1782981"/>
            <a:ext cx="9201149" cy="4393982"/>
          </a:xfrm>
        </p:spPr>
        <p:txBody>
          <a:bodyPr vert="horz" lIns="91440" tIns="45720" rIns="91440" bIns="45720" rtlCol="0">
            <a:normAutofit/>
          </a:bodyPr>
          <a:lstStyle/>
          <a:p>
            <a:pPr indent="-228600" eaLnBrk="1" hangingPunct="1">
              <a:lnSpc>
                <a:spcPct val="90000"/>
              </a:lnSpc>
              <a:buFont typeface="Arial" panose="020B0604020202020204" pitchFamily="34" charset="0"/>
              <a:buChar char="•"/>
            </a:pPr>
            <a:r>
              <a:rPr kumimoji="0" lang="en-US" altLang="pl-PL" sz="1800" b="1" kern="1200" dirty="0">
                <a:cs typeface="+mn-cs"/>
              </a:rPr>
              <a:t>pulse steroids 250-500mg </a:t>
            </a:r>
            <a:r>
              <a:rPr kumimoji="0" lang="en-US" altLang="pl-PL" sz="1800" b="1" kern="1200" dirty="0" err="1">
                <a:cs typeface="+mn-cs"/>
              </a:rPr>
              <a:t>i.v.</a:t>
            </a:r>
            <a:r>
              <a:rPr kumimoji="0" lang="en-US" altLang="pl-PL" sz="1800" b="1" kern="1200" dirty="0">
                <a:cs typeface="+mn-cs"/>
              </a:rPr>
              <a:t>  for 3-5 days</a:t>
            </a:r>
          </a:p>
          <a:p>
            <a:pPr indent="-228600" eaLnBrk="1" hangingPunct="1">
              <a:lnSpc>
                <a:spcPct val="90000"/>
              </a:lnSpc>
              <a:buFont typeface="Arial" panose="020B0604020202020204" pitchFamily="34" charset="0"/>
              <a:buChar char="•"/>
            </a:pPr>
            <a:endParaRPr kumimoji="0" lang="en-US" altLang="pl-PL" sz="1800" b="1" kern="1200" dirty="0">
              <a:cs typeface="+mn-cs"/>
            </a:endParaRPr>
          </a:p>
          <a:p>
            <a:pPr indent="-228600" eaLnBrk="1" hangingPunct="1">
              <a:lnSpc>
                <a:spcPct val="90000"/>
              </a:lnSpc>
              <a:buFont typeface="Arial" panose="020B0604020202020204" pitchFamily="34" charset="0"/>
              <a:buChar char="•"/>
            </a:pPr>
            <a:r>
              <a:rPr kumimoji="0" lang="en-US" altLang="pl-PL" sz="1800" b="1" kern="1200" dirty="0" err="1">
                <a:cs typeface="+mn-cs"/>
              </a:rPr>
              <a:t>Thymoglobuline</a:t>
            </a:r>
            <a:r>
              <a:rPr kumimoji="0" lang="en-US" altLang="pl-PL" sz="1800" b="1" kern="1200" dirty="0">
                <a:cs typeface="+mn-cs"/>
              </a:rPr>
              <a:t>, ATG-</a:t>
            </a:r>
            <a:r>
              <a:rPr kumimoji="0" lang="en-US" altLang="pl-PL" sz="1800" b="1" kern="1200" dirty="0" err="1">
                <a:cs typeface="+mn-cs"/>
              </a:rPr>
              <a:t>Grafalon</a:t>
            </a:r>
            <a:r>
              <a:rPr kumimoji="0" lang="en-US" altLang="pl-PL" sz="1800" b="1" kern="1200" dirty="0">
                <a:cs typeface="+mn-cs"/>
              </a:rPr>
              <a:t> </a:t>
            </a:r>
          </a:p>
          <a:p>
            <a:pPr indent="-228600" eaLnBrk="1" hangingPunct="1">
              <a:lnSpc>
                <a:spcPct val="90000"/>
              </a:lnSpc>
              <a:buFont typeface="Arial" panose="020B0604020202020204" pitchFamily="34" charset="0"/>
              <a:buChar char="•"/>
            </a:pPr>
            <a:r>
              <a:rPr kumimoji="0" lang="en-US" altLang="pl-PL" sz="1800" i="1" kern="1200" dirty="0">
                <a:cs typeface="+mn-cs"/>
              </a:rPr>
              <a:t>Indications:</a:t>
            </a:r>
          </a:p>
          <a:p>
            <a:pPr indent="-228600" eaLnBrk="1" hangingPunct="1">
              <a:lnSpc>
                <a:spcPct val="90000"/>
              </a:lnSpc>
              <a:buFont typeface="Arial" panose="020B0604020202020204" pitchFamily="34" charset="0"/>
              <a:buChar char="•"/>
            </a:pPr>
            <a:r>
              <a:rPr kumimoji="0" lang="en-US" altLang="pl-PL" sz="1800" i="1" kern="1200" dirty="0">
                <a:cs typeface="+mn-cs"/>
              </a:rPr>
              <a:t>      </a:t>
            </a:r>
            <a:r>
              <a:rPr kumimoji="0" lang="en-US" altLang="pl-PL" sz="1800" kern="1200" dirty="0">
                <a:cs typeface="+mn-cs"/>
              </a:rPr>
              <a:t>1. acute vascular rejection moderate or severe</a:t>
            </a:r>
          </a:p>
          <a:p>
            <a:pPr indent="-228600" eaLnBrk="1" hangingPunct="1">
              <a:lnSpc>
                <a:spcPct val="90000"/>
              </a:lnSpc>
              <a:buFont typeface="Arial" panose="020B0604020202020204" pitchFamily="34" charset="0"/>
              <a:buChar char="•"/>
            </a:pPr>
            <a:r>
              <a:rPr kumimoji="0" lang="en-US" altLang="pl-PL" sz="1800" kern="1200" dirty="0">
                <a:cs typeface="+mn-cs"/>
              </a:rPr>
              <a:t>      2. steroid resistant rejection</a:t>
            </a:r>
          </a:p>
          <a:p>
            <a:pPr indent="-228600" eaLnBrk="1" hangingPunct="1">
              <a:lnSpc>
                <a:spcPct val="90000"/>
              </a:lnSpc>
              <a:buFont typeface="Arial" panose="020B0604020202020204" pitchFamily="34" charset="0"/>
              <a:buChar char="•"/>
            </a:pPr>
            <a:endParaRPr kumimoji="0" lang="en-US" altLang="pl-PL" sz="1800" kern="1200" dirty="0">
              <a:cs typeface="+mn-cs"/>
            </a:endParaRPr>
          </a:p>
          <a:p>
            <a:pPr indent="-228600" eaLnBrk="1" hangingPunct="1">
              <a:lnSpc>
                <a:spcPct val="90000"/>
              </a:lnSpc>
              <a:buFont typeface="Arial" panose="020B0604020202020204" pitchFamily="34" charset="0"/>
              <a:buChar char="•"/>
            </a:pPr>
            <a:r>
              <a:rPr kumimoji="0" lang="en-US" altLang="pl-PL" sz="1800" i="1" kern="1200" dirty="0">
                <a:cs typeface="+mn-cs"/>
              </a:rPr>
              <a:t>if UNSTABLE GRAFT FUNCTION</a:t>
            </a:r>
            <a:r>
              <a:rPr kumimoji="0" lang="en-US" altLang="pl-PL" sz="1800" kern="1200" dirty="0">
                <a:cs typeface="+mn-cs"/>
              </a:rPr>
              <a:t>:</a:t>
            </a:r>
          </a:p>
          <a:p>
            <a:pPr indent="-228600" eaLnBrk="1" hangingPunct="1">
              <a:lnSpc>
                <a:spcPct val="90000"/>
              </a:lnSpc>
              <a:buFont typeface="Arial" panose="020B0604020202020204" pitchFamily="34" charset="0"/>
              <a:buChar char="•"/>
            </a:pPr>
            <a:endParaRPr kumimoji="0" lang="en-US" altLang="pl-PL" sz="1800" b="1" kern="1200" dirty="0">
              <a:cs typeface="+mn-cs"/>
            </a:endParaRPr>
          </a:p>
          <a:p>
            <a:pPr indent="-228600" eaLnBrk="1" hangingPunct="1">
              <a:lnSpc>
                <a:spcPct val="90000"/>
              </a:lnSpc>
              <a:buFont typeface="Arial" panose="020B0604020202020204" pitchFamily="34" charset="0"/>
              <a:buChar char="•"/>
            </a:pPr>
            <a:r>
              <a:rPr kumimoji="0" lang="en-US" altLang="pl-PL" sz="1800" b="1" kern="1200" dirty="0">
                <a:cs typeface="+mn-cs"/>
              </a:rPr>
              <a:t>Conversion</a:t>
            </a:r>
            <a:r>
              <a:rPr kumimoji="0" lang="en-US" altLang="pl-PL" sz="1800" kern="1200" dirty="0">
                <a:cs typeface="+mn-cs"/>
              </a:rPr>
              <a:t> from </a:t>
            </a:r>
            <a:r>
              <a:rPr kumimoji="0" lang="en-US" altLang="pl-PL" sz="1800" kern="1200" dirty="0" err="1">
                <a:cs typeface="+mn-cs"/>
              </a:rPr>
              <a:t>CsA</a:t>
            </a:r>
            <a:r>
              <a:rPr kumimoji="0" lang="en-US" altLang="pl-PL" sz="1800" kern="1200" dirty="0">
                <a:cs typeface="+mn-cs"/>
              </a:rPr>
              <a:t> -----&gt; to </a:t>
            </a:r>
            <a:r>
              <a:rPr kumimoji="0" lang="en-US" altLang="pl-PL" sz="1800" kern="1200" dirty="0" err="1">
                <a:cs typeface="+mn-cs"/>
              </a:rPr>
              <a:t>Tacro</a:t>
            </a:r>
            <a:r>
              <a:rPr kumimoji="0" lang="en-US" altLang="pl-PL" sz="1800" kern="1200" dirty="0">
                <a:cs typeface="+mn-cs"/>
              </a:rPr>
              <a:t> </a:t>
            </a:r>
          </a:p>
          <a:p>
            <a:pPr indent="-228600" eaLnBrk="1" hangingPunct="1">
              <a:lnSpc>
                <a:spcPct val="90000"/>
              </a:lnSpc>
              <a:buFont typeface="Arial" panose="020B0604020202020204" pitchFamily="34" charset="0"/>
              <a:buChar char="•"/>
            </a:pPr>
            <a:r>
              <a:rPr kumimoji="0" lang="en-US" altLang="pl-PL" sz="1800" kern="1200" dirty="0">
                <a:cs typeface="+mn-cs"/>
              </a:rPr>
              <a:t>			      from Aza -----&gt; to MMF (if not performed yet) </a:t>
            </a:r>
          </a:p>
          <a:p>
            <a:pPr marL="114300" indent="0" eaLnBrk="1" hangingPunct="1">
              <a:lnSpc>
                <a:spcPct val="90000"/>
              </a:lnSpc>
              <a:buNone/>
            </a:pPr>
            <a:r>
              <a:rPr kumimoji="0" lang="en-US" altLang="pl-PL" sz="1800" kern="1200" dirty="0">
                <a:cs typeface="+mn-cs"/>
              </a:rPr>
              <a:t>                                               increase the  dose of oral steroids</a:t>
            </a:r>
          </a:p>
          <a:p>
            <a:pPr indent="-228600" eaLnBrk="1" hangingPunct="1">
              <a:lnSpc>
                <a:spcPct val="90000"/>
              </a:lnSpc>
              <a:buFont typeface="Arial" panose="020B0604020202020204" pitchFamily="34" charset="0"/>
              <a:buChar char="•"/>
            </a:pPr>
            <a:endParaRPr kumimoji="0" lang="en-US" altLang="pl-PL" sz="1800" kern="1200" dirty="0">
              <a:cs typeface="+mn-cs"/>
            </a:endParaRP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50E847A-6A6C-884A-8BAC-BE3B0B472D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908720"/>
            <a:ext cx="1003935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Tekstowe 1">
            <a:extLst>
              <a:ext uri="{FF2B5EF4-FFF2-40B4-BE49-F238E27FC236}">
                <a16:creationId xmlns:a16="http://schemas.microsoft.com/office/drawing/2014/main" id="{377C16E9-59D7-414E-BDB8-EDDDA4012BA8}"/>
              </a:ext>
            </a:extLst>
          </p:cNvPr>
          <p:cNvSpPr txBox="1"/>
          <p:nvPr/>
        </p:nvSpPr>
        <p:spPr>
          <a:xfrm>
            <a:off x="3021013" y="5229225"/>
            <a:ext cx="1835150" cy="276225"/>
          </a:xfrm>
          <a:prstGeom prst="rect">
            <a:avLst/>
          </a:prstGeom>
          <a:noFill/>
        </p:spPr>
        <p:txBody>
          <a:bodyPr wrap="none">
            <a:spAutoFit/>
          </a:bodyPr>
          <a:lstStyle/>
          <a:p>
            <a:pPr>
              <a:defRPr/>
            </a:pPr>
            <a:r>
              <a:rPr lang="pl-PL" sz="1200" b="1" dirty="0" err="1">
                <a:solidFill>
                  <a:srgbClr val="FF0000"/>
                </a:solidFill>
                <a:latin typeface="+mn-lt"/>
                <a:ea typeface="Osaka" charset="0"/>
                <a:cs typeface="Osaka" charset="0"/>
              </a:rPr>
              <a:t>Carflizomib</a:t>
            </a:r>
            <a:r>
              <a:rPr lang="pl-PL" sz="1200" b="1" dirty="0">
                <a:solidFill>
                  <a:srgbClr val="FF0000"/>
                </a:solidFill>
                <a:latin typeface="+mn-lt"/>
                <a:ea typeface="Osaka" charset="0"/>
                <a:cs typeface="Osaka" charset="0"/>
              </a:rPr>
              <a:t>, </a:t>
            </a:r>
            <a:r>
              <a:rPr lang="pl-PL" sz="1200" b="1" dirty="0" err="1">
                <a:solidFill>
                  <a:srgbClr val="FF0000"/>
                </a:solidFill>
                <a:latin typeface="+mn-lt"/>
                <a:ea typeface="Osaka" charset="0"/>
                <a:cs typeface="Osaka" charset="0"/>
              </a:rPr>
              <a:t>inflixomid</a:t>
            </a:r>
            <a:endParaRPr lang="pl-PL" sz="1200" b="1" dirty="0">
              <a:solidFill>
                <a:srgbClr val="FF0000"/>
              </a:solidFill>
              <a:latin typeface="+mn-lt"/>
              <a:ea typeface="Osaka" charset="0"/>
              <a:cs typeface="Osaka" charset="0"/>
            </a:endParaRPr>
          </a:p>
        </p:txBody>
      </p:sp>
      <p:sp>
        <p:nvSpPr>
          <p:cNvPr id="4" name="PoleTekstowe 2">
            <a:extLst>
              <a:ext uri="{FF2B5EF4-FFF2-40B4-BE49-F238E27FC236}">
                <a16:creationId xmlns:a16="http://schemas.microsoft.com/office/drawing/2014/main" id="{6AF91E20-E967-8B4A-8106-604392BB8AA5}"/>
              </a:ext>
            </a:extLst>
          </p:cNvPr>
          <p:cNvSpPr txBox="1"/>
          <p:nvPr/>
        </p:nvSpPr>
        <p:spPr>
          <a:xfrm>
            <a:off x="401930" y="476250"/>
            <a:ext cx="9427582" cy="584775"/>
          </a:xfrm>
          <a:prstGeom prst="rect">
            <a:avLst/>
          </a:prstGeom>
          <a:noFill/>
        </p:spPr>
        <p:txBody>
          <a:bodyPr wrap="none">
            <a:spAutoFit/>
          </a:bodyPr>
          <a:lstStyle/>
          <a:p>
            <a:pPr>
              <a:defRPr/>
            </a:pPr>
            <a:r>
              <a:rPr lang="pl-PL" b="1" dirty="0" err="1">
                <a:solidFill>
                  <a:schemeClr val="accent2">
                    <a:lumMod val="75000"/>
                  </a:schemeClr>
                </a:solidFill>
                <a:latin typeface="+mn-lt"/>
                <a:ea typeface="Osaka" charset="0"/>
                <a:cs typeface="Osaka" charset="0"/>
              </a:rPr>
              <a:t>Antibody</a:t>
            </a:r>
            <a:r>
              <a:rPr lang="pl-PL" b="1" dirty="0">
                <a:solidFill>
                  <a:schemeClr val="accent2">
                    <a:lumMod val="75000"/>
                  </a:schemeClr>
                </a:solidFill>
                <a:latin typeface="+mn-lt"/>
                <a:ea typeface="Osaka" charset="0"/>
                <a:cs typeface="Osaka" charset="0"/>
              </a:rPr>
              <a:t> </a:t>
            </a:r>
            <a:r>
              <a:rPr lang="pl-PL" b="1" dirty="0" err="1">
                <a:solidFill>
                  <a:schemeClr val="accent2">
                    <a:lumMod val="75000"/>
                  </a:schemeClr>
                </a:solidFill>
                <a:latin typeface="+mn-lt"/>
                <a:ea typeface="Osaka" charset="0"/>
                <a:cs typeface="Osaka" charset="0"/>
              </a:rPr>
              <a:t>medated</a:t>
            </a:r>
            <a:r>
              <a:rPr lang="pl-PL" b="1" dirty="0">
                <a:solidFill>
                  <a:schemeClr val="accent2">
                    <a:lumMod val="75000"/>
                  </a:schemeClr>
                </a:solidFill>
                <a:latin typeface="+mn-lt"/>
                <a:ea typeface="Osaka" charset="0"/>
                <a:cs typeface="Osaka" charset="0"/>
              </a:rPr>
              <a:t> </a:t>
            </a:r>
            <a:r>
              <a:rPr lang="pl-PL" b="1" dirty="0" err="1">
                <a:solidFill>
                  <a:schemeClr val="accent2">
                    <a:lumMod val="75000"/>
                  </a:schemeClr>
                </a:solidFill>
                <a:latin typeface="+mn-lt"/>
                <a:ea typeface="Osaka" charset="0"/>
                <a:cs typeface="Osaka" charset="0"/>
              </a:rPr>
              <a:t>rejection</a:t>
            </a:r>
            <a:r>
              <a:rPr lang="pl-PL" b="1" dirty="0">
                <a:solidFill>
                  <a:schemeClr val="accent2">
                    <a:lumMod val="75000"/>
                  </a:schemeClr>
                </a:solidFill>
                <a:latin typeface="+mn-lt"/>
                <a:ea typeface="Osaka" charset="0"/>
                <a:cs typeface="Osaka" charset="0"/>
              </a:rPr>
              <a:t> (ABMR) - </a:t>
            </a:r>
            <a:r>
              <a:rPr lang="pl-PL" b="1" dirty="0" err="1">
                <a:solidFill>
                  <a:schemeClr val="accent2">
                    <a:lumMod val="75000"/>
                  </a:schemeClr>
                </a:solidFill>
                <a:latin typeface="+mn-lt"/>
                <a:ea typeface="Osaka" charset="0"/>
                <a:cs typeface="Osaka" charset="0"/>
              </a:rPr>
              <a:t>treatment</a:t>
            </a:r>
            <a:endParaRPr lang="pl-PL" b="1" dirty="0">
              <a:solidFill>
                <a:schemeClr val="accent2">
                  <a:lumMod val="75000"/>
                </a:schemeClr>
              </a:solidFill>
              <a:latin typeface="+mn-lt"/>
              <a:ea typeface="Osaka" charset="0"/>
              <a:cs typeface="Osaka" charset="0"/>
            </a:endParaRPr>
          </a:p>
        </p:txBody>
      </p:sp>
      <p:sp>
        <p:nvSpPr>
          <p:cNvPr id="5" name="pole tekstowe 4">
            <a:extLst>
              <a:ext uri="{FF2B5EF4-FFF2-40B4-BE49-F238E27FC236}">
                <a16:creationId xmlns:a16="http://schemas.microsoft.com/office/drawing/2014/main" id="{71825233-F81C-BA47-8E63-7ECDFDB86030}"/>
              </a:ext>
            </a:extLst>
          </p:cNvPr>
          <p:cNvSpPr txBox="1"/>
          <p:nvPr/>
        </p:nvSpPr>
        <p:spPr>
          <a:xfrm>
            <a:off x="842062" y="5589240"/>
            <a:ext cx="1308370" cy="523220"/>
          </a:xfrm>
          <a:prstGeom prst="rect">
            <a:avLst/>
          </a:prstGeom>
          <a:noFill/>
        </p:spPr>
        <p:txBody>
          <a:bodyPr wrap="none" rtlCol="0">
            <a:spAutoFit/>
          </a:bodyPr>
          <a:lstStyle/>
          <a:p>
            <a:r>
              <a:rPr lang="pl-PL" sz="1400" dirty="0" err="1">
                <a:latin typeface="+mj-lt"/>
              </a:rPr>
              <a:t>Belimumab</a:t>
            </a:r>
            <a:r>
              <a:rPr lang="pl-PL" sz="1400" dirty="0">
                <a:latin typeface="+mj-lt"/>
              </a:rPr>
              <a:t>, </a:t>
            </a:r>
          </a:p>
          <a:p>
            <a:r>
              <a:rPr lang="pl-PL" sz="1400" dirty="0" err="1">
                <a:latin typeface="+mj-lt"/>
              </a:rPr>
              <a:t>obinutuzumab</a:t>
            </a:r>
            <a:endParaRPr lang="pl-PL" sz="1400" dirty="0">
              <a:latin typeface="+mj-lt"/>
            </a:endParaRPr>
          </a:p>
        </p:txBody>
      </p:sp>
      <p:sp>
        <p:nvSpPr>
          <p:cNvPr id="6" name="pole tekstowe 5">
            <a:extLst>
              <a:ext uri="{FF2B5EF4-FFF2-40B4-BE49-F238E27FC236}">
                <a16:creationId xmlns:a16="http://schemas.microsoft.com/office/drawing/2014/main" id="{B083AE72-1073-1D4D-BD72-377D77438C1B}"/>
              </a:ext>
            </a:extLst>
          </p:cNvPr>
          <p:cNvSpPr txBox="1"/>
          <p:nvPr/>
        </p:nvSpPr>
        <p:spPr>
          <a:xfrm>
            <a:off x="9021689" y="4921423"/>
            <a:ext cx="1090363" cy="307777"/>
          </a:xfrm>
          <a:prstGeom prst="rect">
            <a:avLst/>
          </a:prstGeom>
          <a:noFill/>
        </p:spPr>
        <p:txBody>
          <a:bodyPr wrap="none" rtlCol="0">
            <a:spAutoFit/>
          </a:bodyPr>
          <a:lstStyle/>
          <a:p>
            <a:r>
              <a:rPr lang="pl-PL" sz="1400" dirty="0" err="1">
                <a:latin typeface="+mn-lt"/>
              </a:rPr>
              <a:t>rivalizumab</a:t>
            </a:r>
            <a:endParaRPr lang="pl-PL" sz="1400" dirty="0">
              <a:latin typeface="+mn-lt"/>
            </a:endParaRPr>
          </a:p>
        </p:txBody>
      </p:sp>
      <p:sp>
        <p:nvSpPr>
          <p:cNvPr id="7" name="pole tekstowe 6">
            <a:extLst>
              <a:ext uri="{FF2B5EF4-FFF2-40B4-BE49-F238E27FC236}">
                <a16:creationId xmlns:a16="http://schemas.microsoft.com/office/drawing/2014/main" id="{BEBC1614-0741-B34F-ACAB-3F45412D35F7}"/>
              </a:ext>
            </a:extLst>
          </p:cNvPr>
          <p:cNvSpPr txBox="1"/>
          <p:nvPr/>
        </p:nvSpPr>
        <p:spPr>
          <a:xfrm>
            <a:off x="6083668" y="2132856"/>
            <a:ext cx="1050289" cy="338554"/>
          </a:xfrm>
          <a:prstGeom prst="rect">
            <a:avLst/>
          </a:prstGeom>
          <a:noFill/>
        </p:spPr>
        <p:txBody>
          <a:bodyPr wrap="none" rtlCol="0">
            <a:spAutoFit/>
          </a:bodyPr>
          <a:lstStyle/>
          <a:p>
            <a:r>
              <a:rPr lang="pl-PL" sz="1600" dirty="0" err="1">
                <a:latin typeface="+mj-lt"/>
              </a:rPr>
              <a:t>Imlifidase</a:t>
            </a:r>
            <a:endParaRPr lang="pl-PL" sz="1600" dirty="0">
              <a:latin typeface="+mj-lt"/>
            </a:endParaRPr>
          </a:p>
        </p:txBody>
      </p:sp>
      <p:pic>
        <p:nvPicPr>
          <p:cNvPr id="8" name="Audio Recording 08.12.2021, 02:16:24" descr="Audio Recording 08.12.2021, 02:16:24">
            <a:hlinkClick r:id="" action="ppaction://media"/>
            <a:extLst>
              <a:ext uri="{FF2B5EF4-FFF2-40B4-BE49-F238E27FC236}">
                <a16:creationId xmlns:a16="http://schemas.microsoft.com/office/drawing/2014/main" id="{5B3482E9-D419-5946-AB63-E02CF5FA01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7100" y="3022600"/>
            <a:ext cx="812800" cy="812800"/>
          </a:xfrm>
          <a:prstGeom prst="rect">
            <a:avLst/>
          </a:prstGeom>
        </p:spPr>
      </p:pic>
      <p:sp>
        <p:nvSpPr>
          <p:cNvPr id="10" name="pole tekstowe 9">
            <a:extLst>
              <a:ext uri="{FF2B5EF4-FFF2-40B4-BE49-F238E27FC236}">
                <a16:creationId xmlns:a16="http://schemas.microsoft.com/office/drawing/2014/main" id="{EA07E0A7-1BC9-B24C-B789-6F9417D87ED5}"/>
              </a:ext>
            </a:extLst>
          </p:cNvPr>
          <p:cNvSpPr txBox="1"/>
          <p:nvPr/>
        </p:nvSpPr>
        <p:spPr>
          <a:xfrm>
            <a:off x="1724955" y="2132856"/>
            <a:ext cx="2262159" cy="338554"/>
          </a:xfrm>
          <a:prstGeom prst="rect">
            <a:avLst/>
          </a:prstGeom>
          <a:noFill/>
        </p:spPr>
        <p:txBody>
          <a:bodyPr wrap="none" rtlCol="0">
            <a:spAutoFit/>
          </a:bodyPr>
          <a:lstStyle/>
          <a:p>
            <a:r>
              <a:rPr lang="pl-PL" sz="1600" b="1" dirty="0">
                <a:latin typeface="Times New Roman" panose="02020603050405020304" pitchFamily="18" charset="0"/>
                <a:cs typeface="Times New Roman" panose="02020603050405020304" pitchFamily="18" charset="0"/>
              </a:rPr>
              <a:t>IL-6/IL-6R  </a:t>
            </a:r>
            <a:r>
              <a:rPr lang="pl-PL" sz="1600" b="1" dirty="0" err="1">
                <a:latin typeface="Times New Roman" panose="02020603050405020304" pitchFamily="18" charset="0"/>
                <a:cs typeface="Times New Roman" panose="02020603050405020304" pitchFamily="18" charset="0"/>
              </a:rPr>
              <a:t>antagonists</a:t>
            </a:r>
            <a:endParaRPr lang="pl-PL" sz="1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167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53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5E42407-E2B6-9F5B-BC8A-BED03AB37D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8">
            <a:extLst>
              <a:ext uri="{FF2B5EF4-FFF2-40B4-BE49-F238E27FC236}">
                <a16:creationId xmlns:a16="http://schemas.microsoft.com/office/drawing/2014/main" id="{04B1FBC0-1EB4-31F1-4145-D1FD4CDE008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251412" y="2358"/>
            <a:ext cx="1583426" cy="1766008"/>
            <a:chOff x="-648769" y="2358"/>
            <a:chExt cx="1876653" cy="1766008"/>
          </a:xfrm>
        </p:grpSpPr>
        <p:sp>
          <p:nvSpPr>
            <p:cNvPr id="4" name="Freeform: Shape 9">
              <a:extLst>
                <a:ext uri="{FF2B5EF4-FFF2-40B4-BE49-F238E27FC236}">
                  <a16:creationId xmlns:a16="http://schemas.microsoft.com/office/drawing/2014/main" id="{0CF4FAC6-ACF4-14AB-4299-DD265F253B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0">
              <a:extLst>
                <a:ext uri="{FF2B5EF4-FFF2-40B4-BE49-F238E27FC236}">
                  <a16:creationId xmlns:a16="http://schemas.microsoft.com/office/drawing/2014/main" id="{CE48ACFC-975F-8479-BA61-7D6FBCD3660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12">
            <a:extLst>
              <a:ext uri="{FF2B5EF4-FFF2-40B4-BE49-F238E27FC236}">
                <a16:creationId xmlns:a16="http://schemas.microsoft.com/office/drawing/2014/main" id="{0809D5FC-35B4-7FF7-E290-C482198331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259090" y="6084085"/>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14">
            <a:extLst>
              <a:ext uri="{FF2B5EF4-FFF2-40B4-BE49-F238E27FC236}">
                <a16:creationId xmlns:a16="http://schemas.microsoft.com/office/drawing/2014/main" id="{C8468CEF-0414-282F-51EA-879BCAC581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3524" y="5721108"/>
            <a:ext cx="1908533"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Obraz 7">
            <a:extLst>
              <a:ext uri="{FF2B5EF4-FFF2-40B4-BE49-F238E27FC236}">
                <a16:creationId xmlns:a16="http://schemas.microsoft.com/office/drawing/2014/main" id="{0EEC2CF6-189F-EDC1-D761-5CE5A1B8C1DE}"/>
              </a:ext>
            </a:extLst>
          </p:cNvPr>
          <p:cNvPicPr>
            <a:picLocks noChangeAspect="1"/>
          </p:cNvPicPr>
          <p:nvPr/>
        </p:nvPicPr>
        <p:blipFill>
          <a:blip r:embed="rId2"/>
          <a:stretch>
            <a:fillRect/>
          </a:stretch>
        </p:blipFill>
        <p:spPr>
          <a:xfrm>
            <a:off x="542925" y="332656"/>
            <a:ext cx="9201149" cy="5152642"/>
          </a:xfrm>
          <a:prstGeom prst="rect">
            <a:avLst/>
          </a:prstGeom>
          <a:ln>
            <a:noFill/>
          </a:ln>
        </p:spPr>
      </p:pic>
      <p:pic>
        <p:nvPicPr>
          <p:cNvPr id="9" name="Obraz 8">
            <a:extLst>
              <a:ext uri="{FF2B5EF4-FFF2-40B4-BE49-F238E27FC236}">
                <a16:creationId xmlns:a16="http://schemas.microsoft.com/office/drawing/2014/main" id="{B4CE1ACD-BE9F-5D46-7E7A-A7BC5E0083F4}"/>
              </a:ext>
            </a:extLst>
          </p:cNvPr>
          <p:cNvPicPr>
            <a:picLocks noChangeAspect="1"/>
          </p:cNvPicPr>
          <p:nvPr/>
        </p:nvPicPr>
        <p:blipFill>
          <a:blip r:embed="rId3"/>
          <a:stretch>
            <a:fillRect/>
          </a:stretch>
        </p:blipFill>
        <p:spPr>
          <a:xfrm>
            <a:off x="4417020" y="5949776"/>
            <a:ext cx="3606800" cy="863600"/>
          </a:xfrm>
          <a:prstGeom prst="rect">
            <a:avLst/>
          </a:prstGeom>
        </p:spPr>
      </p:pic>
      <p:pic>
        <p:nvPicPr>
          <p:cNvPr id="10" name="Obraz 9">
            <a:extLst>
              <a:ext uri="{FF2B5EF4-FFF2-40B4-BE49-F238E27FC236}">
                <a16:creationId xmlns:a16="http://schemas.microsoft.com/office/drawing/2014/main" id="{D8198221-9584-7089-CD13-C6873E526FDD}"/>
              </a:ext>
            </a:extLst>
          </p:cNvPr>
          <p:cNvPicPr>
            <a:picLocks noChangeAspect="1"/>
          </p:cNvPicPr>
          <p:nvPr/>
        </p:nvPicPr>
        <p:blipFill>
          <a:blip r:embed="rId4"/>
          <a:stretch>
            <a:fillRect/>
          </a:stretch>
        </p:blipFill>
        <p:spPr>
          <a:xfrm>
            <a:off x="1428750" y="5580980"/>
            <a:ext cx="7429500" cy="368300"/>
          </a:xfrm>
          <a:prstGeom prst="rect">
            <a:avLst/>
          </a:prstGeom>
        </p:spPr>
      </p:pic>
    </p:spTree>
    <p:extLst>
      <p:ext uri="{BB962C8B-B14F-4D97-AF65-F5344CB8AC3E}">
        <p14:creationId xmlns:p14="http://schemas.microsoft.com/office/powerpoint/2010/main" val="974290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C81584D-8CAE-9C40-8936-8783900742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7163" y="1412776"/>
            <a:ext cx="8859837" cy="487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rostokąt 2">
            <a:extLst>
              <a:ext uri="{FF2B5EF4-FFF2-40B4-BE49-F238E27FC236}">
                <a16:creationId xmlns:a16="http://schemas.microsoft.com/office/drawing/2014/main" id="{9DA4BA39-A488-F34C-BE87-502794269BC1}"/>
              </a:ext>
            </a:extLst>
          </p:cNvPr>
          <p:cNvSpPr/>
          <p:nvPr/>
        </p:nvSpPr>
        <p:spPr>
          <a:xfrm>
            <a:off x="2119164" y="260648"/>
            <a:ext cx="6445250" cy="830997"/>
          </a:xfrm>
          <a:prstGeom prst="rect">
            <a:avLst/>
          </a:prstGeom>
        </p:spPr>
        <p:txBody>
          <a:bodyPr wrap="square">
            <a:spAutoFit/>
          </a:bodyPr>
          <a:lstStyle/>
          <a:p>
            <a:pPr>
              <a:defRPr/>
            </a:pPr>
            <a:r>
              <a:rPr lang="pl-PL" sz="2400" b="1" dirty="0" err="1">
                <a:solidFill>
                  <a:schemeClr val="accent2">
                    <a:lumMod val="75000"/>
                  </a:schemeClr>
                </a:solidFill>
                <a:latin typeface="+mj-lt"/>
                <a:ea typeface="Osaka" charset="0"/>
                <a:cs typeface="Osaka" charset="0"/>
              </a:rPr>
              <a:t>Treatment</a:t>
            </a:r>
            <a:r>
              <a:rPr lang="pl-PL" sz="2400" b="1" dirty="0">
                <a:solidFill>
                  <a:schemeClr val="accent2">
                    <a:lumMod val="75000"/>
                  </a:schemeClr>
                </a:solidFill>
                <a:latin typeface="+mj-lt"/>
                <a:ea typeface="Osaka" charset="0"/>
                <a:cs typeface="Osaka" charset="0"/>
              </a:rPr>
              <a:t> of </a:t>
            </a:r>
            <a:r>
              <a:rPr lang="pl-PL" sz="2400" b="1" dirty="0" err="1">
                <a:solidFill>
                  <a:schemeClr val="accent2">
                    <a:lumMod val="75000"/>
                  </a:schemeClr>
                </a:solidFill>
                <a:latin typeface="+mj-lt"/>
                <a:ea typeface="Osaka" charset="0"/>
                <a:cs typeface="Osaka" charset="0"/>
              </a:rPr>
              <a:t>acute</a:t>
            </a:r>
            <a:r>
              <a:rPr lang="pl-PL" sz="2400" b="1" dirty="0">
                <a:solidFill>
                  <a:schemeClr val="accent2">
                    <a:lumMod val="75000"/>
                  </a:schemeClr>
                </a:solidFill>
                <a:latin typeface="+mj-lt"/>
                <a:ea typeface="Osaka" charset="0"/>
                <a:cs typeface="Osaka" charset="0"/>
              </a:rPr>
              <a:t> and </a:t>
            </a:r>
            <a:r>
              <a:rPr lang="pl-PL" sz="2400" b="1" dirty="0" err="1">
                <a:solidFill>
                  <a:schemeClr val="accent2">
                    <a:lumMod val="75000"/>
                  </a:schemeClr>
                </a:solidFill>
                <a:latin typeface="+mj-lt"/>
                <a:ea typeface="Osaka" charset="0"/>
                <a:cs typeface="Osaka" charset="0"/>
              </a:rPr>
              <a:t>chronic</a:t>
            </a:r>
            <a:r>
              <a:rPr lang="pl-PL" sz="2400" b="1" dirty="0">
                <a:solidFill>
                  <a:schemeClr val="accent2">
                    <a:lumMod val="75000"/>
                  </a:schemeClr>
                </a:solidFill>
                <a:latin typeface="+mj-lt"/>
                <a:ea typeface="Osaka" charset="0"/>
                <a:cs typeface="Osaka" charset="0"/>
              </a:rPr>
              <a:t> </a:t>
            </a:r>
            <a:r>
              <a:rPr lang="pl-PL" sz="2400" b="1" dirty="0" err="1">
                <a:solidFill>
                  <a:schemeClr val="accent2">
                    <a:lumMod val="75000"/>
                  </a:schemeClr>
                </a:solidFill>
                <a:latin typeface="+mj-lt"/>
                <a:ea typeface="Osaka" charset="0"/>
                <a:cs typeface="Osaka" charset="0"/>
              </a:rPr>
              <a:t>antibody</a:t>
            </a:r>
            <a:r>
              <a:rPr lang="pl-PL" sz="2400" b="1" dirty="0">
                <a:solidFill>
                  <a:schemeClr val="accent2">
                    <a:lumMod val="75000"/>
                  </a:schemeClr>
                </a:solidFill>
                <a:latin typeface="+mj-lt"/>
                <a:ea typeface="Osaka" charset="0"/>
                <a:cs typeface="Osaka" charset="0"/>
              </a:rPr>
              <a:t> </a:t>
            </a:r>
            <a:r>
              <a:rPr lang="pl-PL" sz="2400" b="1" dirty="0" err="1">
                <a:solidFill>
                  <a:schemeClr val="accent2">
                    <a:lumMod val="75000"/>
                  </a:schemeClr>
                </a:solidFill>
                <a:latin typeface="+mj-lt"/>
                <a:ea typeface="Osaka" charset="0"/>
                <a:cs typeface="Osaka" charset="0"/>
              </a:rPr>
              <a:t>mediated</a:t>
            </a:r>
            <a:r>
              <a:rPr lang="pl-PL" sz="2400" b="1" dirty="0">
                <a:solidFill>
                  <a:schemeClr val="accent2">
                    <a:lumMod val="75000"/>
                  </a:schemeClr>
                </a:solidFill>
                <a:latin typeface="+mj-lt"/>
                <a:ea typeface="Osaka" charset="0"/>
                <a:cs typeface="Osaka" charset="0"/>
              </a:rPr>
              <a:t> </a:t>
            </a:r>
            <a:r>
              <a:rPr lang="pl-PL" sz="2400" b="1" dirty="0" err="1">
                <a:solidFill>
                  <a:schemeClr val="accent2">
                    <a:lumMod val="75000"/>
                  </a:schemeClr>
                </a:solidFill>
                <a:latin typeface="+mj-lt"/>
                <a:ea typeface="Osaka" charset="0"/>
                <a:cs typeface="Osaka" charset="0"/>
              </a:rPr>
              <a:t>rejection</a:t>
            </a:r>
            <a:r>
              <a:rPr lang="pl-PL" sz="2400" b="1" dirty="0">
                <a:solidFill>
                  <a:schemeClr val="accent2">
                    <a:lumMod val="75000"/>
                  </a:schemeClr>
                </a:solidFill>
                <a:latin typeface="+mj-lt"/>
                <a:ea typeface="Osaka" charset="0"/>
                <a:cs typeface="Osaka" charset="0"/>
              </a:rPr>
              <a:t> </a:t>
            </a:r>
          </a:p>
        </p:txBody>
      </p:sp>
    </p:spTree>
    <p:extLst>
      <p:ext uri="{BB962C8B-B14F-4D97-AF65-F5344CB8AC3E}">
        <p14:creationId xmlns:p14="http://schemas.microsoft.com/office/powerpoint/2010/main" val="707759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274" name="Rectangle 2">
            <a:extLst>
              <a:ext uri="{FF2B5EF4-FFF2-40B4-BE49-F238E27FC236}">
                <a16:creationId xmlns:a16="http://schemas.microsoft.com/office/drawing/2014/main" id="{875B459E-AC71-004C-A862-698961C8BB5C}"/>
              </a:ext>
            </a:extLst>
          </p:cNvPr>
          <p:cNvSpPr>
            <a:spLocks/>
          </p:cNvSpPr>
          <p:nvPr/>
        </p:nvSpPr>
        <p:spPr bwMode="auto">
          <a:xfrm>
            <a:off x="542925" y="321734"/>
            <a:ext cx="9201149" cy="1135737"/>
          </a:xfrm>
          <a:prstGeom prst="rect">
            <a:avLst/>
          </a:prstGeom>
        </p:spPr>
        <p:txBody>
          <a:bodyPr vert="horz" lIns="91440" tIns="45720" rIns="91440" bIns="45720" rtlCol="0" anchor="ctr">
            <a:normAutofit/>
          </a:bodyPr>
          <a:lstStyle/>
          <a:p>
            <a:pPr algn="l" eaLnBrk="1" hangingPunct="1">
              <a:lnSpc>
                <a:spcPct val="90000"/>
              </a:lnSpc>
              <a:spcAft>
                <a:spcPts val="600"/>
              </a:spcAft>
              <a:defRPr/>
            </a:pPr>
            <a:r>
              <a:rPr lang="en-US" sz="3300" b="1" kern="1200">
                <a:solidFill>
                  <a:schemeClr val="tx1"/>
                </a:solidFill>
                <a:effectLst>
                  <a:outerShdw blurRad="38100" dist="38100" dir="2700000" algn="tl">
                    <a:srgbClr val="C0C0C0"/>
                  </a:outerShdw>
                </a:effectLst>
                <a:latin typeface="+mj-lt"/>
                <a:ea typeface="+mj-ea"/>
                <a:cs typeface="+mj-cs"/>
              </a:rPr>
              <a:t>New immunosuppressive drugs</a:t>
            </a:r>
            <a:endParaRPr lang="en-US" sz="3300" kern="1200">
              <a:solidFill>
                <a:schemeClr val="tx1"/>
              </a:solidFill>
              <a:latin typeface="+mj-lt"/>
              <a:ea typeface="+mj-ea"/>
              <a:cs typeface="+mj-cs"/>
            </a:endParaRPr>
          </a:p>
        </p:txBody>
      </p:sp>
      <p:sp>
        <p:nvSpPr>
          <p:cNvPr id="182275" name="Rectangle 3">
            <a:extLst>
              <a:ext uri="{FF2B5EF4-FFF2-40B4-BE49-F238E27FC236}">
                <a16:creationId xmlns:a16="http://schemas.microsoft.com/office/drawing/2014/main" id="{85389E2F-B2FB-3349-8128-59D3841D3C93}"/>
              </a:ext>
            </a:extLst>
          </p:cNvPr>
          <p:cNvSpPr>
            <a:spLocks/>
          </p:cNvSpPr>
          <p:nvPr/>
        </p:nvSpPr>
        <p:spPr bwMode="auto">
          <a:xfrm>
            <a:off x="542925" y="1782981"/>
            <a:ext cx="9201149" cy="4393982"/>
          </a:xfrm>
          <a:prstGeom prst="rect">
            <a:avLst/>
          </a:prstGeom>
        </p:spPr>
        <p:txBody>
          <a:bodyPr vert="horz" lIns="91440" tIns="45720" rIns="91440" bIns="45720" rtlCol="0">
            <a:normAutofit/>
          </a:bodyPr>
          <a:lstStyle/>
          <a:p>
            <a:pPr marL="342900" indent="-228600" algn="l" eaLnBrk="1" hangingPunct="1">
              <a:lnSpc>
                <a:spcPct val="90000"/>
              </a:lnSpc>
              <a:spcBef>
                <a:spcPct val="20000"/>
              </a:spcBef>
              <a:buFont typeface="Arial" panose="020B0604020202020204" pitchFamily="34" charset="0"/>
              <a:buChar char="•"/>
              <a:defRPr/>
            </a:pPr>
            <a:endParaRPr lang="en-US" sz="1800" b="1" dirty="0">
              <a:latin typeface="+mn-lt"/>
              <a:ea typeface="+mn-ea"/>
            </a:endParaRPr>
          </a:p>
          <a:p>
            <a:pPr marL="342900" indent="-228600" algn="l" eaLnBrk="1" hangingPunct="1">
              <a:lnSpc>
                <a:spcPct val="90000"/>
              </a:lnSpc>
              <a:spcBef>
                <a:spcPct val="20000"/>
              </a:spcBef>
              <a:buFont typeface="Arial" panose="020B0604020202020204" pitchFamily="34" charset="0"/>
              <a:buChar char="•"/>
              <a:defRPr/>
            </a:pPr>
            <a:endParaRPr lang="en-US" sz="1800" b="1" dirty="0">
              <a:latin typeface="+mn-lt"/>
              <a:ea typeface="+mn-ea"/>
            </a:endParaRPr>
          </a:p>
          <a:p>
            <a:pPr marL="342900" indent="-228600" algn="l" eaLnBrk="1" hangingPunct="1">
              <a:lnSpc>
                <a:spcPct val="90000"/>
              </a:lnSpc>
              <a:spcBef>
                <a:spcPct val="20000"/>
              </a:spcBef>
              <a:buFont typeface="Arial" panose="020B0604020202020204" pitchFamily="34" charset="0"/>
              <a:buChar char="•"/>
              <a:defRPr/>
            </a:pPr>
            <a:r>
              <a:rPr lang="en-US" sz="1800" b="1" dirty="0">
                <a:latin typeface="+mn-lt"/>
                <a:ea typeface="+mn-ea"/>
              </a:rPr>
              <a:t>Antibodies: </a:t>
            </a:r>
          </a:p>
          <a:p>
            <a:pPr marL="342900" indent="-228600" algn="l" eaLnBrk="1" hangingPunct="1">
              <a:lnSpc>
                <a:spcPct val="90000"/>
              </a:lnSpc>
              <a:spcBef>
                <a:spcPct val="20000"/>
              </a:spcBef>
              <a:buFont typeface="Arial" panose="020B0604020202020204" pitchFamily="34" charset="0"/>
              <a:buChar char="•"/>
              <a:defRPr/>
            </a:pPr>
            <a:r>
              <a:rPr lang="en-US" sz="1800" b="1" dirty="0">
                <a:latin typeface="+mn-lt"/>
                <a:ea typeface="+mn-ea"/>
              </a:rPr>
              <a:t>     -  B-cell-depending monoclonal anti-CD20 antibody 	(</a:t>
            </a:r>
            <a:r>
              <a:rPr lang="en-US" sz="1800" b="1" i="1" dirty="0">
                <a:latin typeface="+mn-lt"/>
                <a:ea typeface="+mn-ea"/>
              </a:rPr>
              <a:t>rituximab)</a:t>
            </a:r>
          </a:p>
          <a:p>
            <a:pPr marL="342900" indent="-228600" algn="l" eaLnBrk="1" hangingPunct="1">
              <a:lnSpc>
                <a:spcPct val="90000"/>
              </a:lnSpc>
              <a:spcBef>
                <a:spcPct val="20000"/>
              </a:spcBef>
              <a:buFont typeface="Arial" panose="020B0604020202020204" pitchFamily="34" charset="0"/>
              <a:buChar char="•"/>
              <a:defRPr/>
            </a:pPr>
            <a:r>
              <a:rPr lang="en-US" sz="1800" b="1" i="1" dirty="0">
                <a:latin typeface="+mn-lt"/>
                <a:ea typeface="+mn-ea"/>
              </a:rPr>
              <a:t>     </a:t>
            </a:r>
            <a:r>
              <a:rPr lang="en-US" sz="1800" b="1" dirty="0">
                <a:latin typeface="+mn-lt"/>
                <a:ea typeface="+mn-ea"/>
              </a:rPr>
              <a:t>- humanized monoclonal </a:t>
            </a:r>
            <a:r>
              <a:rPr lang="en-US" sz="1800" b="1" dirty="0">
                <a:effectLst>
                  <a:outerShdw blurRad="38100" dist="38100" dir="2700000" algn="tl">
                    <a:srgbClr val="C0C0C0"/>
                  </a:outerShdw>
                </a:effectLst>
                <a:latin typeface="+mn-lt"/>
                <a:ea typeface="+mn-ea"/>
              </a:rPr>
              <a:t> anti- C5 antibody   </a:t>
            </a:r>
            <a:r>
              <a:rPr lang="en-US" sz="1800" b="1" i="1" dirty="0">
                <a:effectLst>
                  <a:outerShdw blurRad="38100" dist="38100" dir="2700000" algn="tl">
                    <a:srgbClr val="C0C0C0"/>
                  </a:outerShdw>
                </a:effectLst>
                <a:latin typeface="+mn-lt"/>
                <a:ea typeface="+mn-ea"/>
              </a:rPr>
              <a:t>(eculizumab, Solaris)</a:t>
            </a:r>
            <a:r>
              <a:rPr lang="en-US" sz="1800" b="1" dirty="0">
                <a:effectLst>
                  <a:outerShdw blurRad="38100" dist="38100" dir="2700000" algn="tl">
                    <a:srgbClr val="C0C0C0"/>
                  </a:outerShdw>
                </a:effectLst>
                <a:latin typeface="+mn-lt"/>
                <a:ea typeface="+mn-ea"/>
              </a:rPr>
              <a:t> </a:t>
            </a:r>
          </a:p>
          <a:p>
            <a:pPr marL="342900" indent="-228600" algn="l" eaLnBrk="1" hangingPunct="1">
              <a:lnSpc>
                <a:spcPct val="90000"/>
              </a:lnSpc>
              <a:spcBef>
                <a:spcPct val="20000"/>
              </a:spcBef>
              <a:buFont typeface="Arial" panose="020B0604020202020204" pitchFamily="34" charset="0"/>
              <a:buChar char="•"/>
              <a:defRPr/>
            </a:pPr>
            <a:r>
              <a:rPr lang="en-US" sz="1800" b="1" dirty="0">
                <a:effectLst>
                  <a:outerShdw blurRad="38100" dist="38100" dir="2700000" algn="tl">
                    <a:srgbClr val="C0C0C0"/>
                  </a:outerShdw>
                </a:effectLst>
                <a:latin typeface="+mn-lt"/>
                <a:ea typeface="+mn-ea"/>
              </a:rPr>
              <a:t>     - anty-CD80/86 (</a:t>
            </a:r>
            <a:r>
              <a:rPr lang="en-US" sz="1800" b="1" dirty="0" err="1">
                <a:effectLst>
                  <a:outerShdw blurRad="38100" dist="38100" dir="2700000" algn="tl">
                    <a:srgbClr val="C0C0C0"/>
                  </a:outerShdw>
                </a:effectLst>
                <a:latin typeface="+mn-lt"/>
                <a:ea typeface="+mn-ea"/>
              </a:rPr>
              <a:t>belatacept</a:t>
            </a:r>
            <a:r>
              <a:rPr lang="en-US" sz="1800" b="1" dirty="0">
                <a:effectLst>
                  <a:outerShdw blurRad="38100" dist="38100" dir="2700000" algn="tl">
                    <a:srgbClr val="C0C0C0"/>
                  </a:outerShdw>
                </a:effectLst>
                <a:latin typeface="+mn-lt"/>
                <a:ea typeface="+mn-ea"/>
              </a:rPr>
              <a:t>)</a:t>
            </a:r>
          </a:p>
          <a:p>
            <a:pPr marL="342900" indent="-228600" algn="l" eaLnBrk="1" hangingPunct="1">
              <a:lnSpc>
                <a:spcPct val="90000"/>
              </a:lnSpc>
              <a:spcBef>
                <a:spcPct val="20000"/>
              </a:spcBef>
              <a:buFont typeface="Arial" panose="020B0604020202020204" pitchFamily="34" charset="0"/>
              <a:buChar char="•"/>
              <a:defRPr/>
            </a:pPr>
            <a:r>
              <a:rPr lang="en-US" sz="1800" b="1" dirty="0">
                <a:effectLst>
                  <a:outerShdw blurRad="38100" dist="38100" dir="2700000" algn="tl">
                    <a:srgbClr val="C0C0C0"/>
                  </a:outerShdw>
                </a:effectLst>
                <a:latin typeface="+mn-lt"/>
                <a:ea typeface="+mn-ea"/>
              </a:rPr>
              <a:t>     - </a:t>
            </a:r>
            <a:r>
              <a:rPr lang="en-US" sz="1800" b="1" dirty="0" err="1">
                <a:effectLst>
                  <a:outerShdw blurRad="38100" dist="38100" dir="2700000" algn="tl">
                    <a:srgbClr val="C0C0C0"/>
                  </a:outerShdw>
                </a:effectLst>
                <a:latin typeface="+mn-lt"/>
                <a:ea typeface="+mn-ea"/>
              </a:rPr>
              <a:t>anty</a:t>
            </a:r>
            <a:r>
              <a:rPr lang="en-US" sz="1800" b="1" dirty="0">
                <a:effectLst>
                  <a:outerShdw blurRad="38100" dist="38100" dir="2700000" algn="tl">
                    <a:srgbClr val="C0C0C0"/>
                  </a:outerShdw>
                </a:effectLst>
                <a:latin typeface="+mn-lt"/>
                <a:ea typeface="+mn-ea"/>
              </a:rPr>
              <a:t>  IL-6 (tocilizumab)</a:t>
            </a:r>
          </a:p>
          <a:p>
            <a:pPr marL="342900" indent="-228600" algn="l" eaLnBrk="1" hangingPunct="1">
              <a:lnSpc>
                <a:spcPct val="90000"/>
              </a:lnSpc>
              <a:spcBef>
                <a:spcPct val="20000"/>
              </a:spcBef>
              <a:buFont typeface="Arial" panose="020B0604020202020204" pitchFamily="34" charset="0"/>
              <a:buChar char="•"/>
              <a:defRPr/>
            </a:pPr>
            <a:endParaRPr lang="en-US" sz="1800" b="1" i="1" dirty="0">
              <a:latin typeface="+mn-lt"/>
              <a:ea typeface="+mn-ea"/>
            </a:endParaRPr>
          </a:p>
          <a:p>
            <a:pPr marL="342900" indent="-228600" algn="l" eaLnBrk="1" hangingPunct="1">
              <a:lnSpc>
                <a:spcPct val="90000"/>
              </a:lnSpc>
              <a:spcBef>
                <a:spcPct val="20000"/>
              </a:spcBef>
              <a:buFont typeface="Arial" panose="020B0604020202020204" pitchFamily="34" charset="0"/>
              <a:buChar char="•"/>
              <a:defRPr/>
            </a:pPr>
            <a:r>
              <a:rPr lang="en-US" sz="1800" b="1" dirty="0">
                <a:effectLst>
                  <a:outerShdw blurRad="38100" dist="38100" dir="2700000" algn="tl">
                    <a:srgbClr val="C0C0C0"/>
                  </a:outerShdw>
                </a:effectLst>
                <a:latin typeface="+mn-lt"/>
                <a:ea typeface="+mn-ea"/>
              </a:rPr>
              <a:t>Small molecule drugs </a:t>
            </a:r>
          </a:p>
          <a:p>
            <a:pPr marL="742950" lvl="1" indent="-228600" algn="l" eaLnBrk="1" hangingPunct="1">
              <a:lnSpc>
                <a:spcPct val="90000"/>
              </a:lnSpc>
              <a:spcBef>
                <a:spcPct val="20000"/>
              </a:spcBef>
              <a:buFont typeface="Arial" panose="020B0604020202020204" pitchFamily="34" charset="0"/>
              <a:buChar char="•"/>
              <a:defRPr/>
            </a:pPr>
            <a:r>
              <a:rPr lang="en-US" sz="1800" b="1" dirty="0">
                <a:effectLst>
                  <a:outerShdw blurRad="38100" dist="38100" dir="2700000" algn="tl">
                    <a:srgbClr val="C0C0C0"/>
                  </a:outerShdw>
                </a:effectLst>
                <a:latin typeface="+mn-lt"/>
                <a:ea typeface="+mn-ea"/>
              </a:rPr>
              <a:t>Bortezomib (</a:t>
            </a:r>
            <a:r>
              <a:rPr lang="en-US" sz="1800" b="1" dirty="0" err="1">
                <a:effectLst>
                  <a:outerShdw blurRad="38100" dist="38100" dir="2700000" algn="tl">
                    <a:srgbClr val="C0C0C0"/>
                  </a:outerShdw>
                </a:effectLst>
                <a:latin typeface="+mn-lt"/>
                <a:ea typeface="+mn-ea"/>
              </a:rPr>
              <a:t>Velcade</a:t>
            </a:r>
            <a:r>
              <a:rPr lang="en-US" sz="1800" b="1" dirty="0">
                <a:effectLst>
                  <a:outerShdw blurRad="38100" dist="38100" dir="2700000" algn="tl">
                    <a:srgbClr val="C0C0C0"/>
                  </a:outerShdw>
                </a:effectLst>
                <a:latin typeface="+mn-lt"/>
                <a:ea typeface="+mn-ea"/>
              </a:rPr>
              <a:t>)</a:t>
            </a:r>
          </a:p>
          <a:p>
            <a:pPr marL="742950" lvl="1" indent="-228600" algn="l" eaLnBrk="1" hangingPunct="1">
              <a:lnSpc>
                <a:spcPct val="90000"/>
              </a:lnSpc>
              <a:spcBef>
                <a:spcPct val="20000"/>
              </a:spcBef>
              <a:buFont typeface="Arial" panose="020B0604020202020204" pitchFamily="34" charset="0"/>
              <a:buChar char="•"/>
              <a:defRPr/>
            </a:pPr>
            <a:r>
              <a:rPr lang="en-US" sz="1800" b="1" dirty="0" err="1">
                <a:effectLst>
                  <a:outerShdw blurRad="38100" dist="38100" dir="2700000" algn="tl">
                    <a:srgbClr val="C0C0C0"/>
                  </a:outerShdw>
                </a:effectLst>
                <a:latin typeface="+mn-lt"/>
                <a:ea typeface="+mn-ea"/>
              </a:rPr>
              <a:t>Imlifidase</a:t>
            </a:r>
            <a:r>
              <a:rPr lang="en-US" sz="1800" b="1" dirty="0">
                <a:effectLst>
                  <a:outerShdw blurRad="38100" dist="38100" dir="2700000" algn="tl">
                    <a:srgbClr val="C0C0C0"/>
                  </a:outerShdw>
                </a:effectLst>
                <a:latin typeface="+mn-lt"/>
                <a:ea typeface="+mn-ea"/>
              </a:rPr>
              <a:t> (</a:t>
            </a:r>
            <a:r>
              <a:rPr lang="en-US" sz="1800" b="1" dirty="0" err="1">
                <a:effectLst>
                  <a:outerShdw blurRad="38100" dist="38100" dir="2700000" algn="tl">
                    <a:srgbClr val="C0C0C0"/>
                  </a:outerShdw>
                </a:effectLst>
                <a:latin typeface="+mn-lt"/>
                <a:ea typeface="+mn-ea"/>
              </a:rPr>
              <a:t>IdeS</a:t>
            </a:r>
            <a:r>
              <a:rPr lang="en-US" sz="1800" b="1" dirty="0">
                <a:effectLst>
                  <a:outerShdw blurRad="38100" dist="38100" dir="2700000" algn="tl">
                    <a:srgbClr val="C0C0C0"/>
                  </a:outerShdw>
                </a:effectLst>
                <a:latin typeface="+mn-lt"/>
                <a:ea typeface="+mn-ea"/>
              </a:rPr>
              <a:t>), </a:t>
            </a:r>
            <a:r>
              <a:rPr lang="en-US" sz="1800" b="1" dirty="0" err="1">
                <a:effectLst>
                  <a:outerShdw blurRad="38100" dist="38100" dir="2700000" algn="tl">
                    <a:srgbClr val="C0C0C0"/>
                  </a:outerShdw>
                </a:effectLst>
                <a:latin typeface="+mn-lt"/>
                <a:ea typeface="+mn-ea"/>
              </a:rPr>
              <a:t>clazakizumab</a:t>
            </a:r>
            <a:endParaRPr lang="en-US" sz="1800" b="1" dirty="0">
              <a:effectLst>
                <a:outerShdw blurRad="38100" dist="38100" dir="2700000" algn="tl">
                  <a:srgbClr val="C0C0C0"/>
                </a:outerShdw>
              </a:effectLst>
              <a:latin typeface="+mn-lt"/>
              <a:ea typeface="+mn-ea"/>
            </a:endParaRPr>
          </a:p>
          <a:p>
            <a:pPr marL="342900" indent="-228600" algn="l" eaLnBrk="1" hangingPunct="1">
              <a:lnSpc>
                <a:spcPct val="90000"/>
              </a:lnSpc>
              <a:spcBef>
                <a:spcPct val="20000"/>
              </a:spcBef>
              <a:buFont typeface="Arial" panose="020B0604020202020204" pitchFamily="34" charset="0"/>
              <a:buChar char="•"/>
              <a:defRPr/>
            </a:pPr>
            <a:endParaRPr lang="en-US" sz="1800" b="1" dirty="0">
              <a:effectLst>
                <a:outerShdw blurRad="38100" dist="38100" dir="2700000" algn="tl">
                  <a:srgbClr val="C0C0C0"/>
                </a:outerShdw>
              </a:effectLst>
              <a:latin typeface="+mn-lt"/>
              <a:ea typeface="+mn-ea"/>
            </a:endParaRPr>
          </a:p>
          <a:p>
            <a:pPr marL="742950" lvl="1" indent="-228600" algn="l" eaLnBrk="1" hangingPunct="1">
              <a:lnSpc>
                <a:spcPct val="90000"/>
              </a:lnSpc>
              <a:spcBef>
                <a:spcPct val="20000"/>
              </a:spcBef>
              <a:buFont typeface="Arial" panose="020B0604020202020204" pitchFamily="34" charset="0"/>
              <a:buChar char="•"/>
              <a:defRPr/>
            </a:pPr>
            <a:endParaRPr lang="en-US" sz="1800" b="1" dirty="0">
              <a:effectLst>
                <a:outerShdw blurRad="38100" dist="38100" dir="2700000" algn="tl">
                  <a:srgbClr val="C0C0C0"/>
                </a:outerShdw>
              </a:effectLst>
              <a:latin typeface="+mn-lt"/>
              <a:ea typeface="+mn-ea"/>
            </a:endParaRPr>
          </a:p>
          <a:p>
            <a:pPr marL="342900" indent="-228600" algn="l" eaLnBrk="1" hangingPunct="1">
              <a:lnSpc>
                <a:spcPct val="90000"/>
              </a:lnSpc>
              <a:spcBef>
                <a:spcPct val="20000"/>
              </a:spcBef>
              <a:buFont typeface="Arial" panose="020B0604020202020204" pitchFamily="34" charset="0"/>
              <a:buChar char="•"/>
              <a:defRPr/>
            </a:pPr>
            <a:endParaRPr lang="en-US" sz="1800" dirty="0">
              <a:latin typeface="+mn-lt"/>
              <a:ea typeface="+mn-ea"/>
            </a:endParaRPr>
          </a:p>
        </p:txBody>
      </p:sp>
      <p:sp>
        <p:nvSpPr>
          <p:cNvPr id="74" name="Rectangle 7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Rectangle 7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D0EA92EA-BEF7-E842-9DE5-CFDFC23EABDE}"/>
              </a:ext>
            </a:extLst>
          </p:cNvPr>
          <p:cNvSpPr>
            <a:spLocks noChangeArrowheads="1"/>
          </p:cNvSpPr>
          <p:nvPr/>
        </p:nvSpPr>
        <p:spPr bwMode="auto">
          <a:xfrm>
            <a:off x="207963" y="139700"/>
            <a:ext cx="8936037" cy="515938"/>
          </a:xfrm>
          <a:prstGeom prst="rect">
            <a:avLst/>
          </a:prstGeom>
          <a:noFill/>
          <a:ln w="12700">
            <a:noFill/>
            <a:miter lim="800000"/>
            <a:headEnd/>
            <a:tailEnd/>
          </a:ln>
          <a:effectLst/>
        </p:spPr>
        <p:txBody>
          <a:bodyPr lIns="90488" tIns="44450" rIns="90488" bIns="44450" anchor="b">
            <a:spAutoFit/>
          </a:bodyPr>
          <a:lstStyle/>
          <a:p>
            <a:pPr>
              <a:defRPr/>
            </a:pPr>
            <a:r>
              <a:rPr lang="pl-PL" sz="2800" b="1">
                <a:solidFill>
                  <a:srgbClr val="000059"/>
                </a:solidFill>
                <a:effectLst>
                  <a:outerShdw blurRad="38100" dist="38100" dir="2700000" algn="tl">
                    <a:srgbClr val="C0C0C0"/>
                  </a:outerShdw>
                </a:effectLst>
                <a:latin typeface="Times New Roman" pitchFamily="28" charset="0"/>
                <a:ea typeface="+mn-ea"/>
              </a:rPr>
              <a:t>Anti-CD20 (RITUXIMAB)</a:t>
            </a:r>
            <a:endParaRPr lang="pl-PL" sz="4300">
              <a:solidFill>
                <a:srgbClr val="4188E3"/>
              </a:solidFill>
              <a:latin typeface="Times New Roman" pitchFamily="28" charset="0"/>
              <a:ea typeface="+mn-ea"/>
            </a:endParaRPr>
          </a:p>
        </p:txBody>
      </p:sp>
      <p:sp>
        <p:nvSpPr>
          <p:cNvPr id="185347" name="Rectangle 3">
            <a:extLst>
              <a:ext uri="{FF2B5EF4-FFF2-40B4-BE49-F238E27FC236}">
                <a16:creationId xmlns:a16="http://schemas.microsoft.com/office/drawing/2014/main" id="{67C08B17-895B-1247-B819-D3C1E9CAD65F}"/>
              </a:ext>
            </a:extLst>
          </p:cNvPr>
          <p:cNvSpPr>
            <a:spLocks noChangeArrowheads="1"/>
          </p:cNvSpPr>
          <p:nvPr/>
        </p:nvSpPr>
        <p:spPr bwMode="auto">
          <a:xfrm>
            <a:off x="0" y="1189038"/>
            <a:ext cx="9185275" cy="5668962"/>
          </a:xfrm>
          <a:prstGeom prst="rect">
            <a:avLst/>
          </a:prstGeom>
          <a:noFill/>
          <a:ln w="12700">
            <a:noFill/>
            <a:miter lim="800000"/>
            <a:headEnd/>
            <a:tailEnd/>
          </a:ln>
          <a:effectLst/>
        </p:spPr>
        <p:txBody>
          <a:bodyPr lIns="90488" tIns="44450" rIns="90488" bIns="44450"/>
          <a:lstStyle/>
          <a:p>
            <a:pPr marL="381000" indent="-381000" algn="l">
              <a:lnSpc>
                <a:spcPct val="110000"/>
              </a:lnSpc>
              <a:buFontTx/>
              <a:buChar char="•"/>
              <a:defRPr/>
            </a:pPr>
            <a:endParaRPr lang="pl-PL" sz="1600" b="1" i="1" dirty="0">
              <a:solidFill>
                <a:srgbClr val="006200"/>
              </a:solidFill>
              <a:effectLst>
                <a:outerShdw blurRad="38100" dist="38100" dir="2700000" algn="tl">
                  <a:srgbClr val="C0C0C0"/>
                </a:outerShdw>
              </a:effectLst>
              <a:latin typeface="Times New Roman" pitchFamily="18" charset="0"/>
              <a:ea typeface="Osaka" charset="-128"/>
            </a:endParaRPr>
          </a:p>
          <a:p>
            <a:pPr marL="381000" indent="-381000" algn="l">
              <a:lnSpc>
                <a:spcPct val="110000"/>
              </a:lnSpc>
              <a:buFontTx/>
              <a:buChar char="•"/>
              <a:defRPr/>
            </a:pPr>
            <a:endParaRPr lang="pl-PL" sz="1600" b="1" i="1" dirty="0">
              <a:solidFill>
                <a:srgbClr val="006200"/>
              </a:solidFill>
              <a:effectLst>
                <a:outerShdw blurRad="38100" dist="38100" dir="2700000" algn="tl">
                  <a:srgbClr val="C0C0C0"/>
                </a:outerShdw>
              </a:effectLst>
              <a:latin typeface="Times New Roman" pitchFamily="18" charset="0"/>
              <a:ea typeface="Osaka" charset="-128"/>
            </a:endParaRPr>
          </a:p>
          <a:p>
            <a:pPr marL="381000" indent="-381000" algn="l">
              <a:lnSpc>
                <a:spcPct val="110000"/>
              </a:lnSpc>
              <a:buFontTx/>
              <a:buChar char="•"/>
              <a:defRPr/>
            </a:pPr>
            <a:r>
              <a:rPr lang="pl-PL" sz="1600" b="1" i="1" dirty="0">
                <a:solidFill>
                  <a:srgbClr val="006200"/>
                </a:solidFill>
                <a:effectLst>
                  <a:outerShdw blurRad="38100" dist="38100" dir="2700000" algn="tl">
                    <a:srgbClr val="C0C0C0"/>
                  </a:outerShdw>
                </a:effectLst>
                <a:latin typeface="Times New Roman" pitchFamily="18" charset="0"/>
                <a:ea typeface="Osaka" charset="-128"/>
              </a:rPr>
              <a:t>Anty-CD20 </a:t>
            </a:r>
            <a:r>
              <a:rPr lang="pl-PL" sz="1600" b="1" dirty="0">
                <a:solidFill>
                  <a:srgbClr val="006200"/>
                </a:solidFill>
                <a:effectLst>
                  <a:outerShdw blurRad="38100" dist="38100" dir="2700000" algn="tl">
                    <a:srgbClr val="C0C0C0"/>
                  </a:outerShdw>
                </a:effectLst>
                <a:latin typeface="Times New Roman" pitchFamily="18" charset="0"/>
                <a:ea typeface="Osaka" charset="-128"/>
              </a:rPr>
              <a:t>–</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chimeric</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monoclonal</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anti</a:t>
            </a:r>
            <a:r>
              <a:rPr lang="pl-PL" sz="1600" b="1" dirty="0">
                <a:effectLst>
                  <a:outerShdw blurRad="38100" dist="38100" dir="2700000" algn="tl">
                    <a:srgbClr val="C0C0C0"/>
                  </a:outerShdw>
                </a:effectLst>
                <a:latin typeface="Times New Roman" pitchFamily="18" charset="0"/>
                <a:ea typeface="Osaka" charset="-128"/>
              </a:rPr>
              <a:t>-CD 20 </a:t>
            </a:r>
            <a:r>
              <a:rPr lang="pl-PL" sz="1600" b="1" dirty="0" err="1">
                <a:effectLst>
                  <a:outerShdw blurRad="38100" dist="38100" dir="2700000" algn="tl">
                    <a:srgbClr val="C0C0C0"/>
                  </a:outerShdw>
                </a:effectLst>
                <a:latin typeface="Times New Roman" pitchFamily="18" charset="0"/>
                <a:ea typeface="Osaka" charset="-128"/>
              </a:rPr>
              <a:t>antibody</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selectively</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depletes</a:t>
            </a:r>
            <a:r>
              <a:rPr lang="pl-PL" sz="1600" b="1" dirty="0">
                <a:effectLst>
                  <a:outerShdw blurRad="38100" dist="38100" dir="2700000" algn="tl">
                    <a:srgbClr val="C0C0C0"/>
                  </a:outerShdw>
                </a:effectLst>
                <a:latin typeface="Times New Roman" pitchFamily="18" charset="0"/>
                <a:ea typeface="Osaka" charset="-128"/>
              </a:rPr>
              <a:t> B-</a:t>
            </a:r>
            <a:r>
              <a:rPr lang="pl-PL" sz="1600" b="1" dirty="0" err="1">
                <a:effectLst>
                  <a:outerShdw blurRad="38100" dist="38100" dir="2700000" algn="tl">
                    <a:srgbClr val="C0C0C0"/>
                  </a:outerShdw>
                </a:effectLst>
                <a:latin typeface="Times New Roman" pitchFamily="18" charset="0"/>
                <a:ea typeface="Osaka" charset="-128"/>
              </a:rPr>
              <a:t>cells</a:t>
            </a:r>
            <a:r>
              <a:rPr lang="pl-PL" sz="1600" b="1" dirty="0">
                <a:effectLst>
                  <a:outerShdw blurRad="38100" dist="38100" dir="2700000" algn="tl">
                    <a:srgbClr val="C0C0C0"/>
                  </a:outerShdw>
                </a:effectLst>
                <a:latin typeface="Times New Roman" pitchFamily="18" charset="0"/>
                <a:ea typeface="Osaka" charset="-128"/>
              </a:rPr>
              <a:t> </a:t>
            </a:r>
          </a:p>
          <a:p>
            <a:pPr marL="381000" indent="-381000" algn="l">
              <a:lnSpc>
                <a:spcPct val="110000"/>
              </a:lnSpc>
              <a:defRPr/>
            </a:pPr>
            <a:endParaRPr lang="pl-PL" sz="1600" b="1" dirty="0">
              <a:effectLst>
                <a:outerShdw blurRad="38100" dist="38100" dir="2700000" algn="tl">
                  <a:srgbClr val="C0C0C0"/>
                </a:outerShdw>
              </a:effectLst>
              <a:latin typeface="Times New Roman" pitchFamily="18" charset="0"/>
              <a:ea typeface="Osaka" charset="-128"/>
            </a:endParaRPr>
          </a:p>
          <a:p>
            <a:pPr marL="381000" indent="-381000" algn="l">
              <a:lnSpc>
                <a:spcPct val="110000"/>
              </a:lnSpc>
              <a:defRPr/>
            </a:pPr>
            <a:endParaRPr lang="pl-PL" sz="1600" b="1" dirty="0">
              <a:effectLst>
                <a:outerShdw blurRad="38100" dist="38100" dir="2700000" algn="tl">
                  <a:srgbClr val="C0C0C0"/>
                </a:outerShdw>
              </a:effectLst>
              <a:latin typeface="Times New Roman" pitchFamily="18" charset="0"/>
              <a:ea typeface="Osaka" charset="-128"/>
            </a:endParaRPr>
          </a:p>
          <a:p>
            <a:pPr marL="381000" indent="-381000" algn="l">
              <a:lnSpc>
                <a:spcPct val="110000"/>
              </a:lnSpc>
              <a:buFontTx/>
              <a:buChar char="•"/>
              <a:defRPr/>
            </a:pPr>
            <a:r>
              <a:rPr lang="pl-PL" sz="1600" b="1" dirty="0" err="1">
                <a:effectLst>
                  <a:outerShdw blurRad="38100" dist="38100" dir="2700000" algn="tl">
                    <a:srgbClr val="C0C0C0"/>
                  </a:outerShdw>
                </a:effectLst>
                <a:latin typeface="Times New Roman" pitchFamily="18" charset="0"/>
                <a:ea typeface="Osaka" charset="-128"/>
              </a:rPr>
              <a:t>Prophylaxis</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treatment</a:t>
            </a:r>
            <a:r>
              <a:rPr lang="pl-PL" sz="1600" b="1" dirty="0">
                <a:effectLst>
                  <a:outerShdw blurRad="38100" dist="38100" dir="2700000" algn="tl">
                    <a:srgbClr val="C0C0C0"/>
                  </a:outerShdw>
                </a:effectLst>
                <a:latin typeface="Times New Roman" pitchFamily="18" charset="0"/>
                <a:ea typeface="Osaka" charset="-128"/>
              </a:rPr>
              <a:t> of </a:t>
            </a:r>
            <a:r>
              <a:rPr lang="pl-PL" sz="1600" b="1" dirty="0" err="1">
                <a:effectLst>
                  <a:outerShdw blurRad="38100" dist="38100" dir="2700000" algn="tl">
                    <a:srgbClr val="C0C0C0"/>
                  </a:outerShdw>
                </a:effectLst>
                <a:latin typeface="Times New Roman" pitchFamily="18" charset="0"/>
                <a:ea typeface="Osaka" charset="-128"/>
              </a:rPr>
              <a:t>antibody-mediated</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rejection</a:t>
            </a:r>
            <a:r>
              <a:rPr lang="pl-PL" sz="1600" b="1" dirty="0">
                <a:effectLst>
                  <a:outerShdw blurRad="38100" dist="38100" dir="2700000" algn="tl">
                    <a:srgbClr val="C0C0C0"/>
                  </a:outerShdw>
                </a:effectLst>
                <a:latin typeface="Times New Roman" pitchFamily="18" charset="0"/>
                <a:ea typeface="Osaka" charset="-128"/>
              </a:rPr>
              <a:t> in </a:t>
            </a:r>
            <a:r>
              <a:rPr lang="pl-PL" sz="1600" b="1" dirty="0" err="1">
                <a:effectLst>
                  <a:outerShdw blurRad="38100" dist="38100" dir="2700000" algn="tl">
                    <a:srgbClr val="C0C0C0"/>
                  </a:outerShdw>
                </a:effectLst>
                <a:latin typeface="Times New Roman" pitchFamily="18" charset="0"/>
                <a:ea typeface="Osaka" charset="-128"/>
              </a:rPr>
              <a:t>patients</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at</a:t>
            </a:r>
            <a:r>
              <a:rPr lang="pl-PL" sz="1600" b="1" dirty="0">
                <a:effectLst>
                  <a:outerShdw blurRad="38100" dist="38100" dir="2700000" algn="tl">
                    <a:srgbClr val="C0C0C0"/>
                  </a:outerShdw>
                </a:effectLst>
                <a:latin typeface="Times New Roman" pitchFamily="18" charset="0"/>
                <a:ea typeface="Osaka" charset="-128"/>
              </a:rPr>
              <a:t> high </a:t>
            </a:r>
            <a:r>
              <a:rPr lang="pl-PL" sz="1600" b="1" dirty="0" err="1">
                <a:effectLst>
                  <a:outerShdw blurRad="38100" dist="38100" dir="2700000" algn="tl">
                    <a:srgbClr val="C0C0C0"/>
                  </a:outerShdw>
                </a:effectLst>
                <a:latin typeface="Times New Roman" pitchFamily="18" charset="0"/>
                <a:ea typeface="Osaka" charset="-128"/>
              </a:rPr>
              <a:t>immunological</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risk</a:t>
            </a:r>
            <a:endParaRPr lang="pl-PL" sz="1600" b="1" dirty="0">
              <a:effectLst>
                <a:outerShdw blurRad="38100" dist="38100" dir="2700000" algn="tl">
                  <a:srgbClr val="C0C0C0"/>
                </a:outerShdw>
              </a:effectLst>
              <a:latin typeface="Times New Roman" pitchFamily="18" charset="0"/>
              <a:ea typeface="Osaka" charset="-128"/>
            </a:endParaRPr>
          </a:p>
          <a:p>
            <a:pPr marL="381000" indent="-381000" algn="l">
              <a:lnSpc>
                <a:spcPct val="110000"/>
              </a:lnSpc>
              <a:buFontTx/>
              <a:buChar char="•"/>
              <a:defRPr/>
            </a:pPr>
            <a:endParaRPr lang="pl-PL" sz="1600" b="1" i="1" dirty="0">
              <a:solidFill>
                <a:srgbClr val="CC983B"/>
              </a:solidFill>
              <a:effectLst>
                <a:outerShdw blurRad="38100" dist="38100" dir="2700000" algn="tl">
                  <a:srgbClr val="C0C0C0"/>
                </a:outerShdw>
              </a:effectLst>
              <a:latin typeface="Times New Roman" pitchFamily="18" charset="0"/>
              <a:ea typeface="Osaka" charset="-128"/>
            </a:endParaRPr>
          </a:p>
          <a:p>
            <a:pPr marL="381000" indent="-381000" algn="l">
              <a:lnSpc>
                <a:spcPct val="110000"/>
              </a:lnSpc>
              <a:buFontTx/>
              <a:buChar char="•"/>
              <a:defRPr/>
            </a:pPr>
            <a:r>
              <a:rPr lang="pl-PL" sz="1600" b="1" dirty="0" err="1">
                <a:effectLst>
                  <a:outerShdw blurRad="38100" dist="38100" dir="2700000" algn="tl">
                    <a:srgbClr val="C0C0C0"/>
                  </a:outerShdw>
                </a:effectLst>
                <a:latin typeface="Times New Roman" pitchFamily="18" charset="0"/>
                <a:ea typeface="Osaka" charset="-128"/>
              </a:rPr>
              <a:t>ABOi</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transplantation</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or</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positive</a:t>
            </a:r>
            <a:r>
              <a:rPr lang="pl-PL" sz="1600" b="1" dirty="0">
                <a:effectLst>
                  <a:outerShdw blurRad="38100" dist="38100" dir="2700000" algn="tl">
                    <a:srgbClr val="C0C0C0"/>
                  </a:outerShdw>
                </a:effectLst>
                <a:latin typeface="Times New Roman" pitchFamily="18" charset="0"/>
                <a:ea typeface="Osaka" charset="-128"/>
              </a:rPr>
              <a:t> cross-</a:t>
            </a:r>
            <a:r>
              <a:rPr lang="pl-PL" sz="1600" b="1" dirty="0" err="1">
                <a:effectLst>
                  <a:outerShdw blurRad="38100" dist="38100" dir="2700000" algn="tl">
                    <a:srgbClr val="C0C0C0"/>
                  </a:outerShdw>
                </a:effectLst>
                <a:latin typeface="Times New Roman" pitchFamily="18" charset="0"/>
                <a:ea typeface="Osaka" charset="-128"/>
              </a:rPr>
              <a:t>match</a:t>
            </a:r>
            <a:r>
              <a:rPr lang="pl-PL" sz="1600" b="1" dirty="0">
                <a:effectLst>
                  <a:outerShdw blurRad="38100" dist="38100" dir="2700000" algn="tl">
                    <a:srgbClr val="C0C0C0"/>
                  </a:outerShdw>
                </a:effectLst>
                <a:latin typeface="Times New Roman" pitchFamily="18" charset="0"/>
                <a:ea typeface="Osaka" charset="-128"/>
              </a:rPr>
              <a:t>  in </a:t>
            </a:r>
            <a:r>
              <a:rPr lang="pl-PL" sz="1600" b="1" dirty="0" err="1">
                <a:effectLst>
                  <a:outerShdw blurRad="38100" dist="38100" dir="2700000" algn="tl">
                    <a:srgbClr val="C0C0C0"/>
                  </a:outerShdw>
                </a:effectLst>
                <a:latin typeface="Times New Roman" pitchFamily="18" charset="0"/>
                <a:ea typeface="Osaka" charset="-128"/>
              </a:rPr>
              <a:t>living</a:t>
            </a:r>
            <a:r>
              <a:rPr lang="pl-PL" sz="1600" b="1" dirty="0">
                <a:effectLst>
                  <a:outerShdw blurRad="38100" dist="38100" dir="2700000" algn="tl">
                    <a:srgbClr val="C0C0C0"/>
                  </a:outerShdw>
                </a:effectLst>
                <a:latin typeface="Times New Roman" pitchFamily="18" charset="0"/>
                <a:ea typeface="Osaka" charset="-128"/>
              </a:rPr>
              <a:t> donor </a:t>
            </a:r>
            <a:r>
              <a:rPr lang="pl-PL" sz="1600" b="1" dirty="0" err="1">
                <a:effectLst>
                  <a:outerShdw blurRad="38100" dist="38100" dir="2700000" algn="tl">
                    <a:srgbClr val="C0C0C0"/>
                  </a:outerShdw>
                </a:effectLst>
                <a:latin typeface="Times New Roman" pitchFamily="18" charset="0"/>
                <a:ea typeface="Osaka" charset="-128"/>
              </a:rPr>
              <a:t>recipients</a:t>
            </a:r>
            <a:endParaRPr lang="pl-PL" sz="1600" b="1" dirty="0">
              <a:effectLst>
                <a:outerShdw blurRad="38100" dist="38100" dir="2700000" algn="tl">
                  <a:srgbClr val="C0C0C0"/>
                </a:outerShdw>
              </a:effectLst>
              <a:latin typeface="Times New Roman" pitchFamily="18" charset="0"/>
              <a:ea typeface="Osaka" charset="-128"/>
            </a:endParaRPr>
          </a:p>
          <a:p>
            <a:pPr marL="381000" indent="-381000" algn="l">
              <a:lnSpc>
                <a:spcPct val="110000"/>
              </a:lnSpc>
              <a:buFontTx/>
              <a:buChar char="•"/>
              <a:defRPr/>
            </a:pPr>
            <a:endParaRPr lang="pl-PL" sz="1600" b="1" i="1" dirty="0">
              <a:solidFill>
                <a:srgbClr val="33CC33"/>
              </a:solidFill>
              <a:effectLst>
                <a:outerShdw blurRad="38100" dist="38100" dir="2700000" algn="tl">
                  <a:srgbClr val="C0C0C0"/>
                </a:outerShdw>
              </a:effectLst>
              <a:latin typeface="Times New Roman" pitchFamily="18" charset="0"/>
              <a:ea typeface="Osaka" charset="-128"/>
            </a:endParaRPr>
          </a:p>
          <a:p>
            <a:pPr marL="381000" indent="-381000" algn="l">
              <a:lnSpc>
                <a:spcPct val="110000"/>
              </a:lnSpc>
              <a:buFontTx/>
              <a:buChar char="•"/>
              <a:defRPr/>
            </a:pPr>
            <a:r>
              <a:rPr lang="pl-PL" sz="1600" b="1" dirty="0" err="1">
                <a:effectLst>
                  <a:outerShdw blurRad="38100" dist="38100" dir="2700000" algn="tl">
                    <a:srgbClr val="C0C0C0"/>
                  </a:outerShdw>
                </a:effectLst>
                <a:latin typeface="Times New Roman" pitchFamily="18" charset="0"/>
                <a:ea typeface="Osaka" charset="-128"/>
              </a:rPr>
              <a:t>Side</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effects</a:t>
            </a:r>
            <a:r>
              <a:rPr lang="pl-PL" sz="1600" b="1" dirty="0">
                <a:effectLst>
                  <a:outerShdw blurRad="38100" dist="38100" dir="2700000" algn="tl">
                    <a:srgbClr val="C0C0C0"/>
                  </a:outerShdw>
                </a:effectLst>
                <a:latin typeface="Times New Roman" pitchFamily="18" charset="0"/>
                <a:ea typeface="Osaka" charset="-128"/>
              </a:rPr>
              <a:t>: high </a:t>
            </a:r>
            <a:r>
              <a:rPr lang="pl-PL" sz="1600" b="1" dirty="0" err="1">
                <a:effectLst>
                  <a:outerShdw blurRad="38100" dist="38100" dir="2700000" algn="tl">
                    <a:srgbClr val="C0C0C0"/>
                  </a:outerShdw>
                </a:effectLst>
                <a:latin typeface="Times New Roman" pitchFamily="18" charset="0"/>
                <a:ea typeface="Osaka" charset="-128"/>
              </a:rPr>
              <a:t>risk</a:t>
            </a:r>
            <a:r>
              <a:rPr lang="pl-PL" sz="1600" b="1" dirty="0">
                <a:effectLst>
                  <a:outerShdw blurRad="38100" dist="38100" dir="2700000" algn="tl">
                    <a:srgbClr val="C0C0C0"/>
                  </a:outerShdw>
                </a:effectLst>
                <a:latin typeface="Times New Roman" pitchFamily="18" charset="0"/>
                <a:ea typeface="Osaka" charset="-128"/>
              </a:rPr>
              <a:t> of </a:t>
            </a:r>
            <a:r>
              <a:rPr lang="pl-PL" sz="1600" b="1" dirty="0" err="1">
                <a:effectLst>
                  <a:outerShdw blurRad="38100" dist="38100" dir="2700000" algn="tl">
                    <a:srgbClr val="C0C0C0"/>
                  </a:outerShdw>
                </a:effectLst>
                <a:latin typeface="Times New Roman" pitchFamily="18" charset="0"/>
                <a:ea typeface="Osaka" charset="-128"/>
              </a:rPr>
              <a:t>infections</a:t>
            </a:r>
            <a:r>
              <a:rPr lang="pl-PL" sz="1600" b="1" dirty="0">
                <a:effectLst>
                  <a:outerShdw blurRad="38100" dist="38100" dir="2700000" algn="tl">
                    <a:srgbClr val="C0C0C0"/>
                  </a:outerShdw>
                </a:effectLst>
                <a:latin typeface="Times New Roman" pitchFamily="18" charset="0"/>
                <a:ea typeface="Osaka" charset="-128"/>
              </a:rPr>
              <a:t>  (11.8%) and </a:t>
            </a:r>
            <a:r>
              <a:rPr lang="pl-PL" sz="1600" b="1" dirty="0" err="1">
                <a:effectLst>
                  <a:outerShdw blurRad="38100" dist="38100" dir="2700000" algn="tl">
                    <a:srgbClr val="C0C0C0"/>
                  </a:outerShdw>
                </a:effectLst>
                <a:latin typeface="Times New Roman" pitchFamily="18" charset="0"/>
                <a:ea typeface="Osaka" charset="-128"/>
              </a:rPr>
              <a:t>death</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related</a:t>
            </a:r>
            <a:r>
              <a:rPr lang="pl-PL" sz="1600" b="1" dirty="0">
                <a:effectLst>
                  <a:outerShdw blurRad="38100" dist="38100" dir="2700000" algn="tl">
                    <a:srgbClr val="C0C0C0"/>
                  </a:outerShdw>
                </a:effectLst>
                <a:latin typeface="Times New Roman" pitchFamily="18" charset="0"/>
                <a:ea typeface="Osaka" charset="-128"/>
              </a:rPr>
              <a:t> to </a:t>
            </a:r>
            <a:r>
              <a:rPr lang="pl-PL" sz="1600" b="1" dirty="0" err="1">
                <a:effectLst>
                  <a:outerShdw blurRad="38100" dist="38100" dir="2700000" algn="tl">
                    <a:srgbClr val="C0C0C0"/>
                  </a:outerShdw>
                </a:effectLst>
                <a:latin typeface="Times New Roman" pitchFamily="18" charset="0"/>
                <a:ea typeface="Osaka" charset="-128"/>
              </a:rPr>
              <a:t>infection</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disease</a:t>
            </a:r>
            <a:r>
              <a:rPr lang="pl-PL" sz="1600" b="1" i="1" dirty="0">
                <a:solidFill>
                  <a:srgbClr val="CC983B"/>
                </a:solidFill>
                <a:effectLst>
                  <a:outerShdw blurRad="38100" dist="38100" dir="2700000" algn="tl">
                    <a:srgbClr val="C0C0C0"/>
                  </a:outerShdw>
                </a:effectLst>
                <a:latin typeface="Times New Roman" pitchFamily="18" charset="0"/>
                <a:ea typeface="Osaka" charset="-128"/>
              </a:rPr>
              <a:t> </a:t>
            </a:r>
            <a:r>
              <a:rPr lang="pl-PL" sz="1600" b="1" dirty="0">
                <a:effectLst>
                  <a:outerShdw blurRad="38100" dist="38100" dir="2700000" algn="tl">
                    <a:srgbClr val="C0C0C0"/>
                  </a:outerShdw>
                </a:effectLst>
                <a:latin typeface="Times New Roman" pitchFamily="18" charset="0"/>
                <a:ea typeface="Osaka" charset="-128"/>
              </a:rPr>
              <a:t>(9.1%) in </a:t>
            </a:r>
            <a:r>
              <a:rPr lang="pl-PL" sz="1600" b="1" dirty="0" err="1">
                <a:effectLst>
                  <a:outerShdw blurRad="38100" dist="38100" dir="2700000" algn="tl">
                    <a:srgbClr val="C0C0C0"/>
                  </a:outerShdw>
                </a:effectLst>
                <a:latin typeface="Times New Roman" pitchFamily="18" charset="0"/>
                <a:ea typeface="Osaka" charset="-128"/>
              </a:rPr>
              <a:t>patients</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treated</a:t>
            </a:r>
            <a:r>
              <a:rPr lang="pl-PL" sz="1600" b="1" dirty="0">
                <a:effectLst>
                  <a:outerShdw blurRad="38100" dist="38100" dir="2700000" algn="tl">
                    <a:srgbClr val="C0C0C0"/>
                  </a:outerShdw>
                </a:effectLst>
                <a:latin typeface="Times New Roman" pitchFamily="18" charset="0"/>
                <a:ea typeface="Osaka" charset="-128"/>
              </a:rPr>
              <a:t> with </a:t>
            </a:r>
            <a:r>
              <a:rPr lang="pl-PL" sz="1600" b="1" dirty="0" err="1">
                <a:effectLst>
                  <a:outerShdw blurRad="38100" dist="38100" dir="2700000" algn="tl">
                    <a:srgbClr val="C0C0C0"/>
                  </a:outerShdw>
                </a:effectLst>
                <a:latin typeface="Times New Roman" pitchFamily="18" charset="0"/>
                <a:ea typeface="Osaka" charset="-128"/>
              </a:rPr>
              <a:t>rituximab</a:t>
            </a:r>
            <a:r>
              <a:rPr lang="pl-PL" sz="1600" b="1" dirty="0">
                <a:effectLst>
                  <a:outerShdw blurRad="38100" dist="38100" dir="2700000" algn="tl">
                    <a:srgbClr val="C0C0C0"/>
                  </a:outerShdw>
                </a:effectLst>
                <a:latin typeface="Times New Roman" pitchFamily="18" charset="0"/>
                <a:ea typeface="Osaka" charset="-128"/>
              </a:rPr>
              <a:t> (n=77) vs 1.55% in the </a:t>
            </a:r>
            <a:r>
              <a:rPr lang="pl-PL" sz="1600" b="1" dirty="0" err="1">
                <a:effectLst>
                  <a:outerShdw blurRad="38100" dist="38100" dir="2700000" algn="tl">
                    <a:srgbClr val="C0C0C0"/>
                  </a:outerShdw>
                </a:effectLst>
                <a:latin typeface="Times New Roman" pitchFamily="18" charset="0"/>
                <a:ea typeface="Osaka" charset="-128"/>
              </a:rPr>
              <a:t>control</a:t>
            </a:r>
            <a:r>
              <a:rPr lang="pl-PL" sz="1600" b="1" dirty="0">
                <a:effectLst>
                  <a:outerShdw blurRad="38100" dist="38100" dir="2700000" algn="tl">
                    <a:srgbClr val="C0C0C0"/>
                  </a:outerShdw>
                </a:effectLst>
                <a:latin typeface="Times New Roman" pitchFamily="18" charset="0"/>
                <a:ea typeface="Osaka" charset="-128"/>
              </a:rPr>
              <a:t> </a:t>
            </a:r>
            <a:r>
              <a:rPr lang="pl-PL" sz="1600" b="1" dirty="0" err="1">
                <a:effectLst>
                  <a:outerShdw blurRad="38100" dist="38100" dir="2700000" algn="tl">
                    <a:srgbClr val="C0C0C0"/>
                  </a:outerShdw>
                </a:effectLst>
                <a:latin typeface="Times New Roman" pitchFamily="18" charset="0"/>
                <a:ea typeface="Osaka" charset="-128"/>
              </a:rPr>
              <a:t>group</a:t>
            </a:r>
            <a:r>
              <a:rPr lang="pl-PL" sz="1600" b="1" dirty="0">
                <a:effectLst>
                  <a:outerShdw blurRad="38100" dist="38100" dir="2700000" algn="tl">
                    <a:srgbClr val="C0C0C0"/>
                  </a:outerShdw>
                </a:effectLst>
                <a:latin typeface="Times New Roman" pitchFamily="18" charset="0"/>
                <a:ea typeface="Osaka" charset="-128"/>
              </a:rPr>
              <a:t> (n=902); p= 0.0007 </a:t>
            </a:r>
            <a:endParaRPr lang="pl-PL" sz="1600" b="1" i="1" dirty="0">
              <a:solidFill>
                <a:srgbClr val="B97B3D"/>
              </a:solidFill>
              <a:effectLst>
                <a:outerShdw blurRad="38100" dist="38100" dir="2700000" algn="tl">
                  <a:srgbClr val="C0C0C0"/>
                </a:outerShdw>
              </a:effectLst>
              <a:latin typeface="Times New Roman" pitchFamily="18" charset="0"/>
              <a:ea typeface="Osaka" charset="-128"/>
            </a:endParaRPr>
          </a:p>
          <a:p>
            <a:pPr marL="381000" indent="-381000" algn="l">
              <a:lnSpc>
                <a:spcPct val="110000"/>
              </a:lnSpc>
              <a:defRPr/>
            </a:pPr>
            <a:endParaRPr lang="pl-PL" sz="1600" b="1" i="1" dirty="0">
              <a:solidFill>
                <a:srgbClr val="B97B3D"/>
              </a:solidFill>
              <a:effectLst>
                <a:outerShdw blurRad="38100" dist="38100" dir="2700000" algn="tl">
                  <a:srgbClr val="C0C0C0"/>
                </a:outerShdw>
              </a:effectLst>
              <a:latin typeface="Times New Roman" pitchFamily="18" charset="0"/>
              <a:ea typeface="Osaka" charset="-128"/>
            </a:endParaRPr>
          </a:p>
          <a:p>
            <a:pPr marL="381000" indent="-381000" algn="l">
              <a:lnSpc>
                <a:spcPct val="110000"/>
              </a:lnSpc>
              <a:defRPr/>
            </a:pPr>
            <a:r>
              <a:rPr lang="pl-PL" sz="1600" b="1" dirty="0">
                <a:effectLst>
                  <a:outerShdw blurRad="38100" dist="38100" dir="2700000" algn="tl">
                    <a:srgbClr val="C0C0C0"/>
                  </a:outerShdw>
                </a:effectLst>
                <a:latin typeface="Times New Roman" pitchFamily="18" charset="0"/>
                <a:ea typeface="Osaka" charset="-128"/>
              </a:rPr>
              <a:t> </a:t>
            </a:r>
            <a:endParaRPr lang="pl-PL" sz="2500" b="1" dirty="0">
              <a:effectLst>
                <a:outerShdw blurRad="38100" dist="38100" dir="2700000" algn="tl">
                  <a:srgbClr val="C0C0C0"/>
                </a:outerShdw>
              </a:effectLst>
              <a:latin typeface="Times New Roman" pitchFamily="18" charset="0"/>
              <a:ea typeface="Osaka" charset="-128"/>
            </a:endParaRPr>
          </a:p>
          <a:p>
            <a:pPr marL="381000" indent="-381000" algn="l">
              <a:lnSpc>
                <a:spcPct val="110000"/>
              </a:lnSpc>
              <a:defRPr/>
            </a:pPr>
            <a:r>
              <a:rPr lang="pl-PL" sz="1800" b="1" i="1" dirty="0">
                <a:solidFill>
                  <a:schemeClr val="hlink"/>
                </a:solidFill>
                <a:effectLst>
                  <a:outerShdw blurRad="38100" dist="38100" dir="2700000" algn="tl">
                    <a:srgbClr val="C0C0C0"/>
                  </a:outerShdw>
                </a:effectLst>
                <a:latin typeface="Times New Roman" pitchFamily="18" charset="0"/>
                <a:ea typeface="Osaka" charset="-128"/>
              </a:rPr>
              <a:t>LEUKOENCEPHALOPATHIA, RALI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rituximab</a:t>
            </a:r>
            <a:r>
              <a:rPr lang="pl-PL" sz="1800" b="1" i="1" dirty="0">
                <a:solidFill>
                  <a:schemeClr val="hlink"/>
                </a:solidFill>
                <a:effectLst>
                  <a:outerShdw blurRad="38100" dist="38100" dir="2700000" algn="tl">
                    <a:srgbClr val="C0C0C0"/>
                  </a:outerShdw>
                </a:effectLst>
                <a:latin typeface="Times New Roman" pitchFamily="18" charset="0"/>
                <a:ea typeface="Osaka" charset="-128"/>
              </a:rPr>
              <a:t>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associated</a:t>
            </a:r>
            <a:r>
              <a:rPr lang="pl-PL" sz="1800" b="1" i="1" dirty="0">
                <a:solidFill>
                  <a:schemeClr val="hlink"/>
                </a:solidFill>
                <a:effectLst>
                  <a:outerShdw blurRad="38100" dist="38100" dir="2700000" algn="tl">
                    <a:srgbClr val="C0C0C0"/>
                  </a:outerShdw>
                </a:effectLst>
                <a:latin typeface="Times New Roman" pitchFamily="18" charset="0"/>
                <a:ea typeface="Osaka" charset="-128"/>
              </a:rPr>
              <a:t>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lung</a:t>
            </a:r>
            <a:r>
              <a:rPr lang="pl-PL" sz="1800" b="1" i="1" dirty="0">
                <a:solidFill>
                  <a:schemeClr val="hlink"/>
                </a:solidFill>
                <a:effectLst>
                  <a:outerShdw blurRad="38100" dist="38100" dir="2700000" algn="tl">
                    <a:srgbClr val="C0C0C0"/>
                  </a:outerShdw>
                </a:effectLst>
                <a:latin typeface="Times New Roman" pitchFamily="18" charset="0"/>
                <a:ea typeface="Osaka" charset="-128"/>
              </a:rPr>
              <a:t>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injury</a:t>
            </a:r>
            <a:r>
              <a:rPr lang="pl-PL" sz="1800" b="1" i="1" dirty="0">
                <a:solidFill>
                  <a:schemeClr val="hlink"/>
                </a:solidFill>
                <a:effectLst>
                  <a:outerShdw blurRad="38100" dist="38100" dir="2700000" algn="tl">
                    <a:srgbClr val="C0C0C0"/>
                  </a:outerShdw>
                </a:effectLst>
                <a:latin typeface="Times New Roman" pitchFamily="18" charset="0"/>
                <a:ea typeface="Osaka" charset="-128"/>
              </a:rPr>
              <a:t>),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cytokine</a:t>
            </a:r>
            <a:r>
              <a:rPr lang="pl-PL" sz="1800" b="1" i="1" dirty="0">
                <a:solidFill>
                  <a:schemeClr val="hlink"/>
                </a:solidFill>
                <a:effectLst>
                  <a:outerShdw blurRad="38100" dist="38100" dir="2700000" algn="tl">
                    <a:srgbClr val="C0C0C0"/>
                  </a:outerShdw>
                </a:effectLst>
                <a:latin typeface="Times New Roman" pitchFamily="18" charset="0"/>
                <a:ea typeface="Osaka" charset="-128"/>
              </a:rPr>
              <a:t>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release</a:t>
            </a:r>
            <a:r>
              <a:rPr lang="pl-PL" sz="1800" b="1" i="1" dirty="0">
                <a:solidFill>
                  <a:schemeClr val="hlink"/>
                </a:solidFill>
                <a:effectLst>
                  <a:outerShdw blurRad="38100" dist="38100" dir="2700000" algn="tl">
                    <a:srgbClr val="C0C0C0"/>
                  </a:outerShdw>
                </a:effectLst>
                <a:latin typeface="Times New Roman" pitchFamily="18" charset="0"/>
                <a:ea typeface="Osaka" charset="-128"/>
              </a:rPr>
              <a:t>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syndrome</a:t>
            </a:r>
            <a:r>
              <a:rPr lang="pl-PL" sz="1800" b="1" i="1" dirty="0">
                <a:solidFill>
                  <a:schemeClr val="hlink"/>
                </a:solidFill>
                <a:effectLst>
                  <a:outerShdw blurRad="38100" dist="38100" dir="2700000" algn="tl">
                    <a:srgbClr val="C0C0C0"/>
                  </a:outerShdw>
                </a:effectLst>
                <a:latin typeface="Times New Roman" pitchFamily="18" charset="0"/>
                <a:ea typeface="Osaka" charset="-128"/>
              </a:rPr>
              <a:t>, </a:t>
            </a:r>
            <a:r>
              <a:rPr lang="pl-PL" sz="1800" b="1" i="1" dirty="0" err="1">
                <a:solidFill>
                  <a:schemeClr val="hlink"/>
                </a:solidFill>
                <a:effectLst>
                  <a:outerShdw blurRad="38100" dist="38100" dir="2700000" algn="tl">
                    <a:srgbClr val="C0C0C0"/>
                  </a:outerShdw>
                </a:effectLst>
                <a:latin typeface="Times New Roman" pitchFamily="18" charset="0"/>
                <a:ea typeface="Osaka" charset="-128"/>
              </a:rPr>
              <a:t>leucopenia</a:t>
            </a:r>
            <a:endParaRPr lang="pl-PL" sz="2400" b="1" dirty="0">
              <a:effectLst>
                <a:outerShdw blurRad="38100" dist="38100" dir="2700000" algn="tl">
                  <a:srgbClr val="C0C0C0"/>
                </a:outerShdw>
              </a:effectLst>
              <a:latin typeface="Times New Roman" pitchFamily="18" charset="0"/>
              <a:ea typeface="Osaka" charset="-128"/>
            </a:endParaRPr>
          </a:p>
        </p:txBody>
      </p:sp>
      <p:sp>
        <p:nvSpPr>
          <p:cNvPr id="50180" name="Line 4">
            <a:extLst>
              <a:ext uri="{FF2B5EF4-FFF2-40B4-BE49-F238E27FC236}">
                <a16:creationId xmlns:a16="http://schemas.microsoft.com/office/drawing/2014/main" id="{D31ADC1F-6BEC-B04D-BC20-8C8C406F2122}"/>
              </a:ext>
            </a:extLst>
          </p:cNvPr>
          <p:cNvSpPr>
            <a:spLocks noChangeShapeType="1"/>
          </p:cNvSpPr>
          <p:nvPr/>
        </p:nvSpPr>
        <p:spPr bwMode="auto">
          <a:xfrm>
            <a:off x="765175" y="884238"/>
            <a:ext cx="7950200" cy="1587"/>
          </a:xfrm>
          <a:prstGeom prst="line">
            <a:avLst/>
          </a:prstGeom>
          <a:noFill/>
          <a:ln w="58738">
            <a:solidFill>
              <a:srgbClr val="80A7FF"/>
            </a:solidFill>
            <a:round/>
            <a:headEnd/>
            <a:tailEnd/>
          </a:ln>
          <a:extLst>
            <a:ext uri="{909E8E84-426E-40DD-AFC4-6F175D3DCCD1}">
              <a14:hiddenFill xmlns:a14="http://schemas.microsoft.com/office/drawing/2010/main">
                <a:noFill/>
              </a14:hiddenFill>
            </a:ext>
          </a:extLst>
        </p:spPr>
        <p:txBody>
          <a:bodyPr/>
          <a:lstStyle/>
          <a:p>
            <a:endParaRPr lang="pl-PL"/>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0F6039F-06CC-274A-B872-F448CE0D3D3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9164" y="966517"/>
            <a:ext cx="6312818" cy="5648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a:extLst>
              <a:ext uri="{FF2B5EF4-FFF2-40B4-BE49-F238E27FC236}">
                <a16:creationId xmlns:a16="http://schemas.microsoft.com/office/drawing/2014/main" id="{C37D5690-A16A-4044-B602-070FFF1CC1D7}"/>
              </a:ext>
            </a:extLst>
          </p:cNvPr>
          <p:cNvSpPr txBox="1"/>
          <p:nvPr/>
        </p:nvSpPr>
        <p:spPr>
          <a:xfrm>
            <a:off x="1873659" y="332656"/>
            <a:ext cx="6445995" cy="461665"/>
          </a:xfrm>
          <a:prstGeom prst="rect">
            <a:avLst/>
          </a:prstGeom>
          <a:noFill/>
        </p:spPr>
        <p:txBody>
          <a:bodyPr wrap="none" rtlCol="0">
            <a:spAutoFit/>
          </a:bodyPr>
          <a:lstStyle/>
          <a:p>
            <a:r>
              <a:rPr lang="pl-PL" sz="2400" b="1" dirty="0">
                <a:solidFill>
                  <a:schemeClr val="accent2">
                    <a:lumMod val="50000"/>
                  </a:schemeClr>
                </a:solidFill>
                <a:latin typeface="+mj-lt"/>
              </a:rPr>
              <a:t>New </a:t>
            </a:r>
            <a:r>
              <a:rPr lang="pl-PL" sz="2400" b="1" dirty="0" err="1">
                <a:solidFill>
                  <a:schemeClr val="accent2">
                    <a:lumMod val="50000"/>
                  </a:schemeClr>
                </a:solidFill>
                <a:latin typeface="+mj-lt"/>
              </a:rPr>
              <a:t>complement</a:t>
            </a:r>
            <a:r>
              <a:rPr lang="pl-PL" sz="2400" b="1" dirty="0">
                <a:solidFill>
                  <a:schemeClr val="accent2">
                    <a:lumMod val="50000"/>
                  </a:schemeClr>
                </a:solidFill>
                <a:latin typeface="+mj-lt"/>
              </a:rPr>
              <a:t> </a:t>
            </a:r>
            <a:r>
              <a:rPr lang="pl-PL" sz="2400" b="1" dirty="0" err="1">
                <a:solidFill>
                  <a:schemeClr val="accent2">
                    <a:lumMod val="50000"/>
                  </a:schemeClr>
                </a:solidFill>
                <a:latin typeface="+mj-lt"/>
              </a:rPr>
              <a:t>suppressive</a:t>
            </a:r>
            <a:r>
              <a:rPr lang="pl-PL" sz="2400" b="1" dirty="0">
                <a:solidFill>
                  <a:schemeClr val="accent2">
                    <a:lumMod val="50000"/>
                  </a:schemeClr>
                </a:solidFill>
                <a:latin typeface="+mj-lt"/>
              </a:rPr>
              <a:t> </a:t>
            </a:r>
            <a:r>
              <a:rPr lang="pl-PL" sz="2400" b="1" dirty="0" err="1">
                <a:solidFill>
                  <a:schemeClr val="accent2">
                    <a:lumMod val="50000"/>
                  </a:schemeClr>
                </a:solidFill>
                <a:latin typeface="+mj-lt"/>
              </a:rPr>
              <a:t>strategies</a:t>
            </a:r>
            <a:r>
              <a:rPr lang="pl-PL" sz="2400" b="1" dirty="0">
                <a:solidFill>
                  <a:schemeClr val="accent2">
                    <a:lumMod val="50000"/>
                  </a:schemeClr>
                </a:solidFill>
                <a:latin typeface="+mj-lt"/>
              </a:rPr>
              <a:t> </a:t>
            </a:r>
          </a:p>
        </p:txBody>
      </p:sp>
    </p:spTree>
    <p:extLst>
      <p:ext uri="{BB962C8B-B14F-4D97-AF65-F5344CB8AC3E}">
        <p14:creationId xmlns:p14="http://schemas.microsoft.com/office/powerpoint/2010/main" val="32202464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D86803C-5E51-EF4A-BF6A-EB017C1205F6}"/>
              </a:ext>
            </a:extLst>
          </p:cNvPr>
          <p:cNvSpPr>
            <a:spLocks noChangeArrowheads="1"/>
          </p:cNvSpPr>
          <p:nvPr/>
        </p:nvSpPr>
        <p:spPr bwMode="auto">
          <a:xfrm>
            <a:off x="463996" y="44624"/>
            <a:ext cx="9144000" cy="1143000"/>
          </a:xfrm>
          <a:prstGeom prst="rect">
            <a:avLst/>
          </a:prstGeom>
          <a:noFill/>
          <a:ln w="9525">
            <a:noFill/>
            <a:miter lim="800000"/>
            <a:headEnd/>
            <a:tailEnd/>
          </a:ln>
          <a:effectLst/>
        </p:spPr>
        <p:txBody>
          <a:bodyPr lIns="92075" tIns="46038" rIns="92075" bIns="46038" anchor="b" anchorCtr="1"/>
          <a:lstStyle/>
          <a:p>
            <a:pPr algn="ctr" defTabSz="762000">
              <a:defRPr/>
            </a:pPr>
            <a:r>
              <a:rPr lang="en-US" sz="2800" b="1" dirty="0">
                <a:solidFill>
                  <a:srgbClr val="4188E3"/>
                </a:solidFill>
                <a:effectLst>
                  <a:outerShdw blurRad="38100" dist="38100" dir="2700000" algn="tl">
                    <a:srgbClr val="C0C0C0"/>
                  </a:outerShdw>
                </a:effectLst>
                <a:latin typeface="+mj-lt"/>
                <a:ea typeface="Osaka" charset="-128"/>
              </a:rPr>
              <a:t>Inhibition of  the costimulatory signal (signal 2) </a:t>
            </a:r>
          </a:p>
        </p:txBody>
      </p:sp>
      <p:pic>
        <p:nvPicPr>
          <p:cNvPr id="2" name="Obraz 1">
            <a:extLst>
              <a:ext uri="{FF2B5EF4-FFF2-40B4-BE49-F238E27FC236}">
                <a16:creationId xmlns:a16="http://schemas.microsoft.com/office/drawing/2014/main" id="{4AD28F10-E9DA-DD2E-9BF5-8EC3EC66E791}"/>
              </a:ext>
            </a:extLst>
          </p:cNvPr>
          <p:cNvPicPr>
            <a:picLocks noChangeAspect="1"/>
          </p:cNvPicPr>
          <p:nvPr/>
        </p:nvPicPr>
        <p:blipFill>
          <a:blip r:embed="rId2"/>
          <a:stretch>
            <a:fillRect/>
          </a:stretch>
        </p:blipFill>
        <p:spPr>
          <a:xfrm>
            <a:off x="1975148" y="1488871"/>
            <a:ext cx="6622504" cy="4695569"/>
          </a:xfrm>
          <a:prstGeom prst="rect">
            <a:avLst/>
          </a:prstGeom>
        </p:spPr>
      </p:pic>
      <p:pic>
        <p:nvPicPr>
          <p:cNvPr id="7" name="Obraz 6">
            <a:extLst>
              <a:ext uri="{FF2B5EF4-FFF2-40B4-BE49-F238E27FC236}">
                <a16:creationId xmlns:a16="http://schemas.microsoft.com/office/drawing/2014/main" id="{72B1B546-9D2A-58BE-6719-74D08C8B5782}"/>
              </a:ext>
            </a:extLst>
          </p:cNvPr>
          <p:cNvPicPr>
            <a:picLocks noChangeAspect="1"/>
          </p:cNvPicPr>
          <p:nvPr/>
        </p:nvPicPr>
        <p:blipFill>
          <a:blip r:embed="rId3"/>
          <a:stretch>
            <a:fillRect/>
          </a:stretch>
        </p:blipFill>
        <p:spPr>
          <a:xfrm>
            <a:off x="5287516" y="6363872"/>
            <a:ext cx="2395983" cy="305488"/>
          </a:xfrm>
          <a:prstGeom prst="rect">
            <a:avLst/>
          </a:prstGeom>
        </p:spPr>
      </p:pic>
    </p:spTree>
    <p:extLst>
      <p:ext uri="{BB962C8B-B14F-4D97-AF65-F5344CB8AC3E}">
        <p14:creationId xmlns:p14="http://schemas.microsoft.com/office/powerpoint/2010/main" val="3991693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Rectangle 6">
            <a:extLst>
              <a:ext uri="{FF2B5EF4-FFF2-40B4-BE49-F238E27FC236}">
                <a16:creationId xmlns:a16="http://schemas.microsoft.com/office/drawing/2014/main" id="{61FF43E7-CF22-BB05-3E85-C5F2B5954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8">
            <a:extLst>
              <a:ext uri="{FF2B5EF4-FFF2-40B4-BE49-F238E27FC236}">
                <a16:creationId xmlns:a16="http://schemas.microsoft.com/office/drawing/2014/main" id="{8A902240-4483-273E-CAA8-6E83511486B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714177" y="-1713748"/>
            <a:ext cx="6858000" cy="1028635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10">
            <a:extLst>
              <a:ext uri="{FF2B5EF4-FFF2-40B4-BE49-F238E27FC236}">
                <a16:creationId xmlns:a16="http://schemas.microsoft.com/office/drawing/2014/main" id="{55C458A8-40E5-2FF5-087B-E2D7723920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49" y="0"/>
            <a:ext cx="7653525"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2">
            <a:extLst>
              <a:ext uri="{FF2B5EF4-FFF2-40B4-BE49-F238E27FC236}">
                <a16:creationId xmlns:a16="http://schemas.microsoft.com/office/drawing/2014/main" id="{7F6E1D03-BB29-0410-2641-5611EEA194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96870" y="-733219"/>
            <a:ext cx="4894564" cy="10288304"/>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Obraz 5">
            <a:extLst>
              <a:ext uri="{FF2B5EF4-FFF2-40B4-BE49-F238E27FC236}">
                <a16:creationId xmlns:a16="http://schemas.microsoft.com/office/drawing/2014/main" id="{DBBFA693-8368-FE6B-4501-B67310A0CC7B}"/>
              </a:ext>
            </a:extLst>
          </p:cNvPr>
          <p:cNvPicPr>
            <a:picLocks noChangeAspect="1"/>
          </p:cNvPicPr>
          <p:nvPr/>
        </p:nvPicPr>
        <p:blipFill rotWithShape="1">
          <a:blip r:embed="rId2"/>
          <a:srcRect t="6071" r="1" b="1"/>
          <a:stretch/>
        </p:blipFill>
        <p:spPr>
          <a:xfrm>
            <a:off x="385762" y="457200"/>
            <a:ext cx="9515475" cy="5943600"/>
          </a:xfrm>
          <a:prstGeom prst="rect">
            <a:avLst/>
          </a:prstGeom>
        </p:spPr>
      </p:pic>
    </p:spTree>
    <p:extLst>
      <p:ext uri="{BB962C8B-B14F-4D97-AF65-F5344CB8AC3E}">
        <p14:creationId xmlns:p14="http://schemas.microsoft.com/office/powerpoint/2010/main" val="24144793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5D654131-85B7-DDE3-EB73-CB06D167B042}"/>
              </a:ext>
            </a:extLst>
          </p:cNvPr>
          <p:cNvPicPr>
            <a:picLocks noChangeAspect="1"/>
          </p:cNvPicPr>
          <p:nvPr/>
        </p:nvPicPr>
        <p:blipFill>
          <a:blip r:embed="rId2"/>
          <a:stretch>
            <a:fillRect/>
          </a:stretch>
        </p:blipFill>
        <p:spPr>
          <a:xfrm>
            <a:off x="0" y="598335"/>
            <a:ext cx="10287000" cy="5661329"/>
          </a:xfrm>
          <a:prstGeom prst="rect">
            <a:avLst/>
          </a:prstGeom>
        </p:spPr>
      </p:pic>
      <p:pic>
        <p:nvPicPr>
          <p:cNvPr id="3" name="Obraz 2">
            <a:extLst>
              <a:ext uri="{FF2B5EF4-FFF2-40B4-BE49-F238E27FC236}">
                <a16:creationId xmlns:a16="http://schemas.microsoft.com/office/drawing/2014/main" id="{6F8D2BD3-F41B-DFCD-986F-FA159BF59E3B}"/>
              </a:ext>
            </a:extLst>
          </p:cNvPr>
          <p:cNvPicPr>
            <a:picLocks noChangeAspect="1"/>
          </p:cNvPicPr>
          <p:nvPr/>
        </p:nvPicPr>
        <p:blipFill>
          <a:blip r:embed="rId3"/>
          <a:stretch>
            <a:fillRect/>
          </a:stretch>
        </p:blipFill>
        <p:spPr>
          <a:xfrm>
            <a:off x="2176462" y="6271592"/>
            <a:ext cx="5934075" cy="685800"/>
          </a:xfrm>
          <a:prstGeom prst="rect">
            <a:avLst/>
          </a:prstGeom>
        </p:spPr>
      </p:pic>
    </p:spTree>
    <p:extLst>
      <p:ext uri="{BB962C8B-B14F-4D97-AF65-F5344CB8AC3E}">
        <p14:creationId xmlns:p14="http://schemas.microsoft.com/office/powerpoint/2010/main" val="34875206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E5F4FDB-D1D5-ACB6-F141-426705508BA8}"/>
              </a:ext>
            </a:extLst>
          </p:cNvPr>
          <p:cNvPicPr>
            <a:picLocks noChangeAspect="1"/>
          </p:cNvPicPr>
          <p:nvPr/>
        </p:nvPicPr>
        <p:blipFill>
          <a:blip r:embed="rId2"/>
          <a:stretch>
            <a:fillRect/>
          </a:stretch>
        </p:blipFill>
        <p:spPr>
          <a:xfrm>
            <a:off x="1257300" y="597760"/>
            <a:ext cx="7772400" cy="5662479"/>
          </a:xfrm>
          <a:prstGeom prst="rect">
            <a:avLst/>
          </a:prstGeom>
        </p:spPr>
      </p:pic>
      <p:pic>
        <p:nvPicPr>
          <p:cNvPr id="3" name="Obraz 2">
            <a:extLst>
              <a:ext uri="{FF2B5EF4-FFF2-40B4-BE49-F238E27FC236}">
                <a16:creationId xmlns:a16="http://schemas.microsoft.com/office/drawing/2014/main" id="{CC1802FA-9673-A301-D541-0FA19D299A4B}"/>
              </a:ext>
            </a:extLst>
          </p:cNvPr>
          <p:cNvPicPr>
            <a:picLocks noChangeAspect="1"/>
          </p:cNvPicPr>
          <p:nvPr/>
        </p:nvPicPr>
        <p:blipFill>
          <a:blip r:embed="rId3"/>
          <a:stretch>
            <a:fillRect/>
          </a:stretch>
        </p:blipFill>
        <p:spPr>
          <a:xfrm>
            <a:off x="5954464" y="6294710"/>
            <a:ext cx="3365500" cy="374650"/>
          </a:xfrm>
          <a:prstGeom prst="rect">
            <a:avLst/>
          </a:prstGeom>
        </p:spPr>
      </p:pic>
      <p:pic>
        <p:nvPicPr>
          <p:cNvPr id="4" name="Obraz 3">
            <a:extLst>
              <a:ext uri="{FF2B5EF4-FFF2-40B4-BE49-F238E27FC236}">
                <a16:creationId xmlns:a16="http://schemas.microsoft.com/office/drawing/2014/main" id="{0D40D3D0-BA32-443A-5443-726DDEDE40F8}"/>
              </a:ext>
            </a:extLst>
          </p:cNvPr>
          <p:cNvPicPr>
            <a:picLocks noChangeAspect="1"/>
          </p:cNvPicPr>
          <p:nvPr/>
        </p:nvPicPr>
        <p:blipFill>
          <a:blip r:embed="rId4"/>
          <a:stretch>
            <a:fillRect/>
          </a:stretch>
        </p:blipFill>
        <p:spPr>
          <a:xfrm>
            <a:off x="3415308" y="6291864"/>
            <a:ext cx="2395983" cy="305488"/>
          </a:xfrm>
          <a:prstGeom prst="rect">
            <a:avLst/>
          </a:prstGeom>
        </p:spPr>
      </p:pic>
    </p:spTree>
    <p:extLst>
      <p:ext uri="{BB962C8B-B14F-4D97-AF65-F5344CB8AC3E}">
        <p14:creationId xmlns:p14="http://schemas.microsoft.com/office/powerpoint/2010/main" val="3785693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A3096D2C-EC44-8DBE-3291-00585C085C2C}"/>
              </a:ext>
            </a:extLst>
          </p:cNvPr>
          <p:cNvPicPr>
            <a:picLocks noChangeAspect="1"/>
          </p:cNvPicPr>
          <p:nvPr/>
        </p:nvPicPr>
        <p:blipFill>
          <a:blip r:embed="rId2"/>
          <a:stretch>
            <a:fillRect/>
          </a:stretch>
        </p:blipFill>
        <p:spPr>
          <a:xfrm>
            <a:off x="1262527" y="0"/>
            <a:ext cx="7761946" cy="6858000"/>
          </a:xfrm>
          <a:prstGeom prst="rect">
            <a:avLst/>
          </a:prstGeom>
        </p:spPr>
      </p:pic>
    </p:spTree>
    <p:extLst>
      <p:ext uri="{BB962C8B-B14F-4D97-AF65-F5344CB8AC3E}">
        <p14:creationId xmlns:p14="http://schemas.microsoft.com/office/powerpoint/2010/main" val="41349137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D2C83758-F201-7C87-A657-B859C74753BC}"/>
              </a:ext>
            </a:extLst>
          </p:cNvPr>
          <p:cNvPicPr>
            <a:picLocks noChangeAspect="1"/>
          </p:cNvPicPr>
          <p:nvPr/>
        </p:nvPicPr>
        <p:blipFill>
          <a:blip r:embed="rId2"/>
          <a:stretch>
            <a:fillRect/>
          </a:stretch>
        </p:blipFill>
        <p:spPr>
          <a:xfrm>
            <a:off x="0" y="1911852"/>
            <a:ext cx="10287000" cy="3034295"/>
          </a:xfrm>
          <a:prstGeom prst="rect">
            <a:avLst/>
          </a:prstGeom>
        </p:spPr>
      </p:pic>
      <p:pic>
        <p:nvPicPr>
          <p:cNvPr id="3" name="Obraz 2">
            <a:extLst>
              <a:ext uri="{FF2B5EF4-FFF2-40B4-BE49-F238E27FC236}">
                <a16:creationId xmlns:a16="http://schemas.microsoft.com/office/drawing/2014/main" id="{B57D626C-1EA7-9B14-D67D-94B9C92D8009}"/>
              </a:ext>
            </a:extLst>
          </p:cNvPr>
          <p:cNvPicPr>
            <a:picLocks noChangeAspect="1"/>
          </p:cNvPicPr>
          <p:nvPr/>
        </p:nvPicPr>
        <p:blipFill>
          <a:blip r:embed="rId3"/>
          <a:stretch>
            <a:fillRect/>
          </a:stretch>
        </p:blipFill>
        <p:spPr>
          <a:xfrm>
            <a:off x="0" y="6203804"/>
            <a:ext cx="10287000" cy="465556"/>
          </a:xfrm>
          <a:prstGeom prst="rect">
            <a:avLst/>
          </a:prstGeom>
        </p:spPr>
      </p:pic>
    </p:spTree>
    <p:extLst>
      <p:ext uri="{BB962C8B-B14F-4D97-AF65-F5344CB8AC3E}">
        <p14:creationId xmlns:p14="http://schemas.microsoft.com/office/powerpoint/2010/main" val="18330914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562" name="Tytuł 1">
            <a:extLst>
              <a:ext uri="{FF2B5EF4-FFF2-40B4-BE49-F238E27FC236}">
                <a16:creationId xmlns:a16="http://schemas.microsoft.com/office/drawing/2014/main" id="{AFDB0841-3272-1D4C-95A1-C48907D4D9A4}"/>
              </a:ext>
            </a:extLst>
          </p:cNvPr>
          <p:cNvSpPr>
            <a:spLocks/>
          </p:cNvSpPr>
          <p:nvPr/>
        </p:nvSpPr>
        <p:spPr bwMode="auto">
          <a:xfrm>
            <a:off x="542925" y="321734"/>
            <a:ext cx="9201149" cy="1135737"/>
          </a:xfrm>
          <a:prstGeom prst="rect">
            <a:avLst/>
          </a:prstGeom>
        </p:spPr>
        <p:txBody>
          <a:bodyPr vert="horz" lIns="91440" tIns="45720" rIns="91440" bIns="45720" rtlCol="0" anchor="ctr">
            <a:normAutofit/>
          </a:bodyPr>
          <a:lstStyle/>
          <a:p>
            <a:pPr eaLnBrk="1" hangingPunct="1">
              <a:lnSpc>
                <a:spcPct val="90000"/>
              </a:lnSpc>
              <a:spcAft>
                <a:spcPts val="600"/>
              </a:spcAft>
              <a:defRPr/>
            </a:pPr>
            <a:r>
              <a:rPr lang="en-US" sz="3300" b="1" kern="1200" dirty="0">
                <a:solidFill>
                  <a:schemeClr val="tx1"/>
                </a:solidFill>
                <a:effectLst>
                  <a:outerShdw blurRad="38100" dist="38100" dir="2700000" algn="tl">
                    <a:srgbClr val="C0C0C0"/>
                  </a:outerShdw>
                </a:effectLst>
                <a:latin typeface="+mj-lt"/>
                <a:ea typeface="+mj-ea"/>
                <a:cs typeface="+mj-cs"/>
              </a:rPr>
              <a:t>Bortezomib (</a:t>
            </a:r>
            <a:r>
              <a:rPr lang="en-US" sz="3300" b="1" kern="1200" dirty="0" err="1">
                <a:solidFill>
                  <a:schemeClr val="tx1"/>
                </a:solidFill>
                <a:effectLst>
                  <a:outerShdw blurRad="38100" dist="38100" dir="2700000" algn="tl">
                    <a:srgbClr val="C0C0C0"/>
                  </a:outerShdw>
                </a:effectLst>
                <a:latin typeface="+mj-lt"/>
                <a:ea typeface="+mj-ea"/>
                <a:cs typeface="+mj-cs"/>
              </a:rPr>
              <a:t>Velcade</a:t>
            </a:r>
            <a:r>
              <a:rPr lang="en-US" sz="3300" b="1" kern="1200" dirty="0">
                <a:solidFill>
                  <a:schemeClr val="tx1"/>
                </a:solidFill>
                <a:effectLst>
                  <a:outerShdw blurRad="38100" dist="38100" dir="2700000" algn="tl">
                    <a:srgbClr val="C0C0C0"/>
                  </a:outerShdw>
                </a:effectLst>
                <a:latin typeface="+mj-lt"/>
                <a:ea typeface="+mj-ea"/>
                <a:cs typeface="+mj-cs"/>
              </a:rPr>
              <a:t>)</a:t>
            </a:r>
            <a:endParaRPr lang="en-US" sz="3300" kern="1200" dirty="0">
              <a:solidFill>
                <a:schemeClr val="tx1"/>
              </a:solidFill>
              <a:latin typeface="+mj-lt"/>
              <a:ea typeface="+mj-ea"/>
              <a:cs typeface="+mj-cs"/>
            </a:endParaRPr>
          </a:p>
        </p:txBody>
      </p:sp>
      <p:sp>
        <p:nvSpPr>
          <p:cNvPr id="61443" name="Symbol zastępczy zawartości 2">
            <a:extLst>
              <a:ext uri="{FF2B5EF4-FFF2-40B4-BE49-F238E27FC236}">
                <a16:creationId xmlns:a16="http://schemas.microsoft.com/office/drawing/2014/main" id="{8B6ED691-0A79-D44C-B540-5E1479426141}"/>
              </a:ext>
            </a:extLst>
          </p:cNvPr>
          <p:cNvSpPr>
            <a:spLocks/>
          </p:cNvSpPr>
          <p:nvPr/>
        </p:nvSpPr>
        <p:spPr bwMode="auto">
          <a:xfrm>
            <a:off x="542925" y="1782981"/>
            <a:ext cx="9201149" cy="43939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marL="342900" indent="-342900">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marL="114300" indent="0" algn="l" eaLnBrk="1" hangingPunct="1">
              <a:lnSpc>
                <a:spcPct val="90000"/>
              </a:lnSpc>
              <a:spcBef>
                <a:spcPct val="20000"/>
              </a:spcBef>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Bortezomib  selective, reversible inhibitor of the 26S proteasome (</a:t>
            </a:r>
            <a:r>
              <a:rPr lang="en-US" altLang="pl-PL" sz="1800" b="1" dirty="0" err="1">
                <a:latin typeface="+mn-lt"/>
                <a:ea typeface="+mn-ea"/>
              </a:rPr>
              <a:t>Velcade</a:t>
            </a:r>
            <a:r>
              <a:rPr lang="en-US" altLang="pl-PL" sz="1800" b="1" dirty="0">
                <a:latin typeface="+mn-lt"/>
                <a:ea typeface="+mn-ea"/>
              </a:rPr>
              <a:t>)</a:t>
            </a: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Depletes malignant and nonmalignant plasma cells</a:t>
            </a: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indent="-228600" algn="l" eaLnBrk="1" hangingPunct="1">
              <a:lnSpc>
                <a:spcPct val="90000"/>
              </a:lnSpc>
              <a:spcBef>
                <a:spcPct val="20000"/>
              </a:spcBef>
              <a:buFont typeface="Arial" panose="020B0604020202020204" pitchFamily="34" charset="0"/>
              <a:buChar char="•"/>
            </a:pPr>
            <a:r>
              <a:rPr lang="en-US" altLang="pl-PL" sz="1800" b="1" dirty="0">
                <a:latin typeface="+mn-lt"/>
                <a:ea typeface="+mn-ea"/>
              </a:rPr>
              <a:t>May decrease anti-HLA antibodies in patients with high DSA levels during desensitization or during treatment of antibody mediated rejection (AMR in renal transplant recipients</a:t>
            </a:r>
            <a:endParaRPr lang="en-US" altLang="pl-PL" sz="1800" dirty="0">
              <a:latin typeface="+mn-lt"/>
              <a:ea typeface="+mn-ea"/>
            </a:endParaRPr>
          </a:p>
        </p:txBody>
      </p:sp>
      <p:sp>
        <p:nvSpPr>
          <p:cNvPr id="137" name="Rectangle 136">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Isosceles Triangle 138">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Isosceles Triangle 140">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3" name="Rectangle 142">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224B7C45-030E-5966-AA8F-FEEFAC656C0E}"/>
              </a:ext>
            </a:extLst>
          </p:cNvPr>
          <p:cNvPicPr>
            <a:picLocks noChangeAspect="1"/>
          </p:cNvPicPr>
          <p:nvPr/>
        </p:nvPicPr>
        <p:blipFill>
          <a:blip r:embed="rId2"/>
          <a:stretch>
            <a:fillRect/>
          </a:stretch>
        </p:blipFill>
        <p:spPr>
          <a:xfrm>
            <a:off x="0" y="2700617"/>
            <a:ext cx="10287000" cy="1456765"/>
          </a:xfrm>
          <a:prstGeom prst="rect">
            <a:avLst/>
          </a:prstGeom>
        </p:spPr>
      </p:pic>
      <p:pic>
        <p:nvPicPr>
          <p:cNvPr id="3" name="Obraz 2">
            <a:extLst>
              <a:ext uri="{FF2B5EF4-FFF2-40B4-BE49-F238E27FC236}">
                <a16:creationId xmlns:a16="http://schemas.microsoft.com/office/drawing/2014/main" id="{36E683D8-1C7F-76D9-9104-50E1C00AB72C}"/>
              </a:ext>
            </a:extLst>
          </p:cNvPr>
          <p:cNvPicPr>
            <a:picLocks noChangeAspect="1"/>
          </p:cNvPicPr>
          <p:nvPr/>
        </p:nvPicPr>
        <p:blipFill>
          <a:blip r:embed="rId3"/>
          <a:stretch>
            <a:fillRect/>
          </a:stretch>
        </p:blipFill>
        <p:spPr>
          <a:xfrm>
            <a:off x="2471737" y="5017740"/>
            <a:ext cx="5343525" cy="571500"/>
          </a:xfrm>
          <a:prstGeom prst="rect">
            <a:avLst/>
          </a:prstGeom>
        </p:spPr>
      </p:pic>
    </p:spTree>
    <p:extLst>
      <p:ext uri="{BB962C8B-B14F-4D97-AF65-F5344CB8AC3E}">
        <p14:creationId xmlns:p14="http://schemas.microsoft.com/office/powerpoint/2010/main" val="42287609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D1CB3DF4-F534-BED3-A087-740CD0609E47}"/>
              </a:ext>
            </a:extLst>
          </p:cNvPr>
          <p:cNvPicPr>
            <a:picLocks noChangeAspect="1"/>
          </p:cNvPicPr>
          <p:nvPr/>
        </p:nvPicPr>
        <p:blipFill>
          <a:blip r:embed="rId2"/>
          <a:stretch>
            <a:fillRect/>
          </a:stretch>
        </p:blipFill>
        <p:spPr>
          <a:xfrm>
            <a:off x="175179" y="0"/>
            <a:ext cx="9936641" cy="6858000"/>
          </a:xfrm>
          <a:prstGeom prst="rect">
            <a:avLst/>
          </a:prstGeom>
        </p:spPr>
      </p:pic>
    </p:spTree>
    <p:extLst>
      <p:ext uri="{BB962C8B-B14F-4D97-AF65-F5344CB8AC3E}">
        <p14:creationId xmlns:p14="http://schemas.microsoft.com/office/powerpoint/2010/main" val="2563173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17381" y="-253670"/>
            <a:ext cx="154206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2322" y="422146"/>
            <a:ext cx="544529"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474187" y="655140"/>
            <a:ext cx="580055"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894667" y="0"/>
            <a:ext cx="2392333"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0040" y="6115501"/>
            <a:ext cx="126099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az 1">
            <a:extLst>
              <a:ext uri="{FF2B5EF4-FFF2-40B4-BE49-F238E27FC236}">
                <a16:creationId xmlns:a16="http://schemas.microsoft.com/office/drawing/2014/main" id="{0CE7E759-65FF-A92A-A15B-4D4981D1079D}"/>
              </a:ext>
            </a:extLst>
          </p:cNvPr>
          <p:cNvPicPr>
            <a:picLocks noChangeAspect="1"/>
          </p:cNvPicPr>
          <p:nvPr/>
        </p:nvPicPr>
        <p:blipFill>
          <a:blip r:embed="rId2"/>
          <a:stretch>
            <a:fillRect/>
          </a:stretch>
        </p:blipFill>
        <p:spPr>
          <a:xfrm>
            <a:off x="1077028" y="643467"/>
            <a:ext cx="8132942"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15942" y="6453143"/>
            <a:ext cx="687574"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53533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17381" y="-253670"/>
            <a:ext cx="154206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2322" y="422146"/>
            <a:ext cx="544529"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474187" y="655140"/>
            <a:ext cx="580055"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894667" y="0"/>
            <a:ext cx="2392333"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30040" y="6115501"/>
            <a:ext cx="1260995"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0A39D9CB-AD77-6149-8A0A-F9F86CE0EE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56835" y="1170303"/>
            <a:ext cx="8773329" cy="5571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15942" y="6453143"/>
            <a:ext cx="687574"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ole tekstowe 2">
            <a:extLst>
              <a:ext uri="{FF2B5EF4-FFF2-40B4-BE49-F238E27FC236}">
                <a16:creationId xmlns:a16="http://schemas.microsoft.com/office/drawing/2014/main" id="{7E50358C-5703-824E-8ED7-512DBC11BD6C}"/>
              </a:ext>
            </a:extLst>
          </p:cNvPr>
          <p:cNvSpPr txBox="1"/>
          <p:nvPr/>
        </p:nvSpPr>
        <p:spPr>
          <a:xfrm>
            <a:off x="450189" y="324137"/>
            <a:ext cx="8509061" cy="400110"/>
          </a:xfrm>
          <a:prstGeom prst="rect">
            <a:avLst/>
          </a:prstGeom>
          <a:noFill/>
        </p:spPr>
        <p:txBody>
          <a:bodyPr wrap="none" rtlCol="0">
            <a:spAutoFit/>
          </a:bodyPr>
          <a:lstStyle/>
          <a:p>
            <a:r>
              <a:rPr lang="pl-PL" sz="2000" b="1" dirty="0">
                <a:solidFill>
                  <a:schemeClr val="accent2">
                    <a:lumMod val="75000"/>
                  </a:schemeClr>
                </a:solidFill>
                <a:latin typeface="+mj-lt"/>
              </a:rPr>
              <a:t>Anty - IL-6 </a:t>
            </a:r>
            <a:r>
              <a:rPr lang="pl-PL" sz="2000" b="1" dirty="0" err="1">
                <a:solidFill>
                  <a:schemeClr val="accent2">
                    <a:lumMod val="75000"/>
                  </a:schemeClr>
                </a:solidFill>
                <a:latin typeface="+mj-lt"/>
              </a:rPr>
              <a:t>strategies</a:t>
            </a:r>
            <a:r>
              <a:rPr lang="pl-PL" sz="2000" b="1" dirty="0">
                <a:solidFill>
                  <a:schemeClr val="accent2">
                    <a:lumMod val="75000"/>
                  </a:schemeClr>
                </a:solidFill>
                <a:latin typeface="+mj-lt"/>
              </a:rPr>
              <a:t> for </a:t>
            </a:r>
            <a:r>
              <a:rPr lang="pl-PL" sz="2000" b="1" dirty="0" err="1">
                <a:solidFill>
                  <a:schemeClr val="accent2">
                    <a:lumMod val="75000"/>
                  </a:schemeClr>
                </a:solidFill>
                <a:latin typeface="+mj-lt"/>
              </a:rPr>
              <a:t>treatment</a:t>
            </a:r>
            <a:r>
              <a:rPr lang="pl-PL" sz="2000" b="1" dirty="0">
                <a:solidFill>
                  <a:schemeClr val="accent2">
                    <a:lumMod val="75000"/>
                  </a:schemeClr>
                </a:solidFill>
                <a:latin typeface="+mj-lt"/>
              </a:rPr>
              <a:t> of </a:t>
            </a:r>
            <a:r>
              <a:rPr lang="pl-PL" sz="2000" b="1" dirty="0" err="1">
                <a:solidFill>
                  <a:schemeClr val="accent2">
                    <a:lumMod val="75000"/>
                  </a:schemeClr>
                </a:solidFill>
                <a:latin typeface="+mj-lt"/>
              </a:rPr>
              <a:t>antibodies</a:t>
            </a:r>
            <a:r>
              <a:rPr lang="pl-PL" sz="2000" b="1" dirty="0">
                <a:solidFill>
                  <a:schemeClr val="accent2">
                    <a:lumMod val="75000"/>
                  </a:schemeClr>
                </a:solidFill>
                <a:latin typeface="+mj-lt"/>
              </a:rPr>
              <a:t> </a:t>
            </a:r>
            <a:r>
              <a:rPr lang="pl-PL" sz="2000" b="1" dirty="0" err="1">
                <a:solidFill>
                  <a:schemeClr val="accent2">
                    <a:lumMod val="75000"/>
                  </a:schemeClr>
                </a:solidFill>
                <a:latin typeface="+mj-lt"/>
              </a:rPr>
              <a:t>mediated</a:t>
            </a:r>
            <a:r>
              <a:rPr lang="pl-PL" sz="2000" b="1" dirty="0">
                <a:solidFill>
                  <a:schemeClr val="accent2">
                    <a:lumMod val="75000"/>
                  </a:schemeClr>
                </a:solidFill>
                <a:latin typeface="+mj-lt"/>
              </a:rPr>
              <a:t> </a:t>
            </a:r>
            <a:r>
              <a:rPr lang="pl-PL" sz="2000" b="1" dirty="0" err="1">
                <a:solidFill>
                  <a:schemeClr val="accent2">
                    <a:lumMod val="75000"/>
                  </a:schemeClr>
                </a:solidFill>
                <a:latin typeface="+mj-lt"/>
              </a:rPr>
              <a:t>rejection</a:t>
            </a:r>
            <a:endParaRPr lang="pl-PL" sz="2000" b="1" dirty="0">
              <a:solidFill>
                <a:schemeClr val="accent2">
                  <a:lumMod val="75000"/>
                </a:schemeClr>
              </a:solidFill>
              <a:latin typeface="+mj-lt"/>
            </a:endParaRPr>
          </a:p>
        </p:txBody>
      </p:sp>
    </p:spTree>
    <p:extLst>
      <p:ext uri="{BB962C8B-B14F-4D97-AF65-F5344CB8AC3E}">
        <p14:creationId xmlns:p14="http://schemas.microsoft.com/office/powerpoint/2010/main" val="3345919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 name="Rectangle 137">
            <a:extLst>
              <a:ext uri="{FF2B5EF4-FFF2-40B4-BE49-F238E27FC236}">
                <a16:creationId xmlns:a16="http://schemas.microsoft.com/office/drawing/2014/main" id="{A4AC5506-6312-4701-8D3C-40187889A9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0287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467" name="Rectangle 4">
            <a:extLst>
              <a:ext uri="{FF2B5EF4-FFF2-40B4-BE49-F238E27FC236}">
                <a16:creationId xmlns:a16="http://schemas.microsoft.com/office/drawing/2014/main" id="{56AF9CA4-9079-5249-BA78-F930DCA84EEA}"/>
              </a:ext>
            </a:extLst>
          </p:cNvPr>
          <p:cNvSpPr>
            <a:spLocks noGrp="1" noChangeArrowheads="1"/>
          </p:cNvSpPr>
          <p:nvPr>
            <p:ph type="title" idx="4294967295"/>
          </p:nvPr>
        </p:nvSpPr>
        <p:spPr>
          <a:xfrm>
            <a:off x="469573" y="643467"/>
            <a:ext cx="9459218" cy="744836"/>
          </a:xfrm>
        </p:spPr>
        <p:txBody>
          <a:bodyPr vert="horz" lIns="91440" tIns="45720" rIns="91440" bIns="45720" rtlCol="0" anchor="ctr">
            <a:normAutofit/>
          </a:bodyPr>
          <a:lstStyle/>
          <a:p>
            <a:pPr eaLnBrk="1" hangingPunct="1">
              <a:lnSpc>
                <a:spcPct val="90000"/>
              </a:lnSpc>
              <a:defRPr/>
            </a:pPr>
            <a:r>
              <a:rPr kumimoji="0" lang="en-US" sz="2900" b="1" kern="1200">
                <a:solidFill>
                  <a:schemeClr val="bg1"/>
                </a:solidFill>
                <a:effectLst>
                  <a:outerShdw blurRad="38100" dist="38100" dir="2700000" algn="tl">
                    <a:srgbClr val="C0C0C0"/>
                  </a:outerShdw>
                </a:effectLst>
                <a:latin typeface="+mj-lt"/>
                <a:ea typeface="+mj-ea"/>
                <a:cs typeface="+mj-cs"/>
              </a:rPr>
              <a:t>Metabolic toxicities of immunosuppressive drugs</a:t>
            </a:r>
            <a:endParaRPr kumimoji="0" lang="en-US" sz="2900" kern="1200">
              <a:solidFill>
                <a:schemeClr val="bg1"/>
              </a:solidFill>
              <a:latin typeface="+mj-lt"/>
              <a:ea typeface="+mj-ea"/>
              <a:cs typeface="+mj-cs"/>
            </a:endParaRPr>
          </a:p>
        </p:txBody>
      </p:sp>
      <p:graphicFrame>
        <p:nvGraphicFramePr>
          <p:cNvPr id="245765" name="Group 5">
            <a:extLst>
              <a:ext uri="{FF2B5EF4-FFF2-40B4-BE49-F238E27FC236}">
                <a16:creationId xmlns:a16="http://schemas.microsoft.com/office/drawing/2014/main" id="{15A8F29C-0A6F-104E-935A-CADDDC9F955C}"/>
              </a:ext>
            </a:extLst>
          </p:cNvPr>
          <p:cNvGraphicFramePr>
            <a:graphicFrameLocks noGrp="1"/>
          </p:cNvGraphicFramePr>
          <p:nvPr>
            <p:extLst>
              <p:ext uri="{D42A27DB-BD31-4B8C-83A1-F6EECF244321}">
                <p14:modId xmlns:p14="http://schemas.microsoft.com/office/powerpoint/2010/main" val="2503638618"/>
              </p:ext>
            </p:extLst>
          </p:nvPr>
        </p:nvGraphicFramePr>
        <p:xfrm>
          <a:off x="542925" y="1925262"/>
          <a:ext cx="9201153" cy="3894132"/>
        </p:xfrm>
        <a:graphic>
          <a:graphicData uri="http://schemas.openxmlformats.org/drawingml/2006/table">
            <a:tbl>
              <a:tblPr>
                <a:tableStyleId>{5C22544A-7EE6-4342-B048-85BDC9FD1C3A}</a:tableStyleId>
              </a:tblPr>
              <a:tblGrid>
                <a:gridCol w="2847816">
                  <a:extLst>
                    <a:ext uri="{9D8B030D-6E8A-4147-A177-3AD203B41FA5}">
                      <a16:colId xmlns:a16="http://schemas.microsoft.com/office/drawing/2014/main" val="20000"/>
                    </a:ext>
                  </a:extLst>
                </a:gridCol>
                <a:gridCol w="1044979">
                  <a:extLst>
                    <a:ext uri="{9D8B030D-6E8A-4147-A177-3AD203B41FA5}">
                      <a16:colId xmlns:a16="http://schemas.microsoft.com/office/drawing/2014/main" val="20001"/>
                    </a:ext>
                  </a:extLst>
                </a:gridCol>
                <a:gridCol w="961514">
                  <a:extLst>
                    <a:ext uri="{9D8B030D-6E8A-4147-A177-3AD203B41FA5}">
                      <a16:colId xmlns:a16="http://schemas.microsoft.com/office/drawing/2014/main" val="20002"/>
                    </a:ext>
                  </a:extLst>
                </a:gridCol>
                <a:gridCol w="1028286">
                  <a:extLst>
                    <a:ext uri="{9D8B030D-6E8A-4147-A177-3AD203B41FA5}">
                      <a16:colId xmlns:a16="http://schemas.microsoft.com/office/drawing/2014/main" val="20003"/>
                    </a:ext>
                  </a:extLst>
                </a:gridCol>
                <a:gridCol w="1061672">
                  <a:extLst>
                    <a:ext uri="{9D8B030D-6E8A-4147-A177-3AD203B41FA5}">
                      <a16:colId xmlns:a16="http://schemas.microsoft.com/office/drawing/2014/main" val="20004"/>
                    </a:ext>
                  </a:extLst>
                </a:gridCol>
                <a:gridCol w="1128443">
                  <a:extLst>
                    <a:ext uri="{9D8B030D-6E8A-4147-A177-3AD203B41FA5}">
                      <a16:colId xmlns:a16="http://schemas.microsoft.com/office/drawing/2014/main" val="20005"/>
                    </a:ext>
                  </a:extLst>
                </a:gridCol>
                <a:gridCol w="1128443">
                  <a:extLst>
                    <a:ext uri="{9D8B030D-6E8A-4147-A177-3AD203B41FA5}">
                      <a16:colId xmlns:a16="http://schemas.microsoft.com/office/drawing/2014/main" val="20006"/>
                    </a:ext>
                  </a:extLst>
                </a:gridCol>
              </a:tblGrid>
              <a:tr h="889400">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Complication</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CsA</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Tac</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Ster</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AZA</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SRL/</a:t>
                      </a:r>
                      <a:br>
                        <a:rPr kumimoji="0" lang="en-US" sz="2400" b="1" u="none" strike="noStrike" cap="none" normalizeH="0" baseline="0">
                          <a:ln>
                            <a:noFill/>
                          </a:ln>
                          <a:solidFill>
                            <a:schemeClr val="tx1"/>
                          </a:solidFill>
                          <a:effectLst/>
                        </a:rPr>
                      </a:br>
                      <a:r>
                        <a:rPr kumimoji="0" lang="en-US" sz="2400" b="1" u="none" strike="noStrike" cap="none" normalizeH="0" baseline="0">
                          <a:ln>
                            <a:noFill/>
                          </a:ln>
                          <a:solidFill>
                            <a:schemeClr val="tx1"/>
                          </a:solidFill>
                          <a:effectLst/>
                        </a:rPr>
                        <a:t>EVL</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MMF</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extLst>
                  <a:ext uri="{0D108BD9-81ED-4DB2-BD59-A6C34878D82A}">
                    <a16:rowId xmlns:a16="http://schemas.microsoft.com/office/drawing/2014/main" val="10000"/>
                  </a:ext>
                </a:extLst>
              </a:tr>
              <a:tr h="528833">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Nephrotoxicity</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extLst>
                  <a:ext uri="{0D108BD9-81ED-4DB2-BD59-A6C34878D82A}">
                    <a16:rowId xmlns:a16="http://schemas.microsoft.com/office/drawing/2014/main" val="10001"/>
                  </a:ext>
                </a:extLst>
              </a:tr>
              <a:tr h="528833">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Hypertension</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r>
                        <a:rPr kumimoji="0" lang="pl-PL"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extLst>
                  <a:ext uri="{0D108BD9-81ED-4DB2-BD59-A6C34878D82A}">
                    <a16:rowId xmlns:a16="http://schemas.microsoft.com/office/drawing/2014/main" val="10002"/>
                  </a:ext>
                </a:extLst>
              </a:tr>
              <a:tr h="528833">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pt-BR" sz="2400" b="1" u="none" strike="noStrike" cap="none" normalizeH="0" baseline="0">
                          <a:ln>
                            <a:noFill/>
                          </a:ln>
                          <a:solidFill>
                            <a:schemeClr val="tx1"/>
                          </a:solidFill>
                          <a:effectLst/>
                        </a:rPr>
                        <a:t>Hy</a:t>
                      </a:r>
                      <a:r>
                        <a:rPr kumimoji="0" lang="en-US" sz="2400" b="1" u="none" strike="noStrike" cap="none" normalizeH="0" baseline="0">
                          <a:ln>
                            <a:noFill/>
                          </a:ln>
                          <a:solidFill>
                            <a:schemeClr val="tx1"/>
                          </a:solidFill>
                          <a:effectLst/>
                        </a:rPr>
                        <a:t>perlipidaemia </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r>
                        <a:rPr kumimoji="0" lang="pl-PL"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pl-PL"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r>
                        <a:rPr kumimoji="0" lang="pl-PL"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extLst>
                  <a:ext uri="{0D108BD9-81ED-4DB2-BD59-A6C34878D82A}">
                    <a16:rowId xmlns:a16="http://schemas.microsoft.com/office/drawing/2014/main" val="10003"/>
                  </a:ext>
                </a:extLst>
              </a:tr>
              <a:tr h="528833">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Diabetes</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r>
                        <a:rPr kumimoji="0" lang="pl-PL"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r>
                        <a:rPr kumimoji="0" lang="pl-PL"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i="0" u="none" strike="noStrike" cap="none" normalizeH="0" baseline="0" dirty="0">
                          <a:ln>
                            <a:noFill/>
                          </a:ln>
                          <a:solidFill>
                            <a:schemeClr val="tx1"/>
                          </a:solidFill>
                          <a:effectLst/>
                          <a:latin typeface="Arial" charset="0"/>
                          <a:ea typeface="Osaka" pitchFamily="28" charset="-128"/>
                          <a:cs typeface="Arial" charset="0"/>
                        </a:rPr>
                        <a:t>+</a:t>
                      </a: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extLst>
                  <a:ext uri="{0D108BD9-81ED-4DB2-BD59-A6C34878D82A}">
                    <a16:rowId xmlns:a16="http://schemas.microsoft.com/office/drawing/2014/main" val="10004"/>
                  </a:ext>
                </a:extLst>
              </a:tr>
              <a:tr h="889400">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Haematologic toxicity</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a:ln>
                            <a:noFill/>
                          </a:ln>
                          <a:solidFill>
                            <a:schemeClr val="tx1"/>
                          </a:solidFill>
                          <a:effectLst/>
                        </a:rPr>
                        <a:t>+</a:t>
                      </a:r>
                      <a:endParaRPr kumimoji="0" lang="en-US" sz="2400" b="1" i="0" u="none" strike="noStrike" cap="none" normalizeH="0" baseline="0">
                        <a:ln>
                          <a:noFill/>
                        </a:ln>
                        <a:solidFill>
                          <a:schemeClr val="tx1"/>
                        </a:solidFill>
                        <a:effectLst/>
                        <a:latin typeface="Arial" charset="0"/>
                        <a:ea typeface="Osaka" pitchFamily="28" charset="-128"/>
                        <a:cs typeface="Arial" charset="0"/>
                      </a:endParaRPr>
                    </a:p>
                  </a:txBody>
                  <a:tcPr marL="135213" marR="135213" marT="60095" marB="60095" horzOverflow="overflow"/>
                </a:tc>
                <a:tc>
                  <a:txBody>
                    <a:bodyPr/>
                    <a:lstStyle/>
                    <a:p>
                      <a:pPr marL="0" marR="0" lvl="0" indent="0" algn="ctr" defTabSz="914400" rtl="0" eaLnBrk="1" fontAlgn="base" latinLnBrk="0" hangingPunct="1">
                        <a:lnSpc>
                          <a:spcPct val="100000"/>
                        </a:lnSpc>
                        <a:spcBef>
                          <a:spcPct val="0"/>
                        </a:spcBef>
                        <a:spcAft>
                          <a:spcPct val="0"/>
                        </a:spcAft>
                        <a:buClr>
                          <a:srgbClr val="EBE114"/>
                        </a:buClr>
                        <a:buSzPct val="90000"/>
                        <a:buFont typeface="Wingdings" pitchFamily="28" charset="2"/>
                        <a:buNone/>
                        <a:tabLst/>
                      </a:pPr>
                      <a:r>
                        <a:rPr kumimoji="0" lang="en-US" sz="2400" b="1" u="none" strike="noStrike" cap="none" normalizeH="0" baseline="0" dirty="0">
                          <a:ln>
                            <a:noFill/>
                          </a:ln>
                          <a:solidFill>
                            <a:schemeClr val="tx1"/>
                          </a:solidFill>
                          <a:effectLst/>
                        </a:rPr>
                        <a:t>+</a:t>
                      </a:r>
                      <a:endParaRPr kumimoji="0" lang="en-US" sz="2400" b="1" i="0" u="none" strike="noStrike" cap="none" normalizeH="0" baseline="0" dirty="0">
                        <a:ln>
                          <a:noFill/>
                        </a:ln>
                        <a:solidFill>
                          <a:schemeClr val="tx1"/>
                        </a:solidFill>
                        <a:effectLst/>
                        <a:latin typeface="Arial" charset="0"/>
                        <a:ea typeface="Osaka" pitchFamily="28" charset="-128"/>
                        <a:cs typeface="Arial" charset="0"/>
                      </a:endParaRPr>
                    </a:p>
                  </a:txBody>
                  <a:tcPr marL="135213" marR="135213" marT="60095" marB="60095" horzOverflow="overflow"/>
                </a:tc>
                <a:extLst>
                  <a:ext uri="{0D108BD9-81ED-4DB2-BD59-A6C34878D82A}">
                    <a16:rowId xmlns:a16="http://schemas.microsoft.com/office/drawing/2014/main" val="10005"/>
                  </a:ext>
                </a:extLst>
              </a:tr>
            </a:tbl>
          </a:graphicData>
        </a:graphic>
      </p:graphicFrame>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B441759B-01BE-9E59-2C83-7F0FD79F659A}"/>
              </a:ext>
            </a:extLst>
          </p:cNvPr>
          <p:cNvPicPr>
            <a:picLocks noChangeAspect="1"/>
          </p:cNvPicPr>
          <p:nvPr/>
        </p:nvPicPr>
        <p:blipFill>
          <a:blip r:embed="rId2"/>
          <a:stretch>
            <a:fillRect/>
          </a:stretch>
        </p:blipFill>
        <p:spPr>
          <a:xfrm>
            <a:off x="729304" y="764705"/>
            <a:ext cx="8300396" cy="5009906"/>
          </a:xfrm>
          <a:prstGeom prst="rect">
            <a:avLst/>
          </a:prstGeom>
        </p:spPr>
      </p:pic>
      <p:pic>
        <p:nvPicPr>
          <p:cNvPr id="3" name="Obraz 2">
            <a:extLst>
              <a:ext uri="{FF2B5EF4-FFF2-40B4-BE49-F238E27FC236}">
                <a16:creationId xmlns:a16="http://schemas.microsoft.com/office/drawing/2014/main" id="{137E6CCD-8FD0-B47D-C1BE-57E378FE8909}"/>
              </a:ext>
            </a:extLst>
          </p:cNvPr>
          <p:cNvPicPr>
            <a:picLocks noChangeAspect="1"/>
          </p:cNvPicPr>
          <p:nvPr/>
        </p:nvPicPr>
        <p:blipFill>
          <a:blip r:embed="rId3"/>
          <a:stretch>
            <a:fillRect/>
          </a:stretch>
        </p:blipFill>
        <p:spPr>
          <a:xfrm>
            <a:off x="5863580" y="6093296"/>
            <a:ext cx="4104456" cy="466185"/>
          </a:xfrm>
          <a:prstGeom prst="rect">
            <a:avLst/>
          </a:prstGeom>
        </p:spPr>
      </p:pic>
    </p:spTree>
    <p:extLst>
      <p:ext uri="{BB962C8B-B14F-4D97-AF65-F5344CB8AC3E}">
        <p14:creationId xmlns:p14="http://schemas.microsoft.com/office/powerpoint/2010/main" val="41182663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028253E4-B905-ED47-84DA-BAF50BEDAB62}"/>
              </a:ext>
            </a:extLst>
          </p:cNvPr>
          <p:cNvSpPr>
            <a:spLocks noGrp="1" noChangeArrowheads="1"/>
          </p:cNvSpPr>
          <p:nvPr>
            <p:ph type="title" idx="4294967295"/>
          </p:nvPr>
        </p:nvSpPr>
        <p:spPr>
          <a:xfrm>
            <a:off x="850900" y="115888"/>
            <a:ext cx="8991600" cy="598487"/>
          </a:xfrm>
        </p:spPr>
        <p:txBody>
          <a:bodyPr lIns="92075" tIns="46038" rIns="92075" bIns="46038" anchor="b"/>
          <a:lstStyle/>
          <a:p>
            <a:pPr eaLnBrk="1" hangingPunct="1"/>
            <a:r>
              <a:rPr kumimoji="0" lang="it-IT" altLang="pl-PL" sz="3200" b="1">
                <a:solidFill>
                  <a:srgbClr val="171747"/>
                </a:solidFill>
              </a:rPr>
              <a:t>Emerging  Clinical  Objectives</a:t>
            </a:r>
            <a:endParaRPr kumimoji="0" lang="it-IT" altLang="pl-PL" sz="3200" b="1">
              <a:solidFill>
                <a:srgbClr val="FFFF00"/>
              </a:solidFill>
            </a:endParaRPr>
          </a:p>
        </p:txBody>
      </p:sp>
      <p:sp>
        <p:nvSpPr>
          <p:cNvPr id="73731" name="Line 15">
            <a:extLst>
              <a:ext uri="{FF2B5EF4-FFF2-40B4-BE49-F238E27FC236}">
                <a16:creationId xmlns:a16="http://schemas.microsoft.com/office/drawing/2014/main" id="{836ECD7D-A7F9-1E49-8DDE-1F2BB460AFE8}"/>
              </a:ext>
            </a:extLst>
          </p:cNvPr>
          <p:cNvSpPr>
            <a:spLocks noChangeShapeType="1"/>
          </p:cNvSpPr>
          <p:nvPr/>
        </p:nvSpPr>
        <p:spPr bwMode="auto">
          <a:xfrm flipV="1">
            <a:off x="527050" y="1557338"/>
            <a:ext cx="0" cy="4392612"/>
          </a:xfrm>
          <a:prstGeom prst="line">
            <a:avLst/>
          </a:prstGeom>
          <a:noFill/>
          <a:ln w="57150">
            <a:solidFill>
              <a:schemeClr val="accent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pl-PL"/>
          </a:p>
        </p:txBody>
      </p:sp>
      <p:sp>
        <p:nvSpPr>
          <p:cNvPr id="73732" name="Line 16">
            <a:extLst>
              <a:ext uri="{FF2B5EF4-FFF2-40B4-BE49-F238E27FC236}">
                <a16:creationId xmlns:a16="http://schemas.microsoft.com/office/drawing/2014/main" id="{A1600D73-C791-3C44-AB52-F064F05D416A}"/>
              </a:ext>
            </a:extLst>
          </p:cNvPr>
          <p:cNvSpPr>
            <a:spLocks noChangeShapeType="1"/>
          </p:cNvSpPr>
          <p:nvPr/>
        </p:nvSpPr>
        <p:spPr bwMode="auto">
          <a:xfrm>
            <a:off x="527050" y="5949950"/>
            <a:ext cx="9315450" cy="0"/>
          </a:xfrm>
          <a:prstGeom prst="line">
            <a:avLst/>
          </a:prstGeom>
          <a:noFill/>
          <a:ln w="57150">
            <a:solidFill>
              <a:schemeClr val="accent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pl-PL"/>
          </a:p>
        </p:txBody>
      </p:sp>
      <p:sp>
        <p:nvSpPr>
          <p:cNvPr id="73733" name="Line 18">
            <a:extLst>
              <a:ext uri="{FF2B5EF4-FFF2-40B4-BE49-F238E27FC236}">
                <a16:creationId xmlns:a16="http://schemas.microsoft.com/office/drawing/2014/main" id="{3B752D27-C1F5-194F-B0D8-FC4ABD25E097}"/>
              </a:ext>
            </a:extLst>
          </p:cNvPr>
          <p:cNvSpPr>
            <a:spLocks noChangeShapeType="1"/>
          </p:cNvSpPr>
          <p:nvPr/>
        </p:nvSpPr>
        <p:spPr bwMode="auto">
          <a:xfrm flipV="1">
            <a:off x="2309813" y="3284538"/>
            <a:ext cx="0" cy="287972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pl-PL"/>
          </a:p>
        </p:txBody>
      </p:sp>
      <p:sp>
        <p:nvSpPr>
          <p:cNvPr id="2142228" name="AutoShape 20">
            <a:extLst>
              <a:ext uri="{FF2B5EF4-FFF2-40B4-BE49-F238E27FC236}">
                <a16:creationId xmlns:a16="http://schemas.microsoft.com/office/drawing/2014/main" id="{7CA897EE-CC98-3B4C-BD5C-93B69F64F951}"/>
              </a:ext>
            </a:extLst>
          </p:cNvPr>
          <p:cNvSpPr>
            <a:spLocks noChangeArrowheads="1"/>
          </p:cNvSpPr>
          <p:nvPr/>
        </p:nvSpPr>
        <p:spPr bwMode="auto">
          <a:xfrm>
            <a:off x="527050" y="1989138"/>
            <a:ext cx="9315450" cy="1295400"/>
          </a:xfrm>
          <a:prstGeom prst="rightArrow">
            <a:avLst>
              <a:gd name="adj1" fmla="val 70102"/>
              <a:gd name="adj2" fmla="val 35623"/>
            </a:avLst>
          </a:prstGeom>
          <a:gradFill rotWithShape="1">
            <a:gsLst>
              <a:gs pos="0">
                <a:srgbClr val="51000E"/>
              </a:gs>
              <a:gs pos="100000">
                <a:srgbClr val="AF011E"/>
              </a:gs>
            </a:gsLst>
            <a:lin ang="18900000" scaled="1"/>
          </a:gradFill>
          <a:ln w="12700">
            <a:solidFill>
              <a:srgbClr val="000000"/>
            </a:solidFill>
            <a:miter lim="800000"/>
            <a:headEnd type="none" w="sm" len="sm"/>
            <a:tailEnd type="none" w="sm" len="sm"/>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a:p>
        </p:txBody>
      </p:sp>
      <p:sp>
        <p:nvSpPr>
          <p:cNvPr id="73735" name="Line 17">
            <a:extLst>
              <a:ext uri="{FF2B5EF4-FFF2-40B4-BE49-F238E27FC236}">
                <a16:creationId xmlns:a16="http://schemas.microsoft.com/office/drawing/2014/main" id="{D78191CE-6D14-AB41-B493-D996D13D140A}"/>
              </a:ext>
            </a:extLst>
          </p:cNvPr>
          <p:cNvSpPr>
            <a:spLocks noChangeShapeType="1"/>
          </p:cNvSpPr>
          <p:nvPr/>
        </p:nvSpPr>
        <p:spPr bwMode="auto">
          <a:xfrm flipV="1">
            <a:off x="4357688" y="1500188"/>
            <a:ext cx="0" cy="4608512"/>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pl-PL"/>
          </a:p>
        </p:txBody>
      </p:sp>
      <p:sp>
        <p:nvSpPr>
          <p:cNvPr id="73736" name="Line 21">
            <a:extLst>
              <a:ext uri="{FF2B5EF4-FFF2-40B4-BE49-F238E27FC236}">
                <a16:creationId xmlns:a16="http://schemas.microsoft.com/office/drawing/2014/main" id="{765F8C89-4F0B-0446-B014-D87B3000BBF8}"/>
              </a:ext>
            </a:extLst>
          </p:cNvPr>
          <p:cNvSpPr>
            <a:spLocks noChangeShapeType="1"/>
          </p:cNvSpPr>
          <p:nvPr/>
        </p:nvSpPr>
        <p:spPr bwMode="auto">
          <a:xfrm flipV="1">
            <a:off x="6519863" y="3284538"/>
            <a:ext cx="0" cy="287972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pl-PL"/>
          </a:p>
        </p:txBody>
      </p:sp>
      <p:sp>
        <p:nvSpPr>
          <p:cNvPr id="73737" name="Line 22">
            <a:extLst>
              <a:ext uri="{FF2B5EF4-FFF2-40B4-BE49-F238E27FC236}">
                <a16:creationId xmlns:a16="http://schemas.microsoft.com/office/drawing/2014/main" id="{CD77D3D0-215C-0A4B-9D62-696ED395FFB9}"/>
              </a:ext>
            </a:extLst>
          </p:cNvPr>
          <p:cNvSpPr>
            <a:spLocks noChangeShapeType="1"/>
          </p:cNvSpPr>
          <p:nvPr/>
        </p:nvSpPr>
        <p:spPr bwMode="auto">
          <a:xfrm flipV="1">
            <a:off x="8302625" y="5949950"/>
            <a:ext cx="0" cy="21590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pl-PL"/>
          </a:p>
        </p:txBody>
      </p:sp>
      <p:sp>
        <p:nvSpPr>
          <p:cNvPr id="2142231" name="Text Box 23">
            <a:extLst>
              <a:ext uri="{FF2B5EF4-FFF2-40B4-BE49-F238E27FC236}">
                <a16:creationId xmlns:a16="http://schemas.microsoft.com/office/drawing/2014/main" id="{CDDAFC1C-BF23-3346-BF05-7C6DAF524E4E}"/>
              </a:ext>
            </a:extLst>
          </p:cNvPr>
          <p:cNvSpPr txBox="1">
            <a:spLocks noChangeArrowheads="1"/>
          </p:cNvSpPr>
          <p:nvPr/>
        </p:nvSpPr>
        <p:spPr bwMode="auto">
          <a:xfrm>
            <a:off x="1498600" y="6165850"/>
            <a:ext cx="1628775" cy="457200"/>
          </a:xfrm>
          <a:prstGeom prst="rect">
            <a:avLst/>
          </a:prstGeom>
          <a:noFill/>
          <a:ln w="12700">
            <a:noFill/>
            <a:miter lim="800000"/>
            <a:headEnd type="none" w="sm" len="sm"/>
            <a:tailEnd type="none" w="sm" len="sm"/>
          </a:ln>
          <a:effectLst/>
        </p:spPr>
        <p:txBody>
          <a:bodyPr>
            <a:spAutoFit/>
          </a:bodyPr>
          <a:lstStyle/>
          <a:p>
            <a:pPr>
              <a:spcBef>
                <a:spcPct val="50000"/>
              </a:spcBef>
              <a:defRPr/>
            </a:pPr>
            <a:r>
              <a:rPr lang="it-IT" sz="2400" b="1">
                <a:effectLst>
                  <a:outerShdw blurRad="38100" dist="38100" dir="2700000" algn="tl">
                    <a:srgbClr val="C0C0C0"/>
                  </a:outerShdw>
                </a:effectLst>
                <a:latin typeface="Arial" charset="0"/>
                <a:ea typeface="+mn-ea"/>
              </a:rPr>
              <a:t>3 Months</a:t>
            </a:r>
            <a:endParaRPr lang="it-IT" b="1">
              <a:solidFill>
                <a:srgbClr val="FFFFFF"/>
              </a:solidFill>
              <a:effectLst>
                <a:outerShdw blurRad="38100" dist="38100" dir="2700000" algn="tl">
                  <a:srgbClr val="C0C0C0"/>
                </a:outerShdw>
              </a:effectLst>
              <a:latin typeface="Arial" charset="0"/>
              <a:ea typeface="+mn-ea"/>
            </a:endParaRPr>
          </a:p>
        </p:txBody>
      </p:sp>
      <p:sp>
        <p:nvSpPr>
          <p:cNvPr id="2142232" name="Text Box 24">
            <a:extLst>
              <a:ext uri="{FF2B5EF4-FFF2-40B4-BE49-F238E27FC236}">
                <a16:creationId xmlns:a16="http://schemas.microsoft.com/office/drawing/2014/main" id="{127521D0-3749-AF47-B60C-3540E080CBE7}"/>
              </a:ext>
            </a:extLst>
          </p:cNvPr>
          <p:cNvSpPr txBox="1">
            <a:spLocks noChangeArrowheads="1"/>
          </p:cNvSpPr>
          <p:nvPr/>
        </p:nvSpPr>
        <p:spPr bwMode="auto">
          <a:xfrm>
            <a:off x="3524250" y="6165850"/>
            <a:ext cx="1690688" cy="457200"/>
          </a:xfrm>
          <a:prstGeom prst="rect">
            <a:avLst/>
          </a:prstGeom>
          <a:noFill/>
          <a:ln w="12700">
            <a:noFill/>
            <a:miter lim="800000"/>
            <a:headEnd type="none" w="sm" len="sm"/>
            <a:tailEnd type="none" w="sm" len="sm"/>
          </a:ln>
          <a:effectLst/>
        </p:spPr>
        <p:txBody>
          <a:bodyPr>
            <a:spAutoFit/>
          </a:bodyPr>
          <a:lstStyle/>
          <a:p>
            <a:pPr>
              <a:spcBef>
                <a:spcPct val="50000"/>
              </a:spcBef>
              <a:defRPr/>
            </a:pPr>
            <a:r>
              <a:rPr lang="it-IT" sz="2400" b="1">
                <a:effectLst>
                  <a:outerShdw blurRad="38100" dist="38100" dir="2700000" algn="tl">
                    <a:srgbClr val="C0C0C0"/>
                  </a:outerShdw>
                </a:effectLst>
                <a:latin typeface="Arial" pitchFamily="34" charset="0"/>
                <a:ea typeface="Osaka" charset="-128"/>
              </a:rPr>
              <a:t>6 Months</a:t>
            </a:r>
          </a:p>
        </p:txBody>
      </p:sp>
      <p:sp>
        <p:nvSpPr>
          <p:cNvPr id="2142233" name="Text Box 25">
            <a:extLst>
              <a:ext uri="{FF2B5EF4-FFF2-40B4-BE49-F238E27FC236}">
                <a16:creationId xmlns:a16="http://schemas.microsoft.com/office/drawing/2014/main" id="{1DB75D1D-E455-D744-A98C-EF8DA2983B44}"/>
              </a:ext>
            </a:extLst>
          </p:cNvPr>
          <p:cNvSpPr txBox="1">
            <a:spLocks noChangeArrowheads="1"/>
          </p:cNvSpPr>
          <p:nvPr/>
        </p:nvSpPr>
        <p:spPr bwMode="auto">
          <a:xfrm>
            <a:off x="5711825" y="6165850"/>
            <a:ext cx="1736725" cy="457200"/>
          </a:xfrm>
          <a:prstGeom prst="rect">
            <a:avLst/>
          </a:prstGeom>
          <a:noFill/>
          <a:ln w="12700">
            <a:noFill/>
            <a:miter lim="800000"/>
            <a:headEnd type="none" w="sm" len="sm"/>
            <a:tailEnd type="none" w="sm" len="sm"/>
          </a:ln>
          <a:effectLst/>
        </p:spPr>
        <p:txBody>
          <a:bodyPr>
            <a:spAutoFit/>
          </a:bodyPr>
          <a:lstStyle/>
          <a:p>
            <a:pPr>
              <a:spcBef>
                <a:spcPct val="50000"/>
              </a:spcBef>
              <a:defRPr/>
            </a:pPr>
            <a:r>
              <a:rPr lang="it-IT" sz="2400" b="1">
                <a:effectLst>
                  <a:outerShdw blurRad="38100" dist="38100" dir="2700000" algn="tl">
                    <a:srgbClr val="C0C0C0"/>
                  </a:outerShdw>
                </a:effectLst>
                <a:latin typeface="Arial" charset="0"/>
                <a:ea typeface="+mn-ea"/>
              </a:rPr>
              <a:t>9 Months</a:t>
            </a:r>
            <a:endParaRPr lang="it-IT" b="1">
              <a:solidFill>
                <a:srgbClr val="FFFFFF"/>
              </a:solidFill>
              <a:effectLst>
                <a:outerShdw blurRad="38100" dist="38100" dir="2700000" algn="tl">
                  <a:srgbClr val="C0C0C0"/>
                </a:outerShdw>
              </a:effectLst>
              <a:latin typeface="Arial" charset="0"/>
              <a:ea typeface="+mn-ea"/>
            </a:endParaRPr>
          </a:p>
        </p:txBody>
      </p:sp>
      <p:sp>
        <p:nvSpPr>
          <p:cNvPr id="2142234" name="Text Box 26">
            <a:extLst>
              <a:ext uri="{FF2B5EF4-FFF2-40B4-BE49-F238E27FC236}">
                <a16:creationId xmlns:a16="http://schemas.microsoft.com/office/drawing/2014/main" id="{500A4008-4A20-3D41-96E6-1BD07B0B6045}"/>
              </a:ext>
            </a:extLst>
          </p:cNvPr>
          <p:cNvSpPr txBox="1">
            <a:spLocks noChangeArrowheads="1"/>
          </p:cNvSpPr>
          <p:nvPr/>
        </p:nvSpPr>
        <p:spPr bwMode="auto">
          <a:xfrm>
            <a:off x="7494588" y="6165850"/>
            <a:ext cx="1825625" cy="457200"/>
          </a:xfrm>
          <a:prstGeom prst="rect">
            <a:avLst/>
          </a:prstGeom>
          <a:noFill/>
          <a:ln w="12700">
            <a:noFill/>
            <a:miter lim="800000"/>
            <a:headEnd type="none" w="sm" len="sm"/>
            <a:tailEnd type="none" w="sm" len="sm"/>
          </a:ln>
          <a:effectLst/>
        </p:spPr>
        <p:txBody>
          <a:bodyPr>
            <a:spAutoFit/>
          </a:bodyPr>
          <a:lstStyle/>
          <a:p>
            <a:pPr>
              <a:spcBef>
                <a:spcPct val="50000"/>
              </a:spcBef>
              <a:defRPr/>
            </a:pPr>
            <a:r>
              <a:rPr lang="it-IT" sz="2400" b="1">
                <a:effectLst>
                  <a:outerShdw blurRad="38100" dist="38100" dir="2700000" algn="tl">
                    <a:srgbClr val="C0C0C0"/>
                  </a:outerShdw>
                </a:effectLst>
                <a:latin typeface="Arial" charset="0"/>
                <a:ea typeface="+mn-ea"/>
              </a:rPr>
              <a:t>12 Months</a:t>
            </a:r>
            <a:endParaRPr lang="it-IT" b="1">
              <a:solidFill>
                <a:srgbClr val="FFFFFF"/>
              </a:solidFill>
              <a:effectLst>
                <a:outerShdw blurRad="38100" dist="38100" dir="2700000" algn="tl">
                  <a:srgbClr val="C0C0C0"/>
                </a:outerShdw>
              </a:effectLst>
              <a:latin typeface="Arial" charset="0"/>
              <a:ea typeface="+mn-ea"/>
            </a:endParaRPr>
          </a:p>
        </p:txBody>
      </p:sp>
      <p:sp>
        <p:nvSpPr>
          <p:cNvPr id="2142235" name="Rectangle 27">
            <a:extLst>
              <a:ext uri="{FF2B5EF4-FFF2-40B4-BE49-F238E27FC236}">
                <a16:creationId xmlns:a16="http://schemas.microsoft.com/office/drawing/2014/main" id="{A6E96611-94D2-024C-81CD-136661BB6BBF}"/>
              </a:ext>
            </a:extLst>
          </p:cNvPr>
          <p:cNvSpPr>
            <a:spLocks noChangeArrowheads="1"/>
          </p:cNvSpPr>
          <p:nvPr/>
        </p:nvSpPr>
        <p:spPr bwMode="auto">
          <a:xfrm>
            <a:off x="1425575" y="1557338"/>
            <a:ext cx="1912938" cy="457200"/>
          </a:xfrm>
          <a:prstGeom prst="rect">
            <a:avLst/>
          </a:prstGeom>
          <a:noFill/>
          <a:ln w="12700">
            <a:noFill/>
            <a:miter lim="800000"/>
            <a:headEnd type="none" w="sm" len="sm"/>
            <a:tailEnd type="none" w="sm" len="sm"/>
          </a:ln>
          <a:effectLst/>
        </p:spPr>
        <p:txBody>
          <a:bodyPr wrap="none">
            <a:spAutoFit/>
          </a:bodyPr>
          <a:lstStyle/>
          <a:p>
            <a:pPr>
              <a:defRPr/>
            </a:pPr>
            <a:r>
              <a:rPr lang="it-IT" sz="2400" b="1">
                <a:solidFill>
                  <a:srgbClr val="00FF00"/>
                </a:solidFill>
                <a:effectLst>
                  <a:outerShdw blurRad="38100" dist="38100" dir="2700000" algn="tl">
                    <a:srgbClr val="C0C0C0"/>
                  </a:outerShdw>
                </a:effectLst>
                <a:latin typeface="Arial" pitchFamily="34" charset="0"/>
                <a:ea typeface="Osaka" charset="-128"/>
              </a:rPr>
              <a:t>Early Phase</a:t>
            </a:r>
          </a:p>
        </p:txBody>
      </p:sp>
      <p:sp>
        <p:nvSpPr>
          <p:cNvPr id="2142236" name="Rectangle 28">
            <a:extLst>
              <a:ext uri="{FF2B5EF4-FFF2-40B4-BE49-F238E27FC236}">
                <a16:creationId xmlns:a16="http://schemas.microsoft.com/office/drawing/2014/main" id="{9498AAD0-F52B-C143-93D3-04973152CC66}"/>
              </a:ext>
            </a:extLst>
          </p:cNvPr>
          <p:cNvSpPr>
            <a:spLocks noChangeArrowheads="1"/>
          </p:cNvSpPr>
          <p:nvPr/>
        </p:nvSpPr>
        <p:spPr bwMode="auto">
          <a:xfrm>
            <a:off x="4951413" y="1557338"/>
            <a:ext cx="3013075" cy="457200"/>
          </a:xfrm>
          <a:prstGeom prst="rect">
            <a:avLst/>
          </a:prstGeom>
          <a:noFill/>
          <a:ln w="12700">
            <a:noFill/>
            <a:miter lim="800000"/>
            <a:headEnd type="none" w="sm" len="sm"/>
            <a:tailEnd type="none" w="sm" len="sm"/>
          </a:ln>
          <a:effectLst/>
        </p:spPr>
        <p:txBody>
          <a:bodyPr wrap="none">
            <a:spAutoFit/>
          </a:bodyPr>
          <a:lstStyle/>
          <a:p>
            <a:pPr>
              <a:defRPr/>
            </a:pPr>
            <a:r>
              <a:rPr lang="it-IT" sz="2400" b="1">
                <a:solidFill>
                  <a:srgbClr val="00FF00"/>
                </a:solidFill>
                <a:effectLst>
                  <a:outerShdw blurRad="38100" dist="38100" dir="2700000" algn="tl">
                    <a:srgbClr val="C0C0C0"/>
                  </a:outerShdw>
                </a:effectLst>
                <a:latin typeface="Arial" pitchFamily="34" charset="0"/>
                <a:ea typeface="Osaka" charset="-128"/>
              </a:rPr>
              <a:t>Maintenance Phase</a:t>
            </a:r>
          </a:p>
        </p:txBody>
      </p:sp>
      <p:sp>
        <p:nvSpPr>
          <p:cNvPr id="2142237" name="Rectangle 29">
            <a:extLst>
              <a:ext uri="{FF2B5EF4-FFF2-40B4-BE49-F238E27FC236}">
                <a16:creationId xmlns:a16="http://schemas.microsoft.com/office/drawing/2014/main" id="{57127B4F-901E-7E4A-81AA-7150EBC73263}"/>
              </a:ext>
            </a:extLst>
          </p:cNvPr>
          <p:cNvSpPr>
            <a:spLocks noChangeArrowheads="1"/>
          </p:cNvSpPr>
          <p:nvPr/>
        </p:nvSpPr>
        <p:spPr bwMode="auto">
          <a:xfrm>
            <a:off x="1336675" y="2276475"/>
            <a:ext cx="2511425" cy="701675"/>
          </a:xfrm>
          <a:prstGeom prst="rect">
            <a:avLst/>
          </a:prstGeom>
          <a:noFill/>
          <a:ln w="12700">
            <a:noFill/>
            <a:miter lim="800000"/>
            <a:headEnd type="none" w="sm" len="sm"/>
            <a:tailEnd type="none" w="sm" len="sm"/>
          </a:ln>
          <a:effectLst/>
        </p:spPr>
        <p:txBody>
          <a:bodyPr>
            <a:spAutoFit/>
          </a:bodyPr>
          <a:lstStyle/>
          <a:p>
            <a:pPr>
              <a:defRPr/>
            </a:pPr>
            <a:r>
              <a:rPr lang="it-IT" sz="2000" b="1">
                <a:effectLst>
                  <a:outerShdw blurRad="38100" dist="38100" dir="2700000" algn="tl">
                    <a:srgbClr val="C0C0C0"/>
                  </a:outerShdw>
                </a:effectLst>
                <a:latin typeface="Arial" pitchFamily="34" charset="0"/>
                <a:ea typeface="Osaka" charset="-128"/>
              </a:rPr>
              <a:t>Minimize Acute Rejection</a:t>
            </a:r>
          </a:p>
        </p:txBody>
      </p:sp>
      <p:sp>
        <p:nvSpPr>
          <p:cNvPr id="2142238" name="Rectangle 30">
            <a:extLst>
              <a:ext uri="{FF2B5EF4-FFF2-40B4-BE49-F238E27FC236}">
                <a16:creationId xmlns:a16="http://schemas.microsoft.com/office/drawing/2014/main" id="{941F7EE0-4449-4D49-BEDC-A3F5C4D56D53}"/>
              </a:ext>
            </a:extLst>
          </p:cNvPr>
          <p:cNvSpPr>
            <a:spLocks noChangeArrowheads="1"/>
          </p:cNvSpPr>
          <p:nvPr/>
        </p:nvSpPr>
        <p:spPr bwMode="auto">
          <a:xfrm>
            <a:off x="6357938" y="2276475"/>
            <a:ext cx="2593975" cy="396875"/>
          </a:xfrm>
          <a:prstGeom prst="rect">
            <a:avLst/>
          </a:prstGeom>
          <a:noFill/>
          <a:ln w="12700">
            <a:noFill/>
            <a:miter lim="800000"/>
            <a:headEnd type="none" w="sm" len="sm"/>
            <a:tailEnd type="none" w="sm" len="sm"/>
          </a:ln>
          <a:effectLst/>
        </p:spPr>
        <p:txBody>
          <a:bodyPr>
            <a:spAutoFit/>
          </a:bodyPr>
          <a:lstStyle/>
          <a:p>
            <a:pPr>
              <a:defRPr/>
            </a:pPr>
            <a:r>
              <a:rPr lang="it-IT" sz="2000" b="1">
                <a:effectLst>
                  <a:outerShdw blurRad="38100" dist="38100" dir="2700000" algn="tl">
                    <a:srgbClr val="C0C0C0"/>
                  </a:outerShdw>
                </a:effectLst>
                <a:latin typeface="Arial" pitchFamily="34" charset="0"/>
                <a:ea typeface="Osaka" charset="-128"/>
              </a:rPr>
              <a:t>Optimize Therapy</a:t>
            </a:r>
          </a:p>
        </p:txBody>
      </p:sp>
      <p:sp>
        <p:nvSpPr>
          <p:cNvPr id="2142239" name="Rectangle 31">
            <a:extLst>
              <a:ext uri="{FF2B5EF4-FFF2-40B4-BE49-F238E27FC236}">
                <a16:creationId xmlns:a16="http://schemas.microsoft.com/office/drawing/2014/main" id="{91E78C12-4DDD-2040-8E22-8FABFF73EC31}"/>
              </a:ext>
            </a:extLst>
          </p:cNvPr>
          <p:cNvSpPr>
            <a:spLocks noChangeArrowheads="1"/>
          </p:cNvSpPr>
          <p:nvPr/>
        </p:nvSpPr>
        <p:spPr bwMode="auto">
          <a:xfrm>
            <a:off x="6926263" y="3213100"/>
            <a:ext cx="2997200" cy="2647950"/>
          </a:xfrm>
          <a:prstGeom prst="rect">
            <a:avLst/>
          </a:prstGeom>
          <a:noFill/>
          <a:ln w="12700">
            <a:noFill/>
            <a:miter lim="800000"/>
            <a:headEnd type="none" w="sm" len="sm"/>
            <a:tailEnd type="none" w="sm" len="sm"/>
          </a:ln>
          <a:effectLst/>
        </p:spPr>
        <p:txBody>
          <a:bodyPr>
            <a:spAutoFit/>
          </a:bodyPr>
          <a:lstStyle/>
          <a:p>
            <a:pPr>
              <a:lnSpc>
                <a:spcPct val="140000"/>
              </a:lnSpc>
              <a:defRPr/>
            </a:pPr>
            <a:r>
              <a:rPr lang="it-IT" sz="2400" b="1">
                <a:effectLst>
                  <a:outerShdw blurRad="38100" dist="38100" dir="2700000" algn="tl">
                    <a:srgbClr val="C0C0C0"/>
                  </a:outerShdw>
                </a:effectLst>
                <a:latin typeface="Arial" charset="0"/>
                <a:ea typeface="+mn-ea"/>
              </a:rPr>
              <a:t>side  effects</a:t>
            </a:r>
          </a:p>
          <a:p>
            <a:pPr>
              <a:lnSpc>
                <a:spcPct val="140000"/>
              </a:lnSpc>
              <a:defRPr/>
            </a:pPr>
            <a:r>
              <a:rPr lang="it-IT" sz="2400" b="1">
                <a:effectLst>
                  <a:outerShdw blurRad="38100" dist="38100" dir="2700000" algn="tl">
                    <a:srgbClr val="C0C0C0"/>
                  </a:outerShdw>
                </a:effectLst>
                <a:latin typeface="Arial" charset="0"/>
                <a:ea typeface="+mn-ea"/>
              </a:rPr>
              <a:t>CV  mortality</a:t>
            </a:r>
          </a:p>
          <a:p>
            <a:pPr>
              <a:lnSpc>
                <a:spcPct val="140000"/>
              </a:lnSpc>
              <a:defRPr/>
            </a:pPr>
            <a:r>
              <a:rPr lang="it-IT" sz="2400" b="1">
                <a:effectLst>
                  <a:outerShdw blurRad="38100" dist="38100" dir="2700000" algn="tl">
                    <a:srgbClr val="C0C0C0"/>
                  </a:outerShdw>
                </a:effectLst>
                <a:latin typeface="Arial" charset="0"/>
                <a:ea typeface="+mn-ea"/>
              </a:rPr>
              <a:t> infections</a:t>
            </a:r>
          </a:p>
          <a:p>
            <a:pPr>
              <a:lnSpc>
                <a:spcPct val="140000"/>
              </a:lnSpc>
              <a:defRPr/>
            </a:pPr>
            <a:r>
              <a:rPr lang="it-IT" sz="2400" b="1">
                <a:effectLst>
                  <a:outerShdw blurRad="38100" dist="38100" dir="2700000" algn="tl">
                    <a:srgbClr val="C0C0C0"/>
                  </a:outerShdw>
                </a:effectLst>
                <a:latin typeface="Arial" charset="0"/>
                <a:ea typeface="+mn-ea"/>
              </a:rPr>
              <a:t> neoplasia</a:t>
            </a:r>
          </a:p>
          <a:p>
            <a:pPr>
              <a:lnSpc>
                <a:spcPct val="140000"/>
              </a:lnSpc>
              <a:defRPr/>
            </a:pPr>
            <a:r>
              <a:rPr lang="it-IT" sz="2400" b="1">
                <a:effectLst>
                  <a:outerShdw blurRad="38100" dist="38100" dir="2700000" algn="tl">
                    <a:srgbClr val="C0C0C0"/>
                  </a:outerShdw>
                </a:effectLst>
                <a:latin typeface="Arial" charset="0"/>
                <a:ea typeface="+mn-ea"/>
              </a:rPr>
              <a:t> non compliance</a:t>
            </a:r>
            <a:endParaRPr lang="it-IT" sz="2400" b="1">
              <a:solidFill>
                <a:srgbClr val="FFFFFF"/>
              </a:solidFill>
              <a:effectLst>
                <a:outerShdw blurRad="38100" dist="38100" dir="2700000" algn="tl">
                  <a:srgbClr val="C0C0C0"/>
                </a:outerShdw>
              </a:effectLst>
              <a:latin typeface="Arial" charset="0"/>
              <a:ea typeface="+mn-ea"/>
            </a:endParaRPr>
          </a:p>
        </p:txBody>
      </p:sp>
      <p:sp>
        <p:nvSpPr>
          <p:cNvPr id="2142240" name="AutoShape 32">
            <a:extLst>
              <a:ext uri="{FF2B5EF4-FFF2-40B4-BE49-F238E27FC236}">
                <a16:creationId xmlns:a16="http://schemas.microsoft.com/office/drawing/2014/main" id="{92D4DED8-17A2-7A42-A82B-BBF1A094379C}"/>
              </a:ext>
            </a:extLst>
          </p:cNvPr>
          <p:cNvSpPr>
            <a:spLocks noChangeArrowheads="1"/>
          </p:cNvSpPr>
          <p:nvPr/>
        </p:nvSpPr>
        <p:spPr bwMode="auto">
          <a:xfrm>
            <a:off x="6683375" y="3429000"/>
            <a:ext cx="242888" cy="288925"/>
          </a:xfrm>
          <a:prstGeom prst="downArrow">
            <a:avLst>
              <a:gd name="adj1" fmla="val 50000"/>
              <a:gd name="adj2" fmla="val 33456"/>
            </a:avLst>
          </a:prstGeom>
          <a:solidFill>
            <a:srgbClr val="FFFFFF"/>
          </a:solidFill>
          <a:ln w="12700">
            <a:solidFill>
              <a:srgbClr val="FFFFFF"/>
            </a:solidFill>
            <a:miter lim="800000"/>
            <a:headEnd type="none" w="sm" len="sm"/>
            <a:tailEnd type="none" w="sm" len="sm"/>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a:p>
        </p:txBody>
      </p:sp>
      <p:sp>
        <p:nvSpPr>
          <p:cNvPr id="2142241" name="AutoShape 33">
            <a:extLst>
              <a:ext uri="{FF2B5EF4-FFF2-40B4-BE49-F238E27FC236}">
                <a16:creationId xmlns:a16="http://schemas.microsoft.com/office/drawing/2014/main" id="{46ABD0D1-75C0-7144-8628-48480CD9CEBA}"/>
              </a:ext>
            </a:extLst>
          </p:cNvPr>
          <p:cNvSpPr>
            <a:spLocks noChangeArrowheads="1"/>
          </p:cNvSpPr>
          <p:nvPr/>
        </p:nvSpPr>
        <p:spPr bwMode="auto">
          <a:xfrm>
            <a:off x="6683375" y="3933825"/>
            <a:ext cx="242888" cy="288925"/>
          </a:xfrm>
          <a:prstGeom prst="downArrow">
            <a:avLst>
              <a:gd name="adj1" fmla="val 50000"/>
              <a:gd name="adj2" fmla="val 33456"/>
            </a:avLst>
          </a:prstGeom>
          <a:solidFill>
            <a:srgbClr val="FFFFFF"/>
          </a:solidFill>
          <a:ln w="12700">
            <a:solidFill>
              <a:srgbClr val="FFFFFF"/>
            </a:solidFill>
            <a:miter lim="800000"/>
            <a:headEnd type="none" w="sm" len="sm"/>
            <a:tailEnd type="none" w="sm" len="sm"/>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a:p>
        </p:txBody>
      </p:sp>
      <p:sp>
        <p:nvSpPr>
          <p:cNvPr id="2142242" name="AutoShape 34">
            <a:extLst>
              <a:ext uri="{FF2B5EF4-FFF2-40B4-BE49-F238E27FC236}">
                <a16:creationId xmlns:a16="http://schemas.microsoft.com/office/drawing/2014/main" id="{D2DFE217-EB6D-964E-B8E4-71EAB91EF266}"/>
              </a:ext>
            </a:extLst>
          </p:cNvPr>
          <p:cNvSpPr>
            <a:spLocks noChangeArrowheads="1"/>
          </p:cNvSpPr>
          <p:nvPr/>
        </p:nvSpPr>
        <p:spPr bwMode="auto">
          <a:xfrm>
            <a:off x="6683375" y="4508500"/>
            <a:ext cx="242888" cy="288925"/>
          </a:xfrm>
          <a:prstGeom prst="downArrow">
            <a:avLst>
              <a:gd name="adj1" fmla="val 50000"/>
              <a:gd name="adj2" fmla="val 33456"/>
            </a:avLst>
          </a:prstGeom>
          <a:solidFill>
            <a:srgbClr val="FFFFFF"/>
          </a:solidFill>
          <a:ln w="12700">
            <a:solidFill>
              <a:srgbClr val="FFFFFF"/>
            </a:solidFill>
            <a:miter lim="800000"/>
            <a:headEnd type="none" w="sm" len="sm"/>
            <a:tailEnd type="none" w="sm" len="sm"/>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a:p>
        </p:txBody>
      </p:sp>
      <p:sp>
        <p:nvSpPr>
          <p:cNvPr id="2142243" name="AutoShape 35">
            <a:extLst>
              <a:ext uri="{FF2B5EF4-FFF2-40B4-BE49-F238E27FC236}">
                <a16:creationId xmlns:a16="http://schemas.microsoft.com/office/drawing/2014/main" id="{5F2EAF4D-3877-BB41-ADBE-65D4694C479C}"/>
              </a:ext>
            </a:extLst>
          </p:cNvPr>
          <p:cNvSpPr>
            <a:spLocks noChangeArrowheads="1"/>
          </p:cNvSpPr>
          <p:nvPr/>
        </p:nvSpPr>
        <p:spPr bwMode="auto">
          <a:xfrm>
            <a:off x="6683375" y="5011738"/>
            <a:ext cx="242888" cy="288925"/>
          </a:xfrm>
          <a:prstGeom prst="downArrow">
            <a:avLst>
              <a:gd name="adj1" fmla="val 50000"/>
              <a:gd name="adj2" fmla="val 33456"/>
            </a:avLst>
          </a:prstGeom>
          <a:solidFill>
            <a:srgbClr val="FFFFFF"/>
          </a:solidFill>
          <a:ln w="12700">
            <a:solidFill>
              <a:srgbClr val="FFFFFF"/>
            </a:solidFill>
            <a:miter lim="800000"/>
            <a:headEnd type="none" w="sm" len="sm"/>
            <a:tailEnd type="none" w="sm" len="sm"/>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a:p>
        </p:txBody>
      </p:sp>
      <p:sp>
        <p:nvSpPr>
          <p:cNvPr id="2142244" name="AutoShape 36">
            <a:extLst>
              <a:ext uri="{FF2B5EF4-FFF2-40B4-BE49-F238E27FC236}">
                <a16:creationId xmlns:a16="http://schemas.microsoft.com/office/drawing/2014/main" id="{D5A1215F-A769-2F47-B9F4-EF244A9668CD}"/>
              </a:ext>
            </a:extLst>
          </p:cNvPr>
          <p:cNvSpPr>
            <a:spLocks noChangeArrowheads="1"/>
          </p:cNvSpPr>
          <p:nvPr/>
        </p:nvSpPr>
        <p:spPr bwMode="auto">
          <a:xfrm>
            <a:off x="6683375" y="5516563"/>
            <a:ext cx="242888" cy="288925"/>
          </a:xfrm>
          <a:prstGeom prst="downArrow">
            <a:avLst>
              <a:gd name="adj1" fmla="val 50000"/>
              <a:gd name="adj2" fmla="val 33456"/>
            </a:avLst>
          </a:prstGeom>
          <a:solidFill>
            <a:srgbClr val="FFFFFF"/>
          </a:solidFill>
          <a:ln w="12700">
            <a:solidFill>
              <a:srgbClr val="FFFFFF"/>
            </a:solidFill>
            <a:miter lim="800000"/>
            <a:headEnd type="none" w="sm" len="sm"/>
            <a:tailEnd type="none" w="sm" len="sm"/>
          </a:ln>
        </p:spPr>
        <p:txBody>
          <a:bodyPr wrap="none" anchor="ct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endParaRPr lang="en-US" altLang="pl-PL"/>
          </a:p>
        </p:txBody>
      </p:sp>
      <p:sp>
        <p:nvSpPr>
          <p:cNvPr id="1830917" name="Rectangle 5">
            <a:extLst>
              <a:ext uri="{FF2B5EF4-FFF2-40B4-BE49-F238E27FC236}">
                <a16:creationId xmlns:a16="http://schemas.microsoft.com/office/drawing/2014/main" id="{6042A431-A61C-1D45-8729-83D368DEB898}"/>
              </a:ext>
            </a:extLst>
          </p:cNvPr>
          <p:cNvSpPr>
            <a:spLocks noChangeArrowheads="1"/>
          </p:cNvSpPr>
          <p:nvPr/>
        </p:nvSpPr>
        <p:spPr bwMode="auto">
          <a:xfrm>
            <a:off x="357188" y="857250"/>
            <a:ext cx="9675812" cy="95250"/>
          </a:xfrm>
          <a:prstGeom prst="rect">
            <a:avLst/>
          </a:prstGeom>
          <a:gradFill rotWithShape="0">
            <a:gsLst>
              <a:gs pos="0">
                <a:schemeClr val="accent2"/>
              </a:gs>
              <a:gs pos="50000">
                <a:schemeClr val="accent1"/>
              </a:gs>
              <a:gs pos="100000">
                <a:schemeClr val="accent2"/>
              </a:gs>
            </a:gsLst>
            <a:lin ang="0" scaled="1"/>
          </a:gradFill>
          <a:ln w="9525">
            <a:noFill/>
            <a:miter lim="800000"/>
            <a:headEnd/>
            <a:tailEnd/>
          </a:ln>
          <a:effectLst/>
        </p:spPr>
        <p:txBody>
          <a:bodyPr wrap="none" anchor="ctr"/>
          <a:lstStyle/>
          <a:p>
            <a:pPr>
              <a:defRPr/>
            </a:pPr>
            <a:endParaRPr lang="en-US">
              <a:latin typeface="Symbol" pitchFamily="18" charset="2"/>
              <a:ea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delay="0"/>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42228"/>
                                        </p:tgtEl>
                                        <p:attrNameLst>
                                          <p:attrName>style.visibility</p:attrName>
                                        </p:attrNameLst>
                                      </p:cBhvr>
                                      <p:to>
                                        <p:strVal val="visible"/>
                                      </p:to>
                                    </p:set>
                                    <p:animEffect transition="in" filter="fade">
                                      <p:cBhvr>
                                        <p:cTn id="7" dur="2000"/>
                                        <p:tgtEl>
                                          <p:spTgt spid="2142228"/>
                                        </p:tgtEl>
                                      </p:cBhvr>
                                    </p:animEffect>
                                  </p:childTnLst>
                                </p:cTn>
                              </p:par>
                            </p:childTnLst>
                          </p:cTn>
                        </p:par>
                        <p:par>
                          <p:cTn id="8" fill="hold" nodeType="afterGroup">
                            <p:stCondLst>
                              <p:cond delay="2000"/>
                            </p:stCondLst>
                            <p:childTnLst>
                              <p:par>
                                <p:cTn id="9" presetID="2" presetClass="entr" presetSubtype="1" fill="hold" grpId="0" nodeType="afterEffect">
                                  <p:stCondLst>
                                    <p:cond delay="0"/>
                                  </p:stCondLst>
                                  <p:childTnLst>
                                    <p:set>
                                      <p:cBhvr>
                                        <p:cTn id="10" dur="1" fill="hold">
                                          <p:stCondLst>
                                            <p:cond delay="0"/>
                                          </p:stCondLst>
                                        </p:cTn>
                                        <p:tgtEl>
                                          <p:spTgt spid="2142235"/>
                                        </p:tgtEl>
                                        <p:attrNameLst>
                                          <p:attrName>style.visibility</p:attrName>
                                        </p:attrNameLst>
                                      </p:cBhvr>
                                      <p:to>
                                        <p:strVal val="visible"/>
                                      </p:to>
                                    </p:set>
                                    <p:anim calcmode="lin" valueType="num">
                                      <p:cBhvr additive="base">
                                        <p:cTn id="11" dur="500" fill="hold"/>
                                        <p:tgtEl>
                                          <p:spTgt spid="2142235"/>
                                        </p:tgtEl>
                                        <p:attrNameLst>
                                          <p:attrName>ppt_x</p:attrName>
                                        </p:attrNameLst>
                                      </p:cBhvr>
                                      <p:tavLst>
                                        <p:tav tm="0">
                                          <p:val>
                                            <p:strVal val="#ppt_x"/>
                                          </p:val>
                                        </p:tav>
                                        <p:tav tm="100000">
                                          <p:val>
                                            <p:strVal val="#ppt_x"/>
                                          </p:val>
                                        </p:tav>
                                      </p:tavLst>
                                    </p:anim>
                                    <p:anim calcmode="lin" valueType="num">
                                      <p:cBhvr additive="base">
                                        <p:cTn id="12" dur="500" fill="hold"/>
                                        <p:tgtEl>
                                          <p:spTgt spid="2142235"/>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2500"/>
                            </p:stCondLst>
                            <p:childTnLst>
                              <p:par>
                                <p:cTn id="14" presetID="2" presetClass="entr" presetSubtype="1" fill="hold" grpId="0" nodeType="afterEffect">
                                  <p:stCondLst>
                                    <p:cond delay="0"/>
                                  </p:stCondLst>
                                  <p:childTnLst>
                                    <p:set>
                                      <p:cBhvr>
                                        <p:cTn id="15" dur="1" fill="hold">
                                          <p:stCondLst>
                                            <p:cond delay="0"/>
                                          </p:stCondLst>
                                        </p:cTn>
                                        <p:tgtEl>
                                          <p:spTgt spid="2142236"/>
                                        </p:tgtEl>
                                        <p:attrNameLst>
                                          <p:attrName>style.visibility</p:attrName>
                                        </p:attrNameLst>
                                      </p:cBhvr>
                                      <p:to>
                                        <p:strVal val="visible"/>
                                      </p:to>
                                    </p:set>
                                    <p:anim calcmode="lin" valueType="num">
                                      <p:cBhvr additive="base">
                                        <p:cTn id="16" dur="500" fill="hold"/>
                                        <p:tgtEl>
                                          <p:spTgt spid="2142236"/>
                                        </p:tgtEl>
                                        <p:attrNameLst>
                                          <p:attrName>ppt_x</p:attrName>
                                        </p:attrNameLst>
                                      </p:cBhvr>
                                      <p:tavLst>
                                        <p:tav tm="0">
                                          <p:val>
                                            <p:strVal val="#ppt_x"/>
                                          </p:val>
                                        </p:tav>
                                        <p:tav tm="100000">
                                          <p:val>
                                            <p:strVal val="#ppt_x"/>
                                          </p:val>
                                        </p:tav>
                                      </p:tavLst>
                                    </p:anim>
                                    <p:anim calcmode="lin" valueType="num">
                                      <p:cBhvr additive="base">
                                        <p:cTn id="17" dur="500" fill="hold"/>
                                        <p:tgtEl>
                                          <p:spTgt spid="2142236"/>
                                        </p:tgtEl>
                                        <p:attrNameLst>
                                          <p:attrName>ppt_y</p:attrName>
                                        </p:attrNameLst>
                                      </p:cBhvr>
                                      <p:tavLst>
                                        <p:tav tm="0">
                                          <p:val>
                                            <p:strVal val="0-#ppt_h/2"/>
                                          </p:val>
                                        </p:tav>
                                        <p:tav tm="100000">
                                          <p:val>
                                            <p:strVal val="#ppt_y"/>
                                          </p:val>
                                        </p:tav>
                                      </p:tavLst>
                                    </p:anim>
                                  </p:childTnLst>
                                </p:cTn>
                              </p:par>
                            </p:childTnLst>
                          </p:cTn>
                        </p:par>
                        <p:par>
                          <p:cTn id="18" fill="hold" nodeType="afterGroup">
                            <p:stCondLst>
                              <p:cond delay="3000"/>
                            </p:stCondLst>
                            <p:childTnLst>
                              <p:par>
                                <p:cTn id="19" presetID="2" presetClass="entr" presetSubtype="8" fill="hold" grpId="0" nodeType="afterEffect">
                                  <p:stCondLst>
                                    <p:cond delay="0"/>
                                  </p:stCondLst>
                                  <p:childTnLst>
                                    <p:set>
                                      <p:cBhvr>
                                        <p:cTn id="20" dur="1" fill="hold">
                                          <p:stCondLst>
                                            <p:cond delay="0"/>
                                          </p:stCondLst>
                                        </p:cTn>
                                        <p:tgtEl>
                                          <p:spTgt spid="2142237"/>
                                        </p:tgtEl>
                                        <p:attrNameLst>
                                          <p:attrName>style.visibility</p:attrName>
                                        </p:attrNameLst>
                                      </p:cBhvr>
                                      <p:to>
                                        <p:strVal val="visible"/>
                                      </p:to>
                                    </p:set>
                                    <p:anim calcmode="lin" valueType="num">
                                      <p:cBhvr additive="base">
                                        <p:cTn id="21" dur="500" fill="hold"/>
                                        <p:tgtEl>
                                          <p:spTgt spid="2142237"/>
                                        </p:tgtEl>
                                        <p:attrNameLst>
                                          <p:attrName>ppt_x</p:attrName>
                                        </p:attrNameLst>
                                      </p:cBhvr>
                                      <p:tavLst>
                                        <p:tav tm="0">
                                          <p:val>
                                            <p:strVal val="0-#ppt_w/2"/>
                                          </p:val>
                                        </p:tav>
                                        <p:tav tm="100000">
                                          <p:val>
                                            <p:strVal val="#ppt_x"/>
                                          </p:val>
                                        </p:tav>
                                      </p:tavLst>
                                    </p:anim>
                                    <p:anim calcmode="lin" valueType="num">
                                      <p:cBhvr additive="base">
                                        <p:cTn id="22" dur="500" fill="hold"/>
                                        <p:tgtEl>
                                          <p:spTgt spid="2142237"/>
                                        </p:tgtEl>
                                        <p:attrNameLst>
                                          <p:attrName>ppt_y</p:attrName>
                                        </p:attrNameLst>
                                      </p:cBhvr>
                                      <p:tavLst>
                                        <p:tav tm="0">
                                          <p:val>
                                            <p:strVal val="#ppt_y"/>
                                          </p:val>
                                        </p:tav>
                                        <p:tav tm="100000">
                                          <p:val>
                                            <p:strVal val="#ppt_y"/>
                                          </p:val>
                                        </p:tav>
                                      </p:tavLst>
                                    </p:anim>
                                  </p:childTnLst>
                                </p:cTn>
                              </p:par>
                            </p:childTnLst>
                          </p:cTn>
                        </p:par>
                        <p:par>
                          <p:cTn id="23" fill="hold" nodeType="afterGroup">
                            <p:stCondLst>
                              <p:cond delay="3500"/>
                            </p:stCondLst>
                            <p:childTnLst>
                              <p:par>
                                <p:cTn id="24" presetID="2" presetClass="entr" presetSubtype="2" fill="hold" grpId="0" nodeType="afterEffect">
                                  <p:stCondLst>
                                    <p:cond delay="0"/>
                                  </p:stCondLst>
                                  <p:childTnLst>
                                    <p:set>
                                      <p:cBhvr>
                                        <p:cTn id="25" dur="1" fill="hold">
                                          <p:stCondLst>
                                            <p:cond delay="0"/>
                                          </p:stCondLst>
                                        </p:cTn>
                                        <p:tgtEl>
                                          <p:spTgt spid="2142238"/>
                                        </p:tgtEl>
                                        <p:attrNameLst>
                                          <p:attrName>style.visibility</p:attrName>
                                        </p:attrNameLst>
                                      </p:cBhvr>
                                      <p:to>
                                        <p:strVal val="visible"/>
                                      </p:to>
                                    </p:set>
                                    <p:anim calcmode="lin" valueType="num">
                                      <p:cBhvr additive="base">
                                        <p:cTn id="26" dur="500" fill="hold"/>
                                        <p:tgtEl>
                                          <p:spTgt spid="2142238"/>
                                        </p:tgtEl>
                                        <p:attrNameLst>
                                          <p:attrName>ppt_x</p:attrName>
                                        </p:attrNameLst>
                                      </p:cBhvr>
                                      <p:tavLst>
                                        <p:tav tm="0">
                                          <p:val>
                                            <p:strVal val="1+#ppt_w/2"/>
                                          </p:val>
                                        </p:tav>
                                        <p:tav tm="100000">
                                          <p:val>
                                            <p:strVal val="#ppt_x"/>
                                          </p:val>
                                        </p:tav>
                                      </p:tavLst>
                                    </p:anim>
                                    <p:anim calcmode="lin" valueType="num">
                                      <p:cBhvr additive="base">
                                        <p:cTn id="27" dur="500" fill="hold"/>
                                        <p:tgtEl>
                                          <p:spTgt spid="2142238"/>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4000"/>
                            </p:stCondLst>
                            <p:childTnLst>
                              <p:par>
                                <p:cTn id="29" presetID="10" presetClass="entr" presetSubtype="0" fill="hold" grpId="0" nodeType="afterEffect">
                                  <p:stCondLst>
                                    <p:cond delay="0"/>
                                  </p:stCondLst>
                                  <p:childTnLst>
                                    <p:set>
                                      <p:cBhvr>
                                        <p:cTn id="30" dur="1" fill="hold">
                                          <p:stCondLst>
                                            <p:cond delay="0"/>
                                          </p:stCondLst>
                                        </p:cTn>
                                        <p:tgtEl>
                                          <p:spTgt spid="2142239"/>
                                        </p:tgtEl>
                                        <p:attrNameLst>
                                          <p:attrName>style.visibility</p:attrName>
                                        </p:attrNameLst>
                                      </p:cBhvr>
                                      <p:to>
                                        <p:strVal val="visible"/>
                                      </p:to>
                                    </p:set>
                                    <p:animEffect transition="in" filter="fade">
                                      <p:cBhvr>
                                        <p:cTn id="31" dur="2000"/>
                                        <p:tgtEl>
                                          <p:spTgt spid="214223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142240"/>
                                        </p:tgtEl>
                                        <p:attrNameLst>
                                          <p:attrName>style.visibility</p:attrName>
                                        </p:attrNameLst>
                                      </p:cBhvr>
                                      <p:to>
                                        <p:strVal val="visible"/>
                                      </p:to>
                                    </p:set>
                                    <p:animEffect transition="in" filter="fade">
                                      <p:cBhvr>
                                        <p:cTn id="34" dur="2000"/>
                                        <p:tgtEl>
                                          <p:spTgt spid="214224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42241"/>
                                        </p:tgtEl>
                                        <p:attrNameLst>
                                          <p:attrName>style.visibility</p:attrName>
                                        </p:attrNameLst>
                                      </p:cBhvr>
                                      <p:to>
                                        <p:strVal val="visible"/>
                                      </p:to>
                                    </p:set>
                                    <p:animEffect transition="in" filter="fade">
                                      <p:cBhvr>
                                        <p:cTn id="37" dur="2000"/>
                                        <p:tgtEl>
                                          <p:spTgt spid="21422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42242"/>
                                        </p:tgtEl>
                                        <p:attrNameLst>
                                          <p:attrName>style.visibility</p:attrName>
                                        </p:attrNameLst>
                                      </p:cBhvr>
                                      <p:to>
                                        <p:strVal val="visible"/>
                                      </p:to>
                                    </p:set>
                                    <p:animEffect transition="in" filter="fade">
                                      <p:cBhvr>
                                        <p:cTn id="40" dur="2000"/>
                                        <p:tgtEl>
                                          <p:spTgt spid="214224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42243"/>
                                        </p:tgtEl>
                                        <p:attrNameLst>
                                          <p:attrName>style.visibility</p:attrName>
                                        </p:attrNameLst>
                                      </p:cBhvr>
                                      <p:to>
                                        <p:strVal val="visible"/>
                                      </p:to>
                                    </p:set>
                                    <p:animEffect transition="in" filter="fade">
                                      <p:cBhvr>
                                        <p:cTn id="43" dur="2000"/>
                                        <p:tgtEl>
                                          <p:spTgt spid="214224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42244"/>
                                        </p:tgtEl>
                                        <p:attrNameLst>
                                          <p:attrName>style.visibility</p:attrName>
                                        </p:attrNameLst>
                                      </p:cBhvr>
                                      <p:to>
                                        <p:strVal val="visible"/>
                                      </p:to>
                                    </p:set>
                                    <p:animEffect transition="in" filter="fade">
                                      <p:cBhvr>
                                        <p:cTn id="46" dur="2000"/>
                                        <p:tgtEl>
                                          <p:spTgt spid="2142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2228" grpId="0" animBg="1"/>
      <p:bldP spid="2142235" grpId="0"/>
      <p:bldP spid="2142236" grpId="0"/>
      <p:bldP spid="2142237" grpId="0"/>
      <p:bldP spid="2142238" grpId="0"/>
      <p:bldP spid="2142239" grpId="0"/>
      <p:bldP spid="2142240" grpId="0" animBg="1"/>
      <p:bldP spid="2142241" grpId="0" animBg="1"/>
      <p:bldP spid="2142242" grpId="0" animBg="1"/>
      <p:bldP spid="2142243" grpId="0" animBg="1"/>
      <p:bldP spid="214224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5591" name="Rectangle 195590">
            <a:extLst>
              <a:ext uri="{FF2B5EF4-FFF2-40B4-BE49-F238E27FC236}">
                <a16:creationId xmlns:a16="http://schemas.microsoft.com/office/drawing/2014/main" id="{87BF42CA-AD55-48B4-8949-C4DCA60A6A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028674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593" name="Rectangle 195592">
            <a:extLst>
              <a:ext uri="{FF2B5EF4-FFF2-40B4-BE49-F238E27FC236}">
                <a16:creationId xmlns:a16="http://schemas.microsoft.com/office/drawing/2014/main" id="{66AE1D3D-3106-4CB2-AA7C-0C1642AC0F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7" y="0"/>
            <a:ext cx="1028674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95595" name="Group 195594">
            <a:extLst>
              <a:ext uri="{FF2B5EF4-FFF2-40B4-BE49-F238E27FC236}">
                <a16:creationId xmlns:a16="http://schemas.microsoft.com/office/drawing/2014/main" id="{0A31B6AF-B711-4CDB-8C2B-16E963DDC4C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865" y="0"/>
            <a:ext cx="4764634" cy="6483075"/>
            <a:chOff x="-19221" y="0"/>
            <a:chExt cx="5646974" cy="6483075"/>
          </a:xfrm>
        </p:grpSpPr>
        <p:sp>
          <p:nvSpPr>
            <p:cNvPr id="195596" name="Freeform: Shape 195595">
              <a:extLst>
                <a:ext uri="{FF2B5EF4-FFF2-40B4-BE49-F238E27FC236}">
                  <a16:creationId xmlns:a16="http://schemas.microsoft.com/office/drawing/2014/main" id="{CA818331-E13C-49C6-B98D-A60AD0E85A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597" name="Freeform: Shape 195596">
              <a:extLst>
                <a:ext uri="{FF2B5EF4-FFF2-40B4-BE49-F238E27FC236}">
                  <a16:creationId xmlns:a16="http://schemas.microsoft.com/office/drawing/2014/main" id="{67C4629D-4AB7-48D4-A61B-1AE1837A78E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598" name="Freeform: Shape 195597">
              <a:extLst>
                <a:ext uri="{FF2B5EF4-FFF2-40B4-BE49-F238E27FC236}">
                  <a16:creationId xmlns:a16="http://schemas.microsoft.com/office/drawing/2014/main" id="{D1E30050-9FC4-4CC7-8C0B-BF5EFD10648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599" name="Freeform: Shape 195598">
              <a:extLst>
                <a:ext uri="{FF2B5EF4-FFF2-40B4-BE49-F238E27FC236}">
                  <a16:creationId xmlns:a16="http://schemas.microsoft.com/office/drawing/2014/main" id="{E7E03733-50FD-49A6-B226-40F6A0AD454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5600" name="Freeform: Shape 195599">
              <a:extLst>
                <a:ext uri="{FF2B5EF4-FFF2-40B4-BE49-F238E27FC236}">
                  <a16:creationId xmlns:a16="http://schemas.microsoft.com/office/drawing/2014/main" id="{8A614510-A9F4-41B6-B78E-F49E390C7E4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95586" name="Rectangle 2">
            <a:extLst>
              <a:ext uri="{FF2B5EF4-FFF2-40B4-BE49-F238E27FC236}">
                <a16:creationId xmlns:a16="http://schemas.microsoft.com/office/drawing/2014/main" id="{BD9E5034-7829-5E43-B1CA-B2817C91388F}"/>
              </a:ext>
            </a:extLst>
          </p:cNvPr>
          <p:cNvSpPr>
            <a:spLocks/>
          </p:cNvSpPr>
          <p:nvPr/>
        </p:nvSpPr>
        <p:spPr bwMode="auto">
          <a:xfrm>
            <a:off x="678942" y="2053641"/>
            <a:ext cx="3095854" cy="2760098"/>
          </a:xfrm>
          <a:prstGeom prst="rect">
            <a:avLst/>
          </a:prstGeom>
        </p:spPr>
        <p:txBody>
          <a:bodyPr vert="horz" lIns="91440" tIns="45720" rIns="91440" bIns="45720" rtlCol="0" anchor="ctr">
            <a:normAutofit/>
          </a:bodyPr>
          <a:lstStyle/>
          <a:p>
            <a:pPr algn="l" eaLnBrk="1" hangingPunct="1">
              <a:lnSpc>
                <a:spcPct val="90000"/>
              </a:lnSpc>
              <a:spcAft>
                <a:spcPts val="600"/>
              </a:spcAft>
              <a:defRPr/>
            </a:pPr>
            <a:r>
              <a:rPr lang="en-US" sz="3700" b="1" kern="1200">
                <a:solidFill>
                  <a:schemeClr val="tx2"/>
                </a:solidFill>
                <a:effectLst>
                  <a:outerShdw blurRad="38100" dist="38100" dir="2700000" algn="tl">
                    <a:srgbClr val="C0C0C0"/>
                  </a:outerShdw>
                </a:effectLst>
                <a:latin typeface="+mj-lt"/>
                <a:ea typeface="+mj-ea"/>
                <a:cs typeface="+mj-cs"/>
              </a:rPr>
              <a:t>Conclusions</a:t>
            </a:r>
            <a:endParaRPr lang="en-US" sz="3700" kern="1200">
              <a:solidFill>
                <a:schemeClr val="tx2"/>
              </a:solidFill>
              <a:latin typeface="+mj-lt"/>
              <a:ea typeface="+mj-ea"/>
              <a:cs typeface="+mj-cs"/>
            </a:endParaRPr>
          </a:p>
        </p:txBody>
      </p:sp>
      <p:sp>
        <p:nvSpPr>
          <p:cNvPr id="74755" name="Rectangle 3">
            <a:extLst>
              <a:ext uri="{FF2B5EF4-FFF2-40B4-BE49-F238E27FC236}">
                <a16:creationId xmlns:a16="http://schemas.microsoft.com/office/drawing/2014/main" id="{76620A12-B631-B34C-A305-3F936A9AAFB7}"/>
              </a:ext>
            </a:extLst>
          </p:cNvPr>
          <p:cNvSpPr>
            <a:spLocks/>
          </p:cNvSpPr>
          <p:nvPr/>
        </p:nvSpPr>
        <p:spPr bwMode="auto">
          <a:xfrm>
            <a:off x="5138921" y="801866"/>
            <a:ext cx="4477009" cy="5230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marL="342900" indent="-342900">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There are no specific, effective and safe new immunosuppressive drugs</a:t>
            </a:r>
          </a:p>
          <a:p>
            <a:pPr indent="-228600" algn="l" eaLnBrk="1" hangingPunct="1">
              <a:lnSpc>
                <a:spcPct val="90000"/>
              </a:lnSpc>
              <a:spcBef>
                <a:spcPct val="20000"/>
              </a:spcBef>
              <a:buClr>
                <a:schemeClr val="tx1"/>
              </a:buClr>
              <a:buFont typeface="Arial" panose="020B0604020202020204" pitchFamily="34" charset="0"/>
              <a:buChar char="•"/>
            </a:pPr>
            <a:endParaRPr lang="en-US" altLang="pl-PL" sz="1300" b="1">
              <a:solidFill>
                <a:schemeClr val="tx2"/>
              </a:solidFill>
              <a:latin typeface="+mn-lt"/>
              <a:ea typeface="+mn-ea"/>
            </a:endParaRPr>
          </a:p>
          <a:p>
            <a:pPr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CNI remain fundamental IS drugs</a:t>
            </a:r>
          </a:p>
          <a:p>
            <a:pPr indent="-228600" algn="l" eaLnBrk="1" hangingPunct="1">
              <a:lnSpc>
                <a:spcPct val="90000"/>
              </a:lnSpc>
              <a:spcBef>
                <a:spcPct val="20000"/>
              </a:spcBef>
              <a:buClr>
                <a:schemeClr val="tx1"/>
              </a:buClr>
              <a:buFont typeface="Arial" panose="020B0604020202020204" pitchFamily="34" charset="0"/>
              <a:buChar char="•"/>
            </a:pPr>
            <a:endParaRPr lang="en-US" altLang="pl-PL" sz="1300" b="1">
              <a:solidFill>
                <a:schemeClr val="tx2"/>
              </a:solidFill>
              <a:latin typeface="+mn-lt"/>
              <a:ea typeface="+mn-ea"/>
            </a:endParaRPr>
          </a:p>
          <a:p>
            <a:pPr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GS and CNI sparing strategies at </a:t>
            </a:r>
            <a:r>
              <a:rPr lang="en-US" altLang="pl-PL" sz="1300" b="1" i="1">
                <a:solidFill>
                  <a:schemeClr val="tx2"/>
                </a:solidFill>
                <a:latin typeface="+mn-lt"/>
                <a:ea typeface="+mn-ea"/>
              </a:rPr>
              <a:t>de novo </a:t>
            </a:r>
            <a:r>
              <a:rPr lang="en-US" altLang="pl-PL" sz="1300" b="1">
                <a:solidFill>
                  <a:schemeClr val="tx2"/>
                </a:solidFill>
                <a:latin typeface="+mn-lt"/>
                <a:ea typeface="+mn-ea"/>
              </a:rPr>
              <a:t>renal allograft recipients require induction therapy with mono or policlonal anty-T antibodies  </a:t>
            </a:r>
          </a:p>
          <a:p>
            <a:pPr indent="-228600" algn="l" eaLnBrk="1" hangingPunct="1">
              <a:lnSpc>
                <a:spcPct val="90000"/>
              </a:lnSpc>
              <a:spcBef>
                <a:spcPct val="20000"/>
              </a:spcBef>
              <a:buClr>
                <a:schemeClr val="tx1"/>
              </a:buClr>
              <a:buFont typeface="Arial" panose="020B0604020202020204" pitchFamily="34" charset="0"/>
              <a:buChar char="•"/>
            </a:pPr>
            <a:endParaRPr lang="en-US" altLang="pl-PL" sz="1300" b="1">
              <a:solidFill>
                <a:schemeClr val="tx2"/>
              </a:solidFill>
              <a:latin typeface="+mn-lt"/>
              <a:ea typeface="+mn-ea"/>
            </a:endParaRPr>
          </a:p>
          <a:p>
            <a:pPr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GS or CNI withdrawal at early period after kTx is combined with increased risk of AR, the impact of these strategies on  long-term results is unknown?  </a:t>
            </a:r>
          </a:p>
          <a:p>
            <a:pPr indent="-228600" algn="l" eaLnBrk="1" hangingPunct="1">
              <a:lnSpc>
                <a:spcPct val="90000"/>
              </a:lnSpc>
              <a:spcBef>
                <a:spcPct val="20000"/>
              </a:spcBef>
              <a:buClr>
                <a:schemeClr val="tx1"/>
              </a:buClr>
              <a:buFont typeface="Arial" panose="020B0604020202020204" pitchFamily="34" charset="0"/>
              <a:buChar char="•"/>
            </a:pPr>
            <a:endParaRPr lang="en-US" altLang="pl-PL" sz="1300" b="1">
              <a:solidFill>
                <a:schemeClr val="tx2"/>
              </a:solidFill>
              <a:latin typeface="+mn-lt"/>
              <a:ea typeface="+mn-ea"/>
            </a:endParaRPr>
          </a:p>
          <a:p>
            <a:pPr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AMR does not respond to conventional therapy with GS, and needs an alternative therapy </a:t>
            </a:r>
          </a:p>
          <a:p>
            <a:pPr indent="-228600" algn="l" eaLnBrk="1" hangingPunct="1">
              <a:lnSpc>
                <a:spcPct val="90000"/>
              </a:lnSpc>
              <a:spcBef>
                <a:spcPct val="20000"/>
              </a:spcBef>
              <a:buClr>
                <a:schemeClr val="tx1"/>
              </a:buClr>
              <a:buFont typeface="Arial" panose="020B0604020202020204" pitchFamily="34" charset="0"/>
              <a:buChar char="•"/>
            </a:pPr>
            <a:endParaRPr lang="en-US" altLang="pl-PL" sz="1300" b="1">
              <a:solidFill>
                <a:schemeClr val="tx2"/>
              </a:solidFill>
              <a:latin typeface="+mn-lt"/>
              <a:ea typeface="+mn-ea"/>
            </a:endParaRPr>
          </a:p>
          <a:p>
            <a:pPr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Individualization of immunosuppressive therapy provides  improvement of patient and graft survival  </a:t>
            </a:r>
          </a:p>
          <a:p>
            <a:pPr indent="-228600" algn="l" eaLnBrk="1" hangingPunct="1">
              <a:lnSpc>
                <a:spcPct val="90000"/>
              </a:lnSpc>
              <a:spcBef>
                <a:spcPct val="20000"/>
              </a:spcBef>
              <a:buClr>
                <a:schemeClr val="tx1"/>
              </a:buClr>
              <a:buFont typeface="Arial" panose="020B0604020202020204" pitchFamily="34" charset="0"/>
              <a:buChar char="•"/>
            </a:pPr>
            <a:endParaRPr lang="en-US" altLang="pl-PL" sz="1300" b="1">
              <a:solidFill>
                <a:schemeClr val="tx2"/>
              </a:solidFill>
              <a:latin typeface="+mn-lt"/>
              <a:ea typeface="+mn-ea"/>
            </a:endParaRPr>
          </a:p>
          <a:p>
            <a:pPr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Future:</a:t>
            </a:r>
          </a:p>
          <a:p>
            <a:pPr lvl="1"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More detailed TDM monitoring </a:t>
            </a:r>
          </a:p>
          <a:p>
            <a:pPr lvl="1" indent="-228600" algn="l" eaLnBrk="1" hangingPunct="1">
              <a:lnSpc>
                <a:spcPct val="90000"/>
              </a:lnSpc>
              <a:spcBef>
                <a:spcPct val="20000"/>
              </a:spcBef>
              <a:buClr>
                <a:schemeClr val="tx1"/>
              </a:buClr>
              <a:buFont typeface="Arial" panose="020B0604020202020204" pitchFamily="34" charset="0"/>
              <a:buChar char="•"/>
            </a:pPr>
            <a:r>
              <a:rPr lang="en-US" altLang="pl-PL" sz="1300" b="1">
                <a:solidFill>
                  <a:schemeClr val="tx2"/>
                </a:solidFill>
                <a:latin typeface="+mn-lt"/>
                <a:ea typeface="+mn-ea"/>
              </a:rPr>
              <a:t>Tolerogenic immunosuppression </a:t>
            </a:r>
          </a:p>
          <a:p>
            <a:pPr indent="-228600" algn="l" eaLnBrk="1" hangingPunct="1">
              <a:lnSpc>
                <a:spcPct val="90000"/>
              </a:lnSpc>
              <a:spcBef>
                <a:spcPct val="20000"/>
              </a:spcBef>
              <a:buClr>
                <a:srgbClr val="FFFF00"/>
              </a:buClr>
              <a:buFont typeface="Arial" panose="020B0604020202020204" pitchFamily="34" charset="0"/>
              <a:buChar char="•"/>
            </a:pPr>
            <a:endParaRPr lang="en-US" altLang="pl-PL" sz="1300" b="1">
              <a:solidFill>
                <a:schemeClr val="tx2"/>
              </a:solidFill>
              <a:latin typeface="+mn-lt"/>
              <a:ea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35">
            <a:extLst>
              <a:ext uri="{FF2B5EF4-FFF2-40B4-BE49-F238E27FC236}">
                <a16:creationId xmlns:a16="http://schemas.microsoft.com/office/drawing/2014/main" id="{34310F3A-75C2-FAFC-AA72-E5002068252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287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8BED304-56FB-1B09-F0A0-F4050EDD0F02}"/>
              </a:ext>
            </a:extLst>
          </p:cNvPr>
          <p:cNvSpPr>
            <a:spLocks noChangeArrowheads="1"/>
          </p:cNvSpPr>
          <p:nvPr/>
        </p:nvSpPr>
        <p:spPr bwMode="auto">
          <a:xfrm>
            <a:off x="542925" y="188640"/>
            <a:ext cx="9201149" cy="113573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algn="l" eaLnBrk="1" hangingPunct="1">
              <a:lnSpc>
                <a:spcPct val="90000"/>
              </a:lnSpc>
              <a:spcAft>
                <a:spcPts val="600"/>
              </a:spcAft>
            </a:pPr>
            <a:r>
              <a:rPr lang="en-US" altLang="pl-PL" sz="3300" b="1" kern="1200" dirty="0">
                <a:solidFill>
                  <a:schemeClr val="tx1"/>
                </a:solidFill>
                <a:latin typeface="+mj-lt"/>
                <a:ea typeface="+mj-ea"/>
                <a:cs typeface="+mj-cs"/>
              </a:rPr>
              <a:t>Classification of immunosuppressive drugs</a:t>
            </a:r>
            <a:br>
              <a:rPr lang="en-US" altLang="pl-PL" sz="3300" b="1" kern="1200" dirty="0">
                <a:solidFill>
                  <a:schemeClr val="tx1"/>
                </a:solidFill>
                <a:latin typeface="+mj-lt"/>
                <a:ea typeface="+mj-ea"/>
                <a:cs typeface="+mj-cs"/>
              </a:rPr>
            </a:br>
            <a:r>
              <a:rPr lang="en-US" altLang="pl-PL" sz="3300" b="1" kern="1200" dirty="0">
                <a:solidFill>
                  <a:schemeClr val="tx1"/>
                </a:solidFill>
                <a:latin typeface="+mj-lt"/>
                <a:ea typeface="+mj-ea"/>
                <a:cs typeface="+mj-cs"/>
              </a:rPr>
              <a:t>used in organ transplantation</a:t>
            </a:r>
            <a:endParaRPr lang="en-US" altLang="pl-PL" sz="3300" kern="1200" dirty="0">
              <a:solidFill>
                <a:schemeClr val="tx1"/>
              </a:solidFill>
              <a:latin typeface="+mj-lt"/>
              <a:ea typeface="+mj-ea"/>
              <a:cs typeface="+mj-cs"/>
            </a:endParaRPr>
          </a:p>
        </p:txBody>
      </p:sp>
      <p:sp>
        <p:nvSpPr>
          <p:cNvPr id="4" name="Rectangle 3">
            <a:extLst>
              <a:ext uri="{FF2B5EF4-FFF2-40B4-BE49-F238E27FC236}">
                <a16:creationId xmlns:a16="http://schemas.microsoft.com/office/drawing/2014/main" id="{5FF0A90E-BD98-0A59-0C17-1AD29DF7DB68}"/>
              </a:ext>
            </a:extLst>
          </p:cNvPr>
          <p:cNvSpPr>
            <a:spLocks noChangeArrowheads="1"/>
          </p:cNvSpPr>
          <p:nvPr/>
        </p:nvSpPr>
        <p:spPr bwMode="auto">
          <a:xfrm>
            <a:off x="542925" y="1412776"/>
            <a:ext cx="9201149" cy="439398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fontScale="92500" lnSpcReduction="20000"/>
          </a:bodyPr>
          <a:lstStyle>
            <a:lvl1pPr marL="342900" indent="-342900">
              <a:defRPr sz="3200">
                <a:solidFill>
                  <a:schemeClr val="tx1"/>
                </a:solidFill>
                <a:latin typeface="Symbol" pitchFamily="2" charset="2"/>
                <a:ea typeface="Osaka" panose="020B0600000000000000" pitchFamily="34" charset="-128"/>
              </a:defRPr>
            </a:lvl1pPr>
            <a:lvl2pPr marL="742950" indent="-285750">
              <a:defRPr sz="3200">
                <a:solidFill>
                  <a:schemeClr val="tx1"/>
                </a:solidFill>
                <a:latin typeface="Symbol" pitchFamily="2" charset="2"/>
                <a:ea typeface="Osaka" panose="020B0600000000000000" pitchFamily="34" charset="-128"/>
              </a:defRPr>
            </a:lvl2pPr>
            <a:lvl3pPr marL="1143000" indent="-228600">
              <a:defRPr sz="3200">
                <a:solidFill>
                  <a:schemeClr val="tx1"/>
                </a:solidFill>
                <a:latin typeface="Symbol" pitchFamily="2" charset="2"/>
                <a:ea typeface="Osaka" panose="020B0600000000000000" pitchFamily="34" charset="-128"/>
              </a:defRPr>
            </a:lvl3pPr>
            <a:lvl4pPr marL="1600200" indent="-228600">
              <a:defRPr sz="3200">
                <a:solidFill>
                  <a:schemeClr val="tx1"/>
                </a:solidFill>
                <a:latin typeface="Symbol" pitchFamily="2" charset="2"/>
                <a:ea typeface="Osaka" panose="020B0600000000000000" pitchFamily="34" charset="-128"/>
              </a:defRPr>
            </a:lvl4pPr>
            <a:lvl5pPr marL="2057400" indent="-228600">
              <a:defRPr sz="3200">
                <a:solidFill>
                  <a:schemeClr val="tx1"/>
                </a:solidFill>
                <a:latin typeface="Symbol" pitchFamily="2" charset="2"/>
                <a:ea typeface="Osaka" panose="020B0600000000000000" pitchFamily="34" charset="-128"/>
              </a:defRPr>
            </a:lvl5pPr>
            <a:lvl6pPr marL="25146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6pPr>
            <a:lvl7pPr marL="29718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7pPr>
            <a:lvl8pPr marL="34290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8pPr>
            <a:lvl9pPr marL="3886200" indent="-228600" algn="ctr" eaLnBrk="0" fontAlgn="base" hangingPunct="0">
              <a:spcBef>
                <a:spcPct val="0"/>
              </a:spcBef>
              <a:spcAft>
                <a:spcPct val="0"/>
              </a:spcAft>
              <a:defRPr sz="3200">
                <a:solidFill>
                  <a:schemeClr val="tx1"/>
                </a:solidFill>
                <a:latin typeface="Symbol" pitchFamily="2" charset="2"/>
                <a:ea typeface="Osaka" panose="020B0600000000000000" pitchFamily="34" charset="-128"/>
              </a:defRPr>
            </a:lvl9pPr>
          </a:lstStyle>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a:p>
            <a:pPr marL="114300" indent="0" algn="l" eaLnBrk="1" hangingPunct="1">
              <a:lnSpc>
                <a:spcPct val="90000"/>
              </a:lnSpc>
              <a:spcBef>
                <a:spcPct val="20000"/>
              </a:spcBef>
            </a:pPr>
            <a:r>
              <a:rPr lang="en-US" altLang="pl-PL" sz="1800" b="1" dirty="0">
                <a:solidFill>
                  <a:schemeClr val="accent2">
                    <a:lumMod val="60000"/>
                    <a:lumOff val="40000"/>
                  </a:schemeClr>
                </a:solidFill>
                <a:latin typeface="+mn-lt"/>
                <a:ea typeface="+mn-ea"/>
              </a:rPr>
              <a:t>Inhibitors of T-cell dependent response</a:t>
            </a:r>
          </a:p>
          <a:p>
            <a:pPr marL="114300" indent="0" algn="l" eaLnBrk="1" hangingPunct="1">
              <a:lnSpc>
                <a:spcPct val="90000"/>
              </a:lnSpc>
              <a:spcBef>
                <a:spcPct val="20000"/>
              </a:spcBef>
            </a:pPr>
            <a:r>
              <a:rPr lang="en-US" altLang="pl-PL" sz="1800" b="1" dirty="0">
                <a:latin typeface="+mn-lt"/>
                <a:ea typeface="+mn-ea"/>
              </a:rPr>
              <a:t>  </a:t>
            </a:r>
            <a:r>
              <a:rPr lang="en-US" altLang="pl-PL" sz="1800" b="1" i="1" dirty="0">
                <a:solidFill>
                  <a:schemeClr val="accent2">
                    <a:lumMod val="60000"/>
                    <a:lumOff val="40000"/>
                  </a:schemeClr>
                </a:solidFill>
                <a:latin typeface="+mn-lt"/>
                <a:ea typeface="+mn-ea"/>
              </a:rPr>
              <a:t>signal 1 inhibitors</a:t>
            </a:r>
          </a:p>
          <a:p>
            <a:pPr marL="114300" indent="0" algn="l" eaLnBrk="1" hangingPunct="1">
              <a:lnSpc>
                <a:spcPct val="90000"/>
              </a:lnSpc>
              <a:spcBef>
                <a:spcPct val="20000"/>
              </a:spcBef>
            </a:pPr>
            <a:r>
              <a:rPr lang="en-US" altLang="pl-PL" sz="1800" b="1" dirty="0">
                <a:latin typeface="+mn-lt"/>
                <a:ea typeface="+mn-ea"/>
              </a:rPr>
              <a:t>    </a:t>
            </a:r>
            <a:r>
              <a:rPr lang="en-US" altLang="pl-PL" sz="1800" b="1" dirty="0" err="1">
                <a:latin typeface="+mn-lt"/>
                <a:ea typeface="+mn-ea"/>
              </a:rPr>
              <a:t>Glucocorticosteroids</a:t>
            </a:r>
            <a:r>
              <a:rPr lang="en-US" altLang="pl-PL" sz="1800" b="1" dirty="0">
                <a:latin typeface="+mn-lt"/>
                <a:ea typeface="+mn-ea"/>
              </a:rPr>
              <a:t> (GS): methylprednisolone, prednisolone, prednisone</a:t>
            </a:r>
          </a:p>
          <a:p>
            <a:pPr marL="114300" indent="0" algn="l" eaLnBrk="1" hangingPunct="1">
              <a:lnSpc>
                <a:spcPct val="90000"/>
              </a:lnSpc>
              <a:spcBef>
                <a:spcPct val="20000"/>
              </a:spcBef>
            </a:pPr>
            <a:r>
              <a:rPr lang="en-US" altLang="pl-PL" sz="1800" b="1" dirty="0">
                <a:latin typeface="+mn-lt"/>
                <a:ea typeface="+mn-ea"/>
              </a:rPr>
              <a:t>    </a:t>
            </a:r>
          </a:p>
          <a:p>
            <a:pPr marL="114300" indent="0" algn="l" eaLnBrk="1" hangingPunct="1">
              <a:lnSpc>
                <a:spcPct val="90000"/>
              </a:lnSpc>
              <a:spcBef>
                <a:spcPct val="20000"/>
              </a:spcBef>
            </a:pPr>
            <a:r>
              <a:rPr lang="en-US" altLang="pl-PL" sz="1800" b="1" dirty="0">
                <a:latin typeface="+mn-lt"/>
                <a:ea typeface="+mn-ea"/>
              </a:rPr>
              <a:t>    Calcineurin inhibitors: cyclosporine A,  tacrolimus, tacrolimus MR, </a:t>
            </a:r>
          </a:p>
          <a:p>
            <a:pPr marL="114300" indent="0" algn="l" eaLnBrk="1" hangingPunct="1">
              <a:lnSpc>
                <a:spcPct val="90000"/>
              </a:lnSpc>
              <a:spcBef>
                <a:spcPct val="20000"/>
              </a:spcBef>
            </a:pPr>
            <a:r>
              <a:rPr lang="en-US" altLang="pl-PL" sz="1800" b="1" dirty="0">
                <a:latin typeface="+mn-lt"/>
                <a:ea typeface="+mn-ea"/>
              </a:rPr>
              <a:t>    tacrolimus LCP, </a:t>
            </a:r>
            <a:r>
              <a:rPr lang="en-US" altLang="pl-PL" sz="1800" b="1" i="1" dirty="0" err="1">
                <a:latin typeface="+mn-lt"/>
                <a:ea typeface="+mn-ea"/>
              </a:rPr>
              <a:t>voclosporine</a:t>
            </a:r>
            <a:r>
              <a:rPr lang="en-US" altLang="pl-PL" sz="1800" b="1" i="1" dirty="0">
                <a:latin typeface="+mn-lt"/>
                <a:ea typeface="+mn-ea"/>
              </a:rPr>
              <a:t> (registered in lupus nephropathy class III, IV)</a:t>
            </a:r>
          </a:p>
          <a:p>
            <a:pPr marL="114300" indent="0" algn="l" eaLnBrk="1" hangingPunct="1">
              <a:lnSpc>
                <a:spcPct val="90000"/>
              </a:lnSpc>
              <a:spcBef>
                <a:spcPct val="20000"/>
              </a:spcBef>
            </a:pPr>
            <a:endParaRPr lang="en-US" altLang="pl-PL" sz="1800" b="1" i="1" dirty="0">
              <a:latin typeface="+mn-lt"/>
              <a:ea typeface="+mn-ea"/>
            </a:endParaRPr>
          </a:p>
          <a:p>
            <a:pPr marL="514350" lvl="1" indent="0" algn="l" eaLnBrk="1" hangingPunct="1">
              <a:lnSpc>
                <a:spcPct val="90000"/>
              </a:lnSpc>
              <a:spcBef>
                <a:spcPct val="20000"/>
              </a:spcBef>
            </a:pPr>
            <a:r>
              <a:rPr lang="en-US" altLang="pl-PL" sz="1800" b="1" i="1" dirty="0">
                <a:solidFill>
                  <a:schemeClr val="accent2">
                    <a:lumMod val="60000"/>
                    <a:lumOff val="40000"/>
                  </a:schemeClr>
                </a:solidFill>
                <a:latin typeface="+mn-lt"/>
                <a:ea typeface="+mn-ea"/>
              </a:rPr>
              <a:t>signal 2 inhibitors</a:t>
            </a:r>
          </a:p>
          <a:p>
            <a:pPr marL="514350" lvl="1" indent="0" algn="l" eaLnBrk="1" hangingPunct="1">
              <a:lnSpc>
                <a:spcPct val="90000"/>
              </a:lnSpc>
              <a:spcBef>
                <a:spcPct val="20000"/>
              </a:spcBef>
            </a:pPr>
            <a:r>
              <a:rPr lang="en-US" altLang="pl-PL" sz="1800" b="1" dirty="0">
                <a:latin typeface="+mn-lt"/>
                <a:ea typeface="+mn-ea"/>
              </a:rPr>
              <a:t>Co-stimulation inhibitors: </a:t>
            </a:r>
            <a:r>
              <a:rPr lang="en-US" altLang="pl-PL" sz="1800" b="1" dirty="0" err="1">
                <a:latin typeface="+mn-lt"/>
                <a:ea typeface="+mn-ea"/>
              </a:rPr>
              <a:t>anty</a:t>
            </a:r>
            <a:r>
              <a:rPr lang="en-US" altLang="pl-PL" sz="1800" b="1" dirty="0">
                <a:latin typeface="+mn-lt"/>
                <a:ea typeface="+mn-ea"/>
              </a:rPr>
              <a:t>- CD80/86 (</a:t>
            </a:r>
            <a:r>
              <a:rPr lang="en-US" altLang="pl-PL" sz="1800" b="1" dirty="0" err="1">
                <a:latin typeface="+mn-lt"/>
                <a:ea typeface="+mn-ea"/>
              </a:rPr>
              <a:t>belatacept</a:t>
            </a:r>
            <a:r>
              <a:rPr lang="en-US" altLang="pl-PL" sz="1800" b="1" dirty="0">
                <a:latin typeface="+mn-lt"/>
                <a:ea typeface="+mn-ea"/>
              </a:rPr>
              <a:t>)</a:t>
            </a:r>
            <a:endParaRPr lang="en-US" altLang="pl-PL" sz="1800" b="1" i="1" dirty="0">
              <a:latin typeface="+mn-lt"/>
              <a:ea typeface="+mn-ea"/>
            </a:endParaRPr>
          </a:p>
          <a:p>
            <a:pPr marL="514350" lvl="1" indent="0" algn="l" eaLnBrk="1" hangingPunct="1">
              <a:lnSpc>
                <a:spcPct val="90000"/>
              </a:lnSpc>
              <a:spcBef>
                <a:spcPct val="20000"/>
              </a:spcBef>
            </a:pPr>
            <a:endParaRPr lang="en-US" altLang="pl-PL" sz="1800" b="1" i="1" dirty="0">
              <a:solidFill>
                <a:schemeClr val="accent2">
                  <a:lumMod val="60000"/>
                  <a:lumOff val="40000"/>
                </a:schemeClr>
              </a:solidFill>
              <a:latin typeface="+mn-lt"/>
              <a:ea typeface="+mn-ea"/>
            </a:endParaRPr>
          </a:p>
          <a:p>
            <a:pPr marL="514350" lvl="1" indent="0" algn="l" eaLnBrk="1" hangingPunct="1">
              <a:lnSpc>
                <a:spcPct val="90000"/>
              </a:lnSpc>
              <a:spcBef>
                <a:spcPct val="20000"/>
              </a:spcBef>
            </a:pPr>
            <a:r>
              <a:rPr lang="en-US" altLang="pl-PL" sz="1800" b="1" i="1" dirty="0">
                <a:solidFill>
                  <a:schemeClr val="accent2">
                    <a:lumMod val="60000"/>
                    <a:lumOff val="40000"/>
                  </a:schemeClr>
                </a:solidFill>
                <a:latin typeface="+mn-lt"/>
                <a:ea typeface="+mn-ea"/>
              </a:rPr>
              <a:t>Signal 3 inhibitors</a:t>
            </a:r>
          </a:p>
          <a:p>
            <a:pPr marL="514350" lvl="1" indent="0" algn="l" eaLnBrk="1" hangingPunct="1">
              <a:lnSpc>
                <a:spcPct val="90000"/>
              </a:lnSpc>
              <a:spcBef>
                <a:spcPct val="20000"/>
              </a:spcBef>
            </a:pPr>
            <a:r>
              <a:rPr lang="en-US" altLang="pl-PL" sz="1800" b="1" i="1" dirty="0">
                <a:latin typeface="+mn-lt"/>
                <a:ea typeface="+mn-ea"/>
              </a:rPr>
              <a:t>early signal 3 inhibitors </a:t>
            </a:r>
            <a:r>
              <a:rPr lang="en-US" altLang="pl-PL" sz="1800" b="1" dirty="0">
                <a:latin typeface="+mn-lt"/>
                <a:ea typeface="+mn-ea"/>
              </a:rPr>
              <a:t>(mTOR </a:t>
            </a:r>
            <a:r>
              <a:rPr lang="en-US" altLang="pl-PL" sz="1800" b="1" dirty="0" err="1">
                <a:latin typeface="+mn-lt"/>
                <a:ea typeface="+mn-ea"/>
              </a:rPr>
              <a:t>i</a:t>
            </a:r>
            <a:r>
              <a:rPr lang="en-US" altLang="pl-PL" sz="1800" b="1" dirty="0">
                <a:latin typeface="+mn-lt"/>
                <a:ea typeface="+mn-ea"/>
              </a:rPr>
              <a:t>) – sirolimus, </a:t>
            </a:r>
            <a:r>
              <a:rPr lang="en-US" altLang="pl-PL" sz="1800" b="1" dirty="0" err="1">
                <a:latin typeface="+mn-lt"/>
                <a:ea typeface="+mn-ea"/>
              </a:rPr>
              <a:t>everolimus</a:t>
            </a:r>
            <a:endParaRPr lang="en-US" altLang="pl-PL" sz="1800" b="1" dirty="0">
              <a:latin typeface="+mn-lt"/>
              <a:ea typeface="+mn-ea"/>
            </a:endParaRPr>
          </a:p>
          <a:p>
            <a:pPr marL="514350" lvl="1" indent="0" algn="l" eaLnBrk="1" hangingPunct="1">
              <a:lnSpc>
                <a:spcPct val="90000"/>
              </a:lnSpc>
              <a:spcBef>
                <a:spcPct val="20000"/>
              </a:spcBef>
            </a:pPr>
            <a:r>
              <a:rPr lang="en-US" altLang="pl-PL" sz="1800" b="1" i="1" dirty="0">
                <a:latin typeface="+mn-lt"/>
                <a:ea typeface="+mn-ea"/>
              </a:rPr>
              <a:t>late signal 3 inhibitors </a:t>
            </a:r>
            <a:r>
              <a:rPr lang="en-US" altLang="pl-PL" sz="1800" b="1" dirty="0">
                <a:latin typeface="+mn-lt"/>
                <a:ea typeface="+mn-ea"/>
              </a:rPr>
              <a:t>– mycophenolate mofetil, mycophenolate sodium, azathioprine</a:t>
            </a:r>
          </a:p>
          <a:p>
            <a:pPr marL="514350" lvl="1" indent="0" algn="l" eaLnBrk="1" hangingPunct="1">
              <a:lnSpc>
                <a:spcPct val="90000"/>
              </a:lnSpc>
              <a:spcBef>
                <a:spcPct val="20000"/>
              </a:spcBef>
            </a:pPr>
            <a:endParaRPr lang="en-US" altLang="pl-PL" sz="1800" b="1" dirty="0">
              <a:latin typeface="+mn-lt"/>
              <a:ea typeface="+mn-ea"/>
            </a:endParaRPr>
          </a:p>
          <a:p>
            <a:pPr marL="514350" lvl="1" indent="0" algn="l" eaLnBrk="1" hangingPunct="1">
              <a:lnSpc>
                <a:spcPct val="90000"/>
              </a:lnSpc>
              <a:spcBef>
                <a:spcPct val="20000"/>
              </a:spcBef>
            </a:pPr>
            <a:r>
              <a:rPr lang="en-US" altLang="pl-PL" sz="1800" b="1" i="1" dirty="0">
                <a:solidFill>
                  <a:schemeClr val="accent2">
                    <a:lumMod val="60000"/>
                    <a:lumOff val="40000"/>
                  </a:schemeClr>
                </a:solidFill>
                <a:latin typeface="+mn-lt"/>
                <a:ea typeface="+mn-ea"/>
              </a:rPr>
              <a:t>Biological agents </a:t>
            </a:r>
          </a:p>
          <a:p>
            <a:pPr marL="514350" lvl="1" indent="0" algn="l" eaLnBrk="1" hangingPunct="1">
              <a:lnSpc>
                <a:spcPct val="90000"/>
              </a:lnSpc>
              <a:spcBef>
                <a:spcPct val="20000"/>
              </a:spcBef>
            </a:pPr>
            <a:r>
              <a:rPr lang="en-US" altLang="pl-PL" sz="1800" b="1" dirty="0" err="1">
                <a:latin typeface="+mn-lt"/>
                <a:ea typeface="+mn-ea"/>
              </a:rPr>
              <a:t>anty</a:t>
            </a:r>
            <a:r>
              <a:rPr lang="en-US" altLang="pl-PL" sz="1800" b="1" dirty="0">
                <a:latin typeface="+mn-lt"/>
                <a:ea typeface="+mn-ea"/>
              </a:rPr>
              <a:t>-thymocyte globulin, </a:t>
            </a:r>
            <a:r>
              <a:rPr lang="en-US" altLang="pl-PL" sz="1800" b="1" dirty="0" err="1">
                <a:latin typeface="+mn-lt"/>
                <a:ea typeface="+mn-ea"/>
              </a:rPr>
              <a:t>anty</a:t>
            </a:r>
            <a:r>
              <a:rPr lang="en-US" altLang="pl-PL" sz="1800" b="1" dirty="0">
                <a:latin typeface="+mn-lt"/>
                <a:ea typeface="+mn-ea"/>
              </a:rPr>
              <a:t> –CD52 (alemtuzumab), anty-IL2-R (</a:t>
            </a:r>
            <a:r>
              <a:rPr lang="en-US" altLang="pl-PL" sz="1800" b="1" dirty="0" err="1">
                <a:latin typeface="+mn-lt"/>
                <a:ea typeface="+mn-ea"/>
              </a:rPr>
              <a:t>basiliximab</a:t>
            </a:r>
            <a:r>
              <a:rPr lang="en-US" altLang="pl-PL" sz="1800" b="1" dirty="0">
                <a:latin typeface="+mn-lt"/>
                <a:ea typeface="+mn-ea"/>
              </a:rPr>
              <a:t>)</a:t>
            </a:r>
          </a:p>
          <a:p>
            <a:pPr marL="514350" lvl="1" indent="0" algn="l" eaLnBrk="1" hangingPunct="1">
              <a:lnSpc>
                <a:spcPct val="90000"/>
              </a:lnSpc>
              <a:spcBef>
                <a:spcPct val="20000"/>
              </a:spcBef>
            </a:pPr>
            <a:endParaRPr lang="en-US" altLang="pl-PL" sz="1800" b="1" i="1" dirty="0">
              <a:solidFill>
                <a:schemeClr val="accent2">
                  <a:lumMod val="60000"/>
                  <a:lumOff val="40000"/>
                </a:schemeClr>
              </a:solidFill>
              <a:latin typeface="+mn-lt"/>
              <a:ea typeface="+mn-ea"/>
            </a:endParaRPr>
          </a:p>
          <a:p>
            <a:pPr indent="-228600" algn="l" eaLnBrk="1" hangingPunct="1">
              <a:lnSpc>
                <a:spcPct val="90000"/>
              </a:lnSpc>
              <a:spcBef>
                <a:spcPct val="20000"/>
              </a:spcBef>
              <a:buFont typeface="Arial" panose="020B0604020202020204" pitchFamily="34" charset="0"/>
              <a:buChar char="•"/>
            </a:pPr>
            <a:endParaRPr lang="en-US" altLang="pl-PL" sz="1800" b="1" dirty="0">
              <a:latin typeface="+mn-lt"/>
              <a:ea typeface="+mn-ea"/>
            </a:endParaRPr>
          </a:p>
        </p:txBody>
      </p:sp>
      <p:sp>
        <p:nvSpPr>
          <p:cNvPr id="5" name="Rectangle 137">
            <a:extLst>
              <a:ext uri="{FF2B5EF4-FFF2-40B4-BE49-F238E27FC236}">
                <a16:creationId xmlns:a16="http://schemas.microsoft.com/office/drawing/2014/main" id="{5838FDCE-E3FB-D677-D7F1-3AEA6F6B2A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75236" y="2170443"/>
            <a:ext cx="645368" cy="54452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139">
            <a:extLst>
              <a:ext uri="{FF2B5EF4-FFF2-40B4-BE49-F238E27FC236}">
                <a16:creationId xmlns:a16="http://schemas.microsoft.com/office/drawing/2014/main" id="{EEC32677-0552-9247-437B-BDD8460107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483524" y="1442483"/>
            <a:ext cx="2532832" cy="107412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141">
            <a:extLst>
              <a:ext uri="{FF2B5EF4-FFF2-40B4-BE49-F238E27FC236}">
                <a16:creationId xmlns:a16="http://schemas.microsoft.com/office/drawing/2014/main" id="{785D54D7-1776-E791-394B-04C093CAF1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80983" y="5182480"/>
            <a:ext cx="2017580" cy="855613"/>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Rectangle 143">
            <a:extLst>
              <a:ext uri="{FF2B5EF4-FFF2-40B4-BE49-F238E27FC236}">
                <a16:creationId xmlns:a16="http://schemas.microsoft.com/office/drawing/2014/main" id="{1A70867A-DBFD-9237-A877-F3A2BAAE85B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3118" y="5766644"/>
            <a:ext cx="485578" cy="40970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53960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4667CE7A-B8AD-8083-50BA-AB9692FF9740}"/>
              </a:ext>
            </a:extLst>
          </p:cNvPr>
          <p:cNvPicPr>
            <a:picLocks noChangeAspect="1"/>
          </p:cNvPicPr>
          <p:nvPr/>
        </p:nvPicPr>
        <p:blipFill>
          <a:blip r:embed="rId2"/>
          <a:stretch>
            <a:fillRect/>
          </a:stretch>
        </p:blipFill>
        <p:spPr>
          <a:xfrm>
            <a:off x="1257300" y="188640"/>
            <a:ext cx="7772400" cy="5382048"/>
          </a:xfrm>
          <a:prstGeom prst="rect">
            <a:avLst/>
          </a:prstGeom>
        </p:spPr>
      </p:pic>
      <p:pic>
        <p:nvPicPr>
          <p:cNvPr id="3" name="Obraz 2">
            <a:extLst>
              <a:ext uri="{FF2B5EF4-FFF2-40B4-BE49-F238E27FC236}">
                <a16:creationId xmlns:a16="http://schemas.microsoft.com/office/drawing/2014/main" id="{8F804563-0285-2CC9-0017-6C71D119DE22}"/>
              </a:ext>
            </a:extLst>
          </p:cNvPr>
          <p:cNvPicPr>
            <a:picLocks noChangeAspect="1"/>
          </p:cNvPicPr>
          <p:nvPr/>
        </p:nvPicPr>
        <p:blipFill>
          <a:blip r:embed="rId3"/>
          <a:stretch>
            <a:fillRect/>
          </a:stretch>
        </p:blipFill>
        <p:spPr>
          <a:xfrm>
            <a:off x="4927476" y="5999064"/>
            <a:ext cx="4102224" cy="377584"/>
          </a:xfrm>
          <a:prstGeom prst="rect">
            <a:avLst/>
          </a:prstGeom>
        </p:spPr>
      </p:pic>
      <p:pic>
        <p:nvPicPr>
          <p:cNvPr id="4" name="Obraz 3">
            <a:extLst>
              <a:ext uri="{FF2B5EF4-FFF2-40B4-BE49-F238E27FC236}">
                <a16:creationId xmlns:a16="http://schemas.microsoft.com/office/drawing/2014/main" id="{5DA20B72-66F0-A3DE-B17F-1404CAD5998C}"/>
              </a:ext>
            </a:extLst>
          </p:cNvPr>
          <p:cNvPicPr>
            <a:picLocks noChangeAspect="1"/>
          </p:cNvPicPr>
          <p:nvPr/>
        </p:nvPicPr>
        <p:blipFill>
          <a:blip r:embed="rId4"/>
          <a:stretch>
            <a:fillRect/>
          </a:stretch>
        </p:blipFill>
        <p:spPr>
          <a:xfrm>
            <a:off x="1890184" y="6376648"/>
            <a:ext cx="7139516" cy="220704"/>
          </a:xfrm>
          <a:prstGeom prst="rect">
            <a:avLst/>
          </a:prstGeom>
        </p:spPr>
      </p:pic>
    </p:spTree>
    <p:extLst>
      <p:ext uri="{BB962C8B-B14F-4D97-AF65-F5344CB8AC3E}">
        <p14:creationId xmlns:p14="http://schemas.microsoft.com/office/powerpoint/2010/main" val="280658748"/>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l-PL" sz="3200" b="0" i="0" u="none" strike="noStrike" cap="none" normalizeH="0" baseline="0" smtClean="0">
            <a:ln>
              <a:noFill/>
            </a:ln>
            <a:solidFill>
              <a:schemeClr val="tx1"/>
            </a:solidFill>
            <a:effectLst/>
            <a:latin typeface="Symbol" pitchFamily="28" charset="2"/>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pl-PL" sz="3200" b="0" i="0" u="none" strike="noStrike" cap="none" normalizeH="0" baseline="0" smtClean="0">
            <a:ln>
              <a:noFill/>
            </a:ln>
            <a:solidFill>
              <a:schemeClr val="tx1"/>
            </a:solidFill>
            <a:effectLst/>
            <a:latin typeface="Symbol" pitchFamily="28" charset="2"/>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yw pakietu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3462</Words>
  <Application>Microsoft Office PowerPoint</Application>
  <PresentationFormat>Slajdy 35 mm</PresentationFormat>
  <Paragraphs>719</Paragraphs>
  <Slides>71</Slides>
  <Notes>18</Notes>
  <HiddenSlides>0</HiddenSlides>
  <MMClips>4</MMClips>
  <ScaleCrop>false</ScaleCrop>
  <HeadingPairs>
    <vt:vector size="8" baseType="variant">
      <vt:variant>
        <vt:lpstr>Używane czcionki</vt:lpstr>
      </vt:variant>
      <vt:variant>
        <vt:i4>9</vt:i4>
      </vt:variant>
      <vt:variant>
        <vt:lpstr>Motyw</vt:lpstr>
      </vt:variant>
      <vt:variant>
        <vt:i4>1</vt:i4>
      </vt:variant>
      <vt:variant>
        <vt:lpstr>Osadzone serwery OLE</vt:lpstr>
      </vt:variant>
      <vt:variant>
        <vt:i4>2</vt:i4>
      </vt:variant>
      <vt:variant>
        <vt:lpstr>Tytuły slajdów</vt:lpstr>
      </vt:variant>
      <vt:variant>
        <vt:i4>71</vt:i4>
      </vt:variant>
    </vt:vector>
  </HeadingPairs>
  <TitlesOfParts>
    <vt:vector size="83" baseType="lpstr">
      <vt:lpstr>ＭＳ Ｐゴシック</vt:lpstr>
      <vt:lpstr>American Typewriter Condensed</vt:lpstr>
      <vt:lpstr>Arial</vt:lpstr>
      <vt:lpstr>Calibri</vt:lpstr>
      <vt:lpstr>Cochin</vt:lpstr>
      <vt:lpstr>Osaka</vt:lpstr>
      <vt:lpstr>Symbol</vt:lpstr>
      <vt:lpstr>Times New Roman</vt:lpstr>
      <vt:lpstr>Wingdings</vt:lpstr>
      <vt:lpstr>Blank Presentation</vt:lpstr>
      <vt:lpstr>CorelDRAW</vt:lpstr>
      <vt:lpstr>Photo Editor Photo</vt:lpstr>
      <vt:lpstr>Immunosuppressive therapy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Historical Development of  Immunosuppressive Regimens</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Cyclosporine A (CsA) </vt:lpstr>
      <vt:lpstr> Cyclosporine A - adverse reactions </vt:lpstr>
      <vt:lpstr>Prezentacja programu PowerPoint</vt:lpstr>
      <vt:lpstr>Molecular mechanism of action of tacrolimus</vt:lpstr>
      <vt:lpstr>Calcineurin inhibitors  and mTOR inhibitors interactions (2)</vt:lpstr>
      <vt:lpstr>Calcineurin inhibitors  and mTOR inhibitors interactions (3)</vt:lpstr>
      <vt:lpstr>Prezentacja programu PowerPoint</vt:lpstr>
      <vt:lpstr>Prezentacja programu PowerPoint</vt:lpstr>
      <vt:lpstr>Prezentacja programu PowerPoint</vt:lpstr>
      <vt:lpstr>Prezentacja programu PowerPoint</vt:lpstr>
      <vt:lpstr>Mycophenolate mofetil (MMF)- CellCept Mycophenolate sodium (MPS) - Myfortic</vt:lpstr>
      <vt:lpstr>Prezentacja programu PowerPoint</vt:lpstr>
      <vt:lpstr>Azathioprine (Imuran)</vt:lpstr>
      <vt:lpstr>Prezentacja programu PowerPoint</vt:lpstr>
      <vt:lpstr>Glucorticosteroids - adverse reactions</vt:lpstr>
      <vt:lpstr>Glucocorticosteroids (GS)</vt:lpstr>
      <vt:lpstr>PSI (mTOR inhibitors): sirolimus, everolimus</vt:lpstr>
      <vt:lpstr>Prezentacja programu PowerPoint</vt:lpstr>
      <vt:lpstr>PSI (mTOR inhibitors): sirolimus (Rapamune), everolimus (Certican)</vt:lpstr>
      <vt:lpstr>Prezentacja programu PowerPoint</vt:lpstr>
      <vt:lpstr>Prezentacja programu PowerPoint</vt:lpstr>
      <vt:lpstr>Polyclonal antibodies antithymocyte globulin (Thymoglobuline/Grafalon)</vt:lpstr>
      <vt:lpstr>Polyclonal antibodies - adverse reactions</vt:lpstr>
      <vt:lpstr>Prezentacja programu PowerPoint</vt:lpstr>
      <vt:lpstr> Anti - CD25 (anti- IL-2Ra) antibody</vt:lpstr>
      <vt:lpstr>  Anti-IL-2Ra = anti-CD25  </vt:lpstr>
      <vt:lpstr>Prezentacja programu PowerPoint</vt:lpstr>
      <vt:lpstr> Treatment of acute T cell mediated rejection (cellular) - ACR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Metabolic toxicities of immunosuppressive drugs</vt:lpstr>
      <vt:lpstr>Emerging  Clinical  Objectives</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Immunosuppressive therapy</dc:title>
  <dc:creator>23265</dc:creator>
  <cp:lastModifiedBy>Teresa Bączkowska</cp:lastModifiedBy>
  <cp:revision>45</cp:revision>
  <dcterms:created xsi:type="dcterms:W3CDTF">2020-05-02T13:44:54Z</dcterms:created>
  <dcterms:modified xsi:type="dcterms:W3CDTF">2026-05-19T06:05:19Z</dcterms:modified>
</cp:coreProperties>
</file>