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359" r:id="rId3"/>
    <p:sldId id="361" r:id="rId4"/>
    <p:sldId id="360" r:id="rId5"/>
    <p:sldId id="362" r:id="rId6"/>
    <p:sldId id="364" r:id="rId7"/>
    <p:sldId id="368" r:id="rId8"/>
    <p:sldId id="367" r:id="rId9"/>
    <p:sldId id="369" r:id="rId10"/>
    <p:sldId id="363" r:id="rId11"/>
    <p:sldId id="366" r:id="rId12"/>
    <p:sldId id="374" r:id="rId13"/>
    <p:sldId id="375" r:id="rId14"/>
    <p:sldId id="370" r:id="rId15"/>
    <p:sldId id="371" r:id="rId16"/>
    <p:sldId id="365" r:id="rId17"/>
    <p:sldId id="376" r:id="rId18"/>
    <p:sldId id="378" r:id="rId19"/>
    <p:sldId id="372" r:id="rId20"/>
    <p:sldId id="373" r:id="rId21"/>
    <p:sldId id="380" r:id="rId22"/>
    <p:sldId id="379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4B08-1102-4559-A089-1E6DA5B9376F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74A4-1A2D-41B3-99F8-C0C55A4D2C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38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471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860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165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860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617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202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4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915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25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773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69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154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Tafefobia</a:t>
            </a:r>
            <a:r>
              <a:rPr lang="pl-PL" dirty="0" smtClean="0"/>
              <a:t>-lęk przed pochowaniem żywcem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Ludwika Jędrzejewiczowa-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siostra Chopina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464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Tafefobia</a:t>
            </a:r>
            <a:r>
              <a:rPr lang="pl-PL" dirty="0" smtClean="0"/>
              <a:t>-lęk przed pochowaniem żywcem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Ludwika Jędrzejewiczowa-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siostra Chopina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974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15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27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6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89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50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08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13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FA3C7-43AE-40CC-BB81-C60454347A52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54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46FA5A-6D6F-B750-349E-5056C6165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F48B45D-701F-F48F-196A-CA474F39A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78CD443-0A8A-41AD-D3A7-6A7C2111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E97C568-F6A9-F723-DF80-29BE00D2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C76142A-DBE9-CC9C-20D8-B80E3FCE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96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D7A92C9-0979-3255-9F88-79BFDEF4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5B88761E-8E2C-A81F-C58D-B0355A64B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FD1A90FF-FC62-E8F5-B5AC-A806D9B1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89A33CE-D17D-ED59-04CE-71AB6ECC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DB3E750-D5A2-E78D-356D-788DEA2A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2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50DD4394-4556-7975-5F79-7C56AB77C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5A203248-EA3A-42CE-CDB8-996B4E490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76EFB8B6-71C6-3CA9-2106-7C2FE4C2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324F8C2-0F49-D510-D5AD-0889076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CFF3526-D9C3-5F4A-EB83-DB9E9D3A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98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CED030-2022-958A-CCDC-5909C41F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CE1B87C-B20F-BAA4-E949-611E1F388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FC5DB9A7-D8BF-B295-CA0B-419D05CE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572299A-A1EF-1F7F-0691-858154A0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45CC9D1-69C8-19BE-231E-50A1C404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7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997C3B-34B0-BB24-5AAB-AF0BF3E6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94E4B43-7E4A-808B-D3FB-8661C4AC4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E941DDE-CB53-CEA6-CB40-B33FD7D4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BB42F16-4E89-1CE9-1184-A43C94F6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B6C66A0-BF38-357F-635E-3E9F2B7B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57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F94DD6-6542-CBB1-1A41-D8E78EE8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DABB26A-BEA7-1052-C1BD-4F5691865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614529B-2843-7F64-BBA3-C861C39A0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DB75A06-A3AC-89F9-033C-DFB758A4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32FF3B5-1176-A239-0876-8CA93CEB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9B3A77A-0B90-1828-76D7-3C3BC874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60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007D90-23ED-2C45-7979-FAA3329A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A5E1A87-4DAE-6D37-FE88-31F47B9D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A561A6A-4E53-579D-56E3-18CA50198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D80C80A9-5C3C-D638-B792-3E246D9A9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058F93A7-A722-7147-2245-30720C65D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54A14F1D-B905-05FB-C849-18CFF76B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B9E6F579-A2B2-4E1A-8E58-FD4402E8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19BE6D35-BEE0-2378-294D-A049385A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9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A2927F3-FEF3-E430-7C0B-8BE602DD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80667E6B-D8BC-9761-0D35-60870DA4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1BF16B18-5B04-475D-18A7-CD7D5D41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DDC2ED1-9B8A-8FD2-9EA2-EBE818AE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07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1E8F0266-70B7-127D-183C-448E7622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B32FC3F4-EA05-77E8-FFFE-4F93B904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C9E19C34-F0E7-3974-3320-D73355C8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63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3BFAD8-552E-6940-D3AD-B6AAE358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33FD996-3216-51AB-18AA-3113ED2A2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F9C74BD4-A43F-F5D0-6CBD-84A39C3D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55C7CAD-3BC1-0FB0-AE73-8D2991D9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1C904CFB-87A6-8EAE-9F7F-532BE631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AE84A100-29E0-E7CE-068E-CDEAABED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03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67FCAE6-5452-A881-4D5D-697015F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3A8DB225-3096-E3A2-7B01-A169FC5AF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856AC92-BEA1-5CA7-8859-8CDB7E99E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F08B6DA-9E91-F806-5E64-887BAFE6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CF6FC56C-EB4E-4CF4-8EC5-66356DBB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830AC428-FD10-ED74-892A-8BDA78DC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777E92FA-F11F-FAC8-AFFE-7B5500F0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ABE55D0-5CA9-7E31-925B-A8DFE2A4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D354BAA-3380-C2C6-5414-0B3FA51CF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22C74B-BCC4-4030-BBE5-9F3F3C33750E}" type="datetimeFigureOut">
              <a:rPr lang="pl-PL" smtClean="0"/>
              <a:t>02.03.2025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A975157-8A7C-3208-CF3C-95D5066B2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9A6D1EB-CD0F-CC57-2A2F-56BB2F711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7AC49-5958-47A8-85B0-C3F760AF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3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654817" y="1811621"/>
            <a:ext cx="87493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  Wywiady z zakresu układu oddechowego</a:t>
            </a: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altLang="pl-P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Klinika Transplantologii, Immunologii, Nefrologii i Chorób Wewnętrznych </a:t>
            </a:r>
            <a:br>
              <a:rPr lang="pl-PL" altLang="pl-P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Warszawski Uniwersytet Medyczny </a:t>
            </a: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31" y="2729531"/>
            <a:ext cx="1396736" cy="139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- kaszel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ugh as a neurological sign: What a clinician should kn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3" y="1553021"/>
            <a:ext cx="6584932" cy="30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65759" y="5055576"/>
            <a:ext cx="9767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Kaszel: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nasilony wdech a następnie wydech przy początkowym krótkim zamknięciu głośni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→ wysokie ciśnienie w klatce piersiowej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→ gwałtowny wyrzut powietrza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398328" y="1793245"/>
            <a:ext cx="47133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Łuk odruchowy kaszlu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Receptory czuciowe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głównie w gardle, krtani, nabłonku oskrzeli</a:t>
            </a:r>
          </a:p>
          <a:p>
            <a:pPr marL="342900" indent="-342900">
              <a:buAutoNum type="arabicPeriod"/>
            </a:pP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Droga dośrodkowa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(gałęzie nerwu błędnego)</a:t>
            </a:r>
          </a:p>
          <a:p>
            <a:pPr marL="342900" indent="-342900">
              <a:buAutoNum type="arabicPeriod"/>
            </a:pP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Ośrodek kaszlu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(rdzeń przedłużony)</a:t>
            </a:r>
          </a:p>
          <a:p>
            <a:pPr marL="342900" indent="-342900">
              <a:buAutoNum type="arabicPeriod"/>
            </a:pP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Droga odśrodkowa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nerw błędny, nerwy rdzeniowe, nerw przeponowy</a:t>
            </a:r>
          </a:p>
          <a:p>
            <a:pPr marL="342900" indent="-342900">
              <a:buAutoNum type="arabicPeriod"/>
            </a:pP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Efektor: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mięśnie międzyżebrowe, przepony i nagłośni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- kaszel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891589" y="1564689"/>
            <a:ext cx="230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Kaszel ostry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&lt;3 tygodni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31031" y="1564689"/>
            <a:ext cx="2909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Kaszel podostry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3-8 tygodni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329352" y="1564689"/>
            <a:ext cx="254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Kaszel przewlekły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&gt;8 tygodni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420754" y="2674647"/>
            <a:ext cx="3114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-infekcje dróg oddechowych (zwykle wirusowe)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-zatorowość płucna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-ciało obce w drogach oddechowych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-narażenie na toksyczne pyły i gazy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849597" y="2712607"/>
            <a:ext cx="289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przedłużający się najczęściej po infekcji wirusowej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056863" y="2674647"/>
            <a:ext cx="38552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Zwykle etiologia wieloczynnikowa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-alergia (astma)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-rak płuca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-przyjmowanie ACE-i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-przewlekłe zapalenie zatok przynosowych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-choroby śródmiąższowe płuc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-przewlekłe narażenie na substancje drażniące drogi oddechowe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-refluks żołądkowo-przełykowy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-przyczyny kardiologiczne (zastój w krążeniu płucnym)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662100" y="1480524"/>
            <a:ext cx="2319250" cy="8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8214805" y="1480524"/>
            <a:ext cx="2319250" cy="8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4907725" y="1480524"/>
            <a:ext cx="2319250" cy="8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 descr="Tarcza zegara - Darmowe obrazy wektorowe clipart na creazill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4" y="1456907"/>
            <a:ext cx="810150" cy="8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1336146" y="5133479"/>
            <a:ext cx="628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UWAGA: 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Kaszel przewlekły, a zwłaszcza zmiana jego charakteru u palacza papierosów jest jednym z objawów raka płuca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279089" y="5095457"/>
            <a:ext cx="6512142" cy="1130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 descr="Red Flag Emoji - what it means and how to use i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" y="5376051"/>
            <a:ext cx="1226214" cy="685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7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- kaszel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98936" y="1617496"/>
            <a:ext cx="230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Kaszel suchy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2758" y="1597350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Kaszel produktywny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526459" y="1398692"/>
            <a:ext cx="2769018" cy="8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42219" y="1398692"/>
            <a:ext cx="2769018" cy="81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Sputum: Definition, Colors, Causes, and Conditions (2025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" t="-1138" r="794" b="12786"/>
          <a:stretch/>
        </p:blipFill>
        <p:spPr bwMode="auto">
          <a:xfrm>
            <a:off x="7717183" y="4182866"/>
            <a:ext cx="4186642" cy="19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021782" y="6068659"/>
            <a:ext cx="3607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https://www.respiratorytherapyzone.com/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497440" y="1113822"/>
            <a:ext cx="41397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WYDZIELINA</a:t>
            </a: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Biała, śluzowa, lepka: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-astma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-infekcje wirusowe</a:t>
            </a: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Żółtozielona, ropna: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płuc, oskrzeli  lub zatok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-bakteryjne zaostrzenie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Krwista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-przyczyny jak w krwiopluciu</a:t>
            </a:r>
          </a:p>
          <a:p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Grudki,czopy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-grzybica, mukowiscydoza </a:t>
            </a:r>
            <a:endParaRPr lang="pl-PL" sz="1600" dirty="0"/>
          </a:p>
        </p:txBody>
      </p:sp>
      <p:sp>
        <p:nvSpPr>
          <p:cNvPr id="20" name="Strzałka w prawo 19"/>
          <p:cNvSpPr/>
          <p:nvPr/>
        </p:nvSpPr>
        <p:spPr>
          <a:xfrm>
            <a:off x="8091739" y="2158243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8091739" y="351064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>
            <a:off x="8091739" y="1475977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8098540" y="291333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28173" y="2514205"/>
            <a:ext cx="42982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przyjmowanie ACE-i (</a:t>
            </a: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 15% leczonych)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-astma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-niewydolność serca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-choroby wirusowe dróg oddechowych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-śródmiąższowe choroby płuc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99650" y="2510296"/>
            <a:ext cx="3133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-rozstrzenie oskrzeli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98517" y="114534"/>
            <a:ext cx="1159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Kaszel przewlekły – diagnostyka różnicowa: objawy towarzyszące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39716" y="1203164"/>
            <a:ext cx="354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Astma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93996" y="2028543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40596" y="2910985"/>
            <a:ext cx="4008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Spływanie wydzieliny po tylnej ścianie gardła 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najczęstsza przyczyna kaszlu!)</a:t>
            </a:r>
            <a:endParaRPr lang="pl-PL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716" y="4038522"/>
            <a:ext cx="333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Przyjmowanie  ACE-i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63999" y="4910969"/>
            <a:ext cx="39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Refluks żołądkowo-przełykowy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3749" y="5637859"/>
            <a:ext cx="309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Przyczyny kardiologiczne (niewydolność serca)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823112" y="1062520"/>
            <a:ext cx="5151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napad często w nocy, duszność i świsty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-plwocina śluzowa, czasem żółta (eozynofilia)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-dobra reakcja na wziewne leki rozkurczające oskrzela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823112" y="1980760"/>
            <a:ext cx="5710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palenie tytoniu w wywiadach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-kaszel największy nad ranem i po przebudzeniu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-zmniejsza się po odkrztuszeniu wydzieliny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823112" y="2912374"/>
            <a:ext cx="5586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towarzyszące przewlekłe zapalenie zatok i nosa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-widoczna śluzowa wydzielina na tylnej ścianie gardła („objaw kostki brukowej”)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823112" y="3870821"/>
            <a:ext cx="63054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kaszel pojawia się w pierwszym tygodniu leczenia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-suchy, męczący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-ustępuje czasem dopiero po kilku tygodniach od odstawienia leku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823112" y="4882090"/>
            <a:ext cx="53783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zgaga, objawy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dyspeptyczne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-poprawa po inhibitorze pompy protonowej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823112" y="5628163"/>
            <a:ext cx="580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-zwykle w nocy,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ortopnoe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-trzeszczenia nad polami płucnymi w osłuchiwaniu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trzałka w prawo 18"/>
          <p:cNvSpPr/>
          <p:nvPr/>
        </p:nvSpPr>
        <p:spPr>
          <a:xfrm>
            <a:off x="4932879" y="123498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4918461" y="3075737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4932879" y="575892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4918461" y="4008198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>
            <a:off x="4936578" y="4995770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prawo 25"/>
          <p:cNvSpPr/>
          <p:nvPr/>
        </p:nvSpPr>
        <p:spPr>
          <a:xfrm>
            <a:off x="4932879" y="216890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0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064029" y="114534"/>
            <a:ext cx="1098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– powikłania kaszlu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aculty Alexander Duarte, MD Professor Division of Pulmonary Critical Care  &amp; Sleep Medicine Department of Internal Medicine University of Texas  Medical. - pp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7" y="1514717"/>
            <a:ext cx="5527039" cy="41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1055" y="576269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://player.slideplayer.com/89/14258756/slides/slide_1.jpg</a:t>
            </a:r>
          </a:p>
        </p:txBody>
      </p:sp>
      <p:pic>
        <p:nvPicPr>
          <p:cNvPr id="10" name="Obraz 9" descr="Image may contain Arm Shoulder Human and Pers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14" y="2543602"/>
            <a:ext cx="3754762" cy="2816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7331824" y="5562633"/>
            <a:ext cx="47866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The New England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2018 https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://media.self.com/photos/5a6a51ea493f9e0aff5ac924/4:3/w_1920,c_limit/nejmicm1701940_f1.jpeg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409230" y="1927894"/>
            <a:ext cx="470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Złamane żebro u pacjentki z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krztuśccem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- krwioplucie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oughing Blood in Singapore - Interventional Pulmonology Clin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5" y="1272421"/>
            <a:ext cx="3899831" cy="25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14757" y="4107811"/>
            <a:ext cx="591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Krwioplucie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Wykrztuszanie z dróg oddechowych krwi lub krwistej plwociny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77349" y="5215947"/>
            <a:ext cx="599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Krwotok płucny: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Masywne krwawienie z dróg oddechowych &gt;200 ml/dobę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→ niewydolność oddechowa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→ bezpośrednie zagrożenie życia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 descr="Red Flag Emoji - what it means and how to use i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12" y="5596313"/>
            <a:ext cx="1226214" cy="6851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4671753" y="1878207"/>
            <a:ext cx="7431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Mechanizm krwioplucia</a:t>
            </a:r>
          </a:p>
          <a:p>
            <a:pPr marL="342900" indent="-342900">
              <a:buAutoNum type="arabicPeriod"/>
            </a:pP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Stan zapalny naczyń</a:t>
            </a: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→ gruźlica, zapalenie płuc, zapalenie naczyń</a:t>
            </a:r>
          </a:p>
          <a:p>
            <a:pPr marL="342900" indent="-342900">
              <a:buAutoNum type="arabicPeriod"/>
            </a:pP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Naciekanie i </a:t>
            </a:r>
            <a:r>
              <a:rPr lang="pl-PL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nowotworzenie</a:t>
            </a: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patologicznych naczyń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→nowotwory</a:t>
            </a:r>
          </a:p>
          <a:p>
            <a:pPr marL="342900" indent="-342900">
              <a:buAutoNum type="arabicPeriod"/>
            </a:pP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Wzrost ciśnienia w lewym przedsionku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(nadciśnienie płucne) →niewydolność lewej komory,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stenoza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mitralna</a:t>
            </a:r>
          </a:p>
        </p:txBody>
      </p:sp>
    </p:spTree>
    <p:extLst>
      <p:ext uri="{BB962C8B-B14F-4D97-AF65-F5344CB8AC3E}">
        <p14:creationId xmlns:p14="http://schemas.microsoft.com/office/powerpoint/2010/main" val="39769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23702" y="114534"/>
            <a:ext cx="1156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- krwioplucie - przyczyny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Causes of Haemopt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6" y="1250997"/>
            <a:ext cx="3177073" cy="47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14026" y="6105394"/>
            <a:ext cx="480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https://manualofmedicine.com/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392866" y="1482705"/>
            <a:ext cx="211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Częste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384174" y="1474199"/>
            <a:ext cx="269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Umiarkowanie częste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024212" y="1495730"/>
            <a:ext cx="206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Rzadkie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138353" y="2351759"/>
            <a:ext cx="21446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oskrzeli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</a:t>
            </a:r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-rak płuca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-gruźlica</a:t>
            </a:r>
          </a:p>
          <a:p>
            <a:pPr marL="285750" indent="-285750">
              <a:buFontTx/>
              <a:buChar char="-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294812" y="2274526"/>
            <a:ext cx="313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-zatorowość płucna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-niewydolność lewokomorowa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-urazy płuca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-biopsja płuca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-bronchoskopia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446029" y="2197957"/>
            <a:ext cx="2837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-układowe zapalenia naczyń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-leki przeciwkrzepliwe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-skazy krwotoczne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aspergilloma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stenoza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mitralna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az 16" descr="Red Flag Emoji - what it means and how to use i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77" y="2955350"/>
            <a:ext cx="953505" cy="5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rostokąt 13"/>
          <p:cNvSpPr/>
          <p:nvPr/>
        </p:nvSpPr>
        <p:spPr>
          <a:xfrm>
            <a:off x="6296012" y="1474199"/>
            <a:ext cx="2781486" cy="417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285211" y="1463341"/>
            <a:ext cx="1321724" cy="4386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9920771" y="1482705"/>
            <a:ext cx="1321724" cy="4386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0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98517" y="114534"/>
            <a:ext cx="1159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Krwioplucie – diagnostyka różnicowa: objawy towarzyszące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39716" y="1203164"/>
            <a:ext cx="354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Nowotwór płuca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716" y="2286143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Zatorowość płucna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93996" y="3279607"/>
            <a:ext cx="400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Krwioplucie spowodowane urazem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8152" y="4165469"/>
            <a:ext cx="333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Niewydolność serca,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stenoza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mitralna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17399" y="4991826"/>
            <a:ext cx="39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Zapalenie oskrzeli/płuc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93996" y="5820807"/>
            <a:ext cx="37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Układowe zapalenie naczyń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823112" y="1062520"/>
            <a:ext cx="5151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krwioplucie nawracające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-często sama krew, bez plwociny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-palenie tytoniu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-utrata masy ciała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823111" y="2272832"/>
            <a:ext cx="5710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nagły początek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-towarzysząca duszność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-ból w klatce piersiowej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823111" y="3268315"/>
            <a:ext cx="6072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-uraz klatki piersiowej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-inwazyjne zabiegi diagnostyczne (bronchoskopia, biopsja płuca, torakotomia)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776352" y="4246444"/>
            <a:ext cx="6305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-plwocina różowa, pienista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-napadowa duszność nocna,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ortopnoë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823112" y="4978859"/>
            <a:ext cx="537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-plwocina ropno-krwista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-gorączka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-duszność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776352" y="5888248"/>
            <a:ext cx="580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-objawy choroby podstawowej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trzałka w prawo 18"/>
          <p:cNvSpPr/>
          <p:nvPr/>
        </p:nvSpPr>
        <p:spPr>
          <a:xfrm>
            <a:off x="4932879" y="123498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4943813" y="3385209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4949055" y="5957660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4969165" y="433910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>
            <a:off x="4950901" y="5082307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prawo 25"/>
          <p:cNvSpPr/>
          <p:nvPr/>
        </p:nvSpPr>
        <p:spPr>
          <a:xfrm>
            <a:off x="4932879" y="241833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90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- chrypka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octor for Laryngitis Treatment in Los Angeles | Westside Head &amp; N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1" y="1462368"/>
            <a:ext cx="5365645" cy="35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09671" y="5241840"/>
            <a:ext cx="2678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://www.westsidehn.com/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096000" y="1920689"/>
            <a:ext cx="56997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Chrypka: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Zaburzenia drgań fałdów głosowych w wyniku: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1. Bezpośredniego  </a:t>
            </a: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uszkodzenie fałdów głosowych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mięśni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krtani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Uszkodzenia nerwów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unerwiających mięśnie krtani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07263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709859" y="173121"/>
            <a:ext cx="11172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– chrypka - przyczyny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40972" y="1448849"/>
            <a:ext cx="32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Pierwotne choroby krtani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9230" y="1437286"/>
            <a:ext cx="29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Wtórne choroby krtani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789361" y="1318750"/>
            <a:ext cx="309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Uszkodzenie nerwu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krtaniowego wstecznego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0694" y="2221665"/>
            <a:ext cx="95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Ostre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0694" y="3712057"/>
            <a:ext cx="202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Przewlekłe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60694" y="2545077"/>
            <a:ext cx="393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gardła i krtani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tchawicy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podgłośniowe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zapalenie krtani (krup)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44069" y="4081389"/>
            <a:ext cx="4319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-zawodowe nadużywanie głosu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-dym tytoniowy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-rak gardła i krtani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-refluks żołądkowo-przełykowy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-ciało obce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621040" y="2457631"/>
            <a:ext cx="3017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Osłabienie mięśni gardła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-niedoczynność tarczycy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-miastenia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598380" y="3561951"/>
            <a:ext cx="3395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Zapalenie stawu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pierścienno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-nalewkowego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-reumatoidalne zapalenie stawów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-toczeń układowy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8506203" y="2380503"/>
            <a:ext cx="3652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-jatrogenne (np. operacja tarczycy)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-nowotwory (przełyk, płuco, przerzuty do węzłów chłonnych)</a:t>
            </a: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-neuropatie (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np.cukrzycowa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az 16" descr="Red Flag Emoji - what it means and how to use i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66" y="4429369"/>
            <a:ext cx="953505" cy="53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 descr="Red Flag Emoji - what it means and how to use i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89" y="2953818"/>
            <a:ext cx="953505" cy="5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rostokąt 14"/>
          <p:cNvSpPr/>
          <p:nvPr/>
        </p:nvSpPr>
        <p:spPr>
          <a:xfrm>
            <a:off x="507076" y="1318750"/>
            <a:ext cx="3084022" cy="670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4506439" y="1318750"/>
            <a:ext cx="3084022" cy="670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8586804" y="1318750"/>
            <a:ext cx="3372450" cy="670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4231178" y="5370892"/>
            <a:ext cx="766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UWAGA:</a:t>
            </a:r>
          </a:p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Chrypka, która trwa &gt;2 tygodni wymaga dalszej diagnostyki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192830" y="5311620"/>
            <a:ext cx="7650987" cy="926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6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- duszność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 descr="Dyspnoea: underlying mechanisms and treatment - ScienceDire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6" y="1612698"/>
            <a:ext cx="4589145" cy="3848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548640" y="5926975"/>
            <a:ext cx="554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://doi.org/10.1093/bja/aer040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569527" y="1647398"/>
            <a:ext cx="6483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Definicja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subiektywne odczucie braku powietrza lub trudności w oddychaniu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Mechanizm powstawania duszności: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-ośrodki zlokalizowane w korze mózgowej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-ośrodki w rdzeniu przedłużonym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-receptory w klatce piersiowej (mechanoreceptory przepony)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-ośrodki w płucach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-chemoreceptory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238597" y="3890357"/>
            <a:ext cx="1067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6" y="1211526"/>
            <a:ext cx="4057199" cy="30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93341" y="4395667"/>
            <a:ext cx="480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Ostatnie chwile Fryderyka Chopina</a:t>
            </a: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autor: Teofil Kwiatkowski, 1849/1850r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696903" y="125365"/>
            <a:ext cx="1181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Fryderyk Chopin – z jakiego powodu zmarł?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93341" y="5036027"/>
            <a:ext cx="808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Fryderyk Chopin zmarł 17 października 1849r w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Paryżu w wieku 39 lat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93341" y="5534453"/>
            <a:ext cx="1127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Został pochowany na cmentarzu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Père-Lachaise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w Paryżu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Serce Chopina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jest przechowywane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kryształowym słoju w kościele Świętego Krzyża 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Warszawie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020733" y="1337733"/>
            <a:ext cx="6891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„….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Chorowałem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przez te ostatnie dwa tygodnie jak pies: zaziębiłem się mimo 18 stopni ciepła, róż, pomarańczy, palm i fig. Trzech doktorów z całej wyspy najsławniejszych: jeden wąchał, com pluł, drugi stukał, skądem pluł, trzeci macał i słuchał, jakem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pluł………”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367866" y="2929699"/>
            <a:ext cx="671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 przebywającego na Majorce Fryderyka Chopina do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Juliana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Fontany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grudnia 1838r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238597" y="3890357"/>
            <a:ext cx="1067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6" y="1211526"/>
            <a:ext cx="4057199" cy="30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93341" y="4372364"/>
            <a:ext cx="480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Ostatnie chwile Fryderyka Chopina</a:t>
            </a: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autor: Teofil Kwiatkowski, 1849/1850r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295796" y="721103"/>
            <a:ext cx="7032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Przewlekła choroba układu oddechowego (trwała &gt;20 lat)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Wyniszczający kaszel z odkrztuszaniem, zwłaszcza rano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Wiele zaostrzeń pod postacią infekcji dróg oddechowych, zwłaszcza zimą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Przez kilkanaście lat  przed śmiercią krwioplucie i krwotoki płucne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Niska tolerancja wysiłku fizycznego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Wyniszczenie (wzrost 170 cm, waga &lt;45kg) – BMI ok.15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Opisywany beczkowaty kształt klatki piersiowej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Siostra Chopina, Emilia zmarła w wieku 14 lat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erce Chopina - znaczne powiększenie (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kardiomegalia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 powierzchni osierdzia szkliste gruzełkowate zmiany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Strzałka w prawo 10"/>
          <p:cNvSpPr/>
          <p:nvPr/>
        </p:nvSpPr>
        <p:spPr>
          <a:xfrm>
            <a:off x="4889170" y="5776879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4905759" y="520855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4910246" y="467330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4905134" y="301713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>
            <a:off x="4934210" y="166590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>
            <a:off x="4905134" y="111166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4889170" y="3560451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4905134" y="4145478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>
            <a:off x="4926228" y="225711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13516" y="5024932"/>
            <a:ext cx="3955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GRUŹLICA?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MUKOWISCYDOZA?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NIEDOBÓR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ANTYTRYPSYNY?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WADA ZASTAWKI MITRALNEJ?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602473" y="109530"/>
            <a:ext cx="972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Fryderyk Chopin – z jakiego powodu zmarł?</a:t>
            </a:r>
          </a:p>
        </p:txBody>
      </p:sp>
    </p:spTree>
    <p:extLst>
      <p:ext uri="{BB962C8B-B14F-4D97-AF65-F5344CB8AC3E}">
        <p14:creationId xmlns:p14="http://schemas.microsoft.com/office/powerpoint/2010/main" val="34608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238597" y="3890357"/>
            <a:ext cx="106735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 </a:t>
            </a: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dała nam dwoje oczu, dwoje uszu, ale tylko jeden język, po to abyśmy więcej patrzyli i słuchali, niż mówili”. </a:t>
            </a:r>
            <a:endParaRPr lang="pl-PL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Sokrates</a:t>
            </a:r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- duszność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edycyna po Dyplomie - Najczęstsze przyczyny duszności przewlekłe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9" y="1461074"/>
            <a:ext cx="6793864" cy="39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20099" y="5570829"/>
            <a:ext cx="4904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Podyplomie.pl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- duszność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 descr="Frontiers | Clinical dyspnea scenario: Using high-fidelity situation  simulation teaching program to evaluate learning effectiveness for clinical  junior and pre-clinical nurs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7" y="1373292"/>
            <a:ext cx="4946209" cy="38938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74073" y="5727469"/>
            <a:ext cx="5921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Źródło: https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://doi.org/10.3389/fpsyg.2022.1015106</a:t>
            </a:r>
          </a:p>
        </p:txBody>
      </p:sp>
      <p:sp>
        <p:nvSpPr>
          <p:cNvPr id="2" name="Schemat blokowy: łącznik 1"/>
          <p:cNvSpPr/>
          <p:nvPr/>
        </p:nvSpPr>
        <p:spPr>
          <a:xfrm>
            <a:off x="3098196" y="2282834"/>
            <a:ext cx="997527" cy="100512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łącznik 9"/>
          <p:cNvSpPr/>
          <p:nvPr/>
        </p:nvSpPr>
        <p:spPr>
          <a:xfrm>
            <a:off x="2100669" y="4235468"/>
            <a:ext cx="997527" cy="100512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łącznik 11"/>
          <p:cNvSpPr/>
          <p:nvPr/>
        </p:nvSpPr>
        <p:spPr>
          <a:xfrm>
            <a:off x="3098196" y="3560525"/>
            <a:ext cx="997527" cy="100512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łącznik 12"/>
          <p:cNvSpPr/>
          <p:nvPr/>
        </p:nvSpPr>
        <p:spPr>
          <a:xfrm>
            <a:off x="1123856" y="3589323"/>
            <a:ext cx="997527" cy="100512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296012" y="1028708"/>
            <a:ext cx="5616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Pulmonologiczne przyczyny duszności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43105" y="1691858"/>
            <a:ext cx="54282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Zwiększenie oporu dróg oddechowych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-astma,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rozsztrzenia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oskrzeli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43105" y="2530687"/>
            <a:ext cx="6048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Zmiany śródmiąższowe i w pęcherzykach płucnych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-obrzęk płuc/zastoinowa niewydolność serca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-choroby śródmiąższowe płuc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143105" y="3601420"/>
            <a:ext cx="5428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Choroby naczyń płucnych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zatorowość płucna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-układowe zapalenia naczyń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143105" y="4509378"/>
            <a:ext cx="514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Choroby opłucnej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płyn w jamie opłucnej niezależnie od przyczyny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143105" y="5210461"/>
            <a:ext cx="67998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Choroby mięśni oddechowych i ściany klatki piersiowej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miopatie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-miastenia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-deformacje klatki piersiowej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trzałka w prawo 20"/>
          <p:cNvSpPr/>
          <p:nvPr/>
        </p:nvSpPr>
        <p:spPr>
          <a:xfrm>
            <a:off x="5784879" y="5316274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5810595" y="460707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>
            <a:off x="5810595" y="368512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5784879" y="265240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>
            <a:off x="5788039" y="1842513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0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- duszność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84180" y="1435552"/>
            <a:ext cx="55778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Rodzaje duszności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Spoczynkowa  czy wysiłkowa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Napadowa (ostra) czy przewlekła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Zależna od pozycji ciała </a:t>
            </a:r>
          </a:p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orthopnoë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– duszność w pozycji </a:t>
            </a: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leżącej,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ustępuje w siedzącej lub stojącej</a:t>
            </a:r>
          </a:p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platypnea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– duszność  w pozycji </a:t>
            </a:r>
            <a:r>
              <a:rPr lang="pl-P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stojącej,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zmniejsza się w pozycji leżącej</a:t>
            </a:r>
          </a:p>
          <a:p>
            <a:pPr marL="285750" indent="-285750">
              <a:buFontTx/>
              <a:buChar char="-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556563" y="210256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564851" y="2629710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571427" y="3172869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Ikona ludzi w różnej postawie, różnych pozach akcji, leży, stoi, siedzi, chodzi, biegnie, ilustracja wektorowa linii - 1776183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40702" r="65637" b="22889"/>
          <a:stretch/>
        </p:blipFill>
        <p:spPr bwMode="auto">
          <a:xfrm>
            <a:off x="5704085" y="1698165"/>
            <a:ext cx="1949450" cy="931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 descr="Ikona ludzi w różnej postawie, różnych pozach akcji, leży, stoi, siedzi, chodzi, biegnie, ilustracja wektorowa linii - 1776183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t="21264" r="39620" b="19928"/>
          <a:stretch/>
        </p:blipFill>
        <p:spPr bwMode="auto">
          <a:xfrm>
            <a:off x="6095334" y="4073298"/>
            <a:ext cx="1567180" cy="1504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7748227" y="1396776"/>
            <a:ext cx="4547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Orthopnoë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/napadowa duszność nocna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-lewokomorowa niewydolność serca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-choroby śródmiąższowe płuc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rozstrzenie oskrzeli (trudność z odkrztuszeniem wydzieliny)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748227" y="4372212"/>
            <a:ext cx="340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Platypnea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-zespół wątrobowo-płucny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18" descr="Znak Wyboru I Symbol Krzyża Wynik Dodatni I Ujemny Dobre I Złe Emocje  Wektor EPS 10 Ilustracja Wektor - Ilustracja złożonej z smutny, symbol:  16695639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49386" r="52171" b="18440"/>
          <a:stretch/>
        </p:blipFill>
        <p:spPr bwMode="auto">
          <a:xfrm>
            <a:off x="6471853" y="1349507"/>
            <a:ext cx="502920" cy="516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az 19" descr="Znak Wyboru I Symbol Krzyża Wynik Dodatni I Ujemny Dobre I Złe Emocje  Wektor EPS 10 Ilustracja Wektor - Ilustracja złożonej z smutny, symbol:  16695639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49386" r="52171" b="18440"/>
          <a:stretch/>
        </p:blipFill>
        <p:spPr bwMode="auto">
          <a:xfrm>
            <a:off x="6567055" y="3752956"/>
            <a:ext cx="502920" cy="516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14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729049" y="176842"/>
            <a:ext cx="990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Duszność – diagnostyka różnicowa: czas narastania  duszności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070074" y="1489956"/>
            <a:ext cx="354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Pojawiająca się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nagle</a:t>
            </a:r>
            <a:endParaRPr lang="pl-PL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70074" y="2790255"/>
            <a:ext cx="442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Narastająca w ciągu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minut lub godzin</a:t>
            </a:r>
            <a:endParaRPr lang="pl-PL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0074" y="3859983"/>
            <a:ext cx="4214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Narastająca w ciągu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godzin  lub dni </a:t>
            </a:r>
            <a:endParaRPr lang="pl-PL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67302" y="1398125"/>
            <a:ext cx="4130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-zachłyśnięcie (aspiracja ciała obcego)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-odma opłucnowa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-zatorowość płuca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-zawał serca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409112" y="2781178"/>
            <a:ext cx="539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-ostra niewydolność lewokomorowa (obrzęk płuc)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-napad astmy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467302" y="3795902"/>
            <a:ext cx="466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-ostre zapalenie oskrzeli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070074" y="5036740"/>
            <a:ext cx="339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Duszność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przewlekła</a:t>
            </a:r>
            <a:endParaRPr lang="pl-PL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09112" y="4810626"/>
            <a:ext cx="5660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-przewlekła niewydolność serca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-śródmiąższowe choroby płuc (włóknienie płuc, pylica, azbestoza)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-nowotwory płuc (pierwotne, przerzutowe)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trzałka w prawo 19"/>
          <p:cNvSpPr/>
          <p:nvPr/>
        </p:nvSpPr>
        <p:spPr>
          <a:xfrm>
            <a:off x="5671022" y="1570864"/>
            <a:ext cx="332510" cy="207516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5671022" y="289498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5659102" y="3958329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5671022" y="5021677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 descr="Tarcza zegara - Darmowe obrazy wektorowe clipart na creazill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9" y="1300741"/>
            <a:ext cx="810150" cy="8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az 27" descr="Tarcza zegara - Darmowe obrazy wektorowe clipart na creazill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9" y="3763837"/>
            <a:ext cx="810150" cy="8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az 28" descr="Tarcza zegara - Darmowe obrazy wektorowe clipart na creazill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6" y="2514515"/>
            <a:ext cx="810150" cy="8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/>
          <p:cNvSpPr txBox="1"/>
          <p:nvPr/>
        </p:nvSpPr>
        <p:spPr>
          <a:xfrm>
            <a:off x="263766" y="1029262"/>
            <a:ext cx="747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minuty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07274" y="2253089"/>
            <a:ext cx="972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godziny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62138" y="3440592"/>
            <a:ext cx="123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141615" y="114534"/>
            <a:ext cx="1105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Duszność – diagnostyka różnicowa: objawy towarzyszące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199804" y="1256745"/>
            <a:ext cx="354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Świst wdechowy (stridor)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99804" y="2005090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Świsty wydechowe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99804" y="2894120"/>
            <a:ext cx="295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Wykrztuszanie plwociny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16429" y="3720343"/>
            <a:ext cx="333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Krwioplucie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216429" y="4608913"/>
            <a:ext cx="294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Ból opłucnowy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99804" y="5616697"/>
            <a:ext cx="309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Ból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zamostkowy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296012" y="1196452"/>
            <a:ext cx="515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-aspiracja ciała obcego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-guz tchawicy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296012" y="1884157"/>
            <a:ext cx="5710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-astma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-zaostrzenie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-rozstrzenie oskrzeli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324227" y="2940286"/>
            <a:ext cx="558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POChP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296012" y="3679144"/>
            <a:ext cx="557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-guz płuca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-zatorowość płucna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-gruźlica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296012" y="4612054"/>
            <a:ext cx="537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-zapalenie płuc lub opłucnej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-początkowa faza gromadzenia płynu w opłucnej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-zatorowość płucna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324227" y="5692907"/>
            <a:ext cx="580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-zawał serca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-rozwarstwienie aorty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trzałka w prawo 18"/>
          <p:cNvSpPr/>
          <p:nvPr/>
        </p:nvSpPr>
        <p:spPr>
          <a:xfrm>
            <a:off x="5473913" y="134093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5473913" y="3054290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5473913" y="5727833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5515477" y="3805951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>
            <a:off x="5473913" y="4741136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prawo 25"/>
          <p:cNvSpPr/>
          <p:nvPr/>
        </p:nvSpPr>
        <p:spPr>
          <a:xfrm>
            <a:off x="5473913" y="2009699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 descr="Red Flag Emoji - what it means and how to use i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" y="5524511"/>
            <a:ext cx="1226214" cy="68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az 27" descr="Red Flag Emoji - what it means and how to use i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" y="3720053"/>
            <a:ext cx="1226214" cy="685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6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– duszność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93853" y="1214861"/>
            <a:ext cx="1046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Przykładowe pytania u pacjenta z dusznością: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97008" y="1887091"/>
            <a:ext cx="9409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duszność pojawia się tylko przy wysiłku czy jest też w spoczynku?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Jeśli jest wysiłkowa, to jaki wysiłek ją wywołuje?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jaki dystans pacjent może przejść po płaskiej powierzchni bez odpoczynku?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na które piętro pacjent wejdzie bez odpoczynku?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Jeśli jest spoczynkowa, to w jakiej pozycji jest większa – leżącej? siedzącej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czy budzi pacjenta w nocy?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czy pacjent śpi z uniesionym wezgłowiem łóżka?- „na wysokich poduszkach”?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83190" y="4196267"/>
            <a:ext cx="982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duszność ma charakter napadowy czy przewlekły?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towarzyszą jej słyszalne świsty? „uczucie grania w klatce piersiowej”?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21946" y="5099201"/>
            <a:ext cx="9833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pacjent gorączkuje?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 odkrztusza plwocinę?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-jeśli tak, jaką? – ropna (zielonożółta), biała, śluzowa?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-czy pacjent zauważył krew w plwocinie?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 descr="Red Flag Emoji - what it means and how to use i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8" y="5580291"/>
            <a:ext cx="1226214" cy="68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trzałka w prawo 11"/>
          <p:cNvSpPr/>
          <p:nvPr/>
        </p:nvSpPr>
        <p:spPr>
          <a:xfrm>
            <a:off x="781866" y="197242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780463" y="4290812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780463" y="5216945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4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472502" y="114534"/>
            <a:ext cx="3719498" cy="92867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 b="1" u="sng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dirty="0">
                <a:solidFill>
                  <a:srgbClr val="0D0D0D"/>
                </a:solidFill>
                <a:latin typeface="+mj-lt"/>
                <a:ea typeface="+mj-ea"/>
                <a:cs typeface="+mj-cs"/>
              </a:rPr>
            </a:br>
            <a:endParaRPr lang="pl-PL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rostokąt 6"/>
          <p:cNvSpPr/>
          <p:nvPr/>
        </p:nvSpPr>
        <p:spPr>
          <a:xfrm flipV="1">
            <a:off x="0" y="88295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259773" y="6549305"/>
            <a:ext cx="8072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Wywiady z zakresu układu oddechowego. Propedeutyka Chorób Wewnętrznych III rok</a:t>
            </a:r>
          </a:p>
        </p:txBody>
      </p:sp>
      <p:sp>
        <p:nvSpPr>
          <p:cNvPr id="16" name="Prostokąt 15"/>
          <p:cNvSpPr/>
          <p:nvPr/>
        </p:nvSpPr>
        <p:spPr>
          <a:xfrm flipV="1">
            <a:off x="0" y="6522081"/>
            <a:ext cx="12192000" cy="5444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12670" y="140264"/>
            <a:ext cx="990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Wywiady z zakresu układu oddechowego – duszność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39585" y="1280160"/>
            <a:ext cx="1046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695796" y="1232076"/>
            <a:ext cx="1036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duszności towarzyszy ból w klatce piersiowej?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- jaki? –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zamostkowy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płucnowy?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12670" y="2109006"/>
            <a:ext cx="11006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pacjent ma rozpoznawane alergie?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Co robi zawodowo?- narażenie na pył, krzemionkę, azbest?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ma zwierzęta domowe?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czy ma uczulenie na sierść?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hoduje gołębie?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612670" y="3768993"/>
            <a:ext cx="1100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pali/palił papierosy? e-papierosy?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jeśli tak, to ile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paczkolat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jeśli rzucił palenie –to kiedy?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czy jest biernym palaczem?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87287" y="5609933"/>
            <a:ext cx="8418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Dobrze zebrany wywiad jest podstawą rozpoznania każdej choroby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612670" y="4874982"/>
            <a:ext cx="9825644" cy="381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Czy pacjent chudnie- rak płuca? gruźlica?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887287" y="5536276"/>
            <a:ext cx="8418022" cy="606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 descr="Red Flag Emoji - what it means and how to use i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" y="4851089"/>
            <a:ext cx="1226214" cy="68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trzałka w prawo 14"/>
          <p:cNvSpPr/>
          <p:nvPr/>
        </p:nvSpPr>
        <p:spPr>
          <a:xfrm>
            <a:off x="1120182" y="1364961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>
            <a:off x="1127760" y="2221627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1127760" y="4978353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1127760" y="3868967"/>
            <a:ext cx="332510" cy="19972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9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1996</Words>
  <Application>Microsoft Office PowerPoint</Application>
  <PresentationFormat>Panoramiczny</PresentationFormat>
  <Paragraphs>433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Renata Godlewska</dc:creator>
  <cp:lastModifiedBy>Renata Godlewska</cp:lastModifiedBy>
  <cp:revision>60</cp:revision>
  <dcterms:created xsi:type="dcterms:W3CDTF">2025-02-18T18:18:25Z</dcterms:created>
  <dcterms:modified xsi:type="dcterms:W3CDTF">2025-03-02T15:02:50Z</dcterms:modified>
</cp:coreProperties>
</file>