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0" r:id="rId1"/>
  </p:sldMasterIdLst>
  <p:notesMasterIdLst>
    <p:notesMasterId r:id="rId43"/>
  </p:notesMasterIdLst>
  <p:sldIdLst>
    <p:sldId id="256" r:id="rId2"/>
    <p:sldId id="339" r:id="rId3"/>
    <p:sldId id="340" r:id="rId4"/>
    <p:sldId id="341" r:id="rId5"/>
    <p:sldId id="342" r:id="rId6"/>
    <p:sldId id="343" r:id="rId7"/>
    <p:sldId id="344" r:id="rId8"/>
    <p:sldId id="334" r:id="rId9"/>
    <p:sldId id="338" r:id="rId10"/>
    <p:sldId id="286" r:id="rId11"/>
    <p:sldId id="324" r:id="rId12"/>
    <p:sldId id="335" r:id="rId13"/>
    <p:sldId id="336" r:id="rId14"/>
    <p:sldId id="321" r:id="rId15"/>
    <p:sldId id="290" r:id="rId16"/>
    <p:sldId id="322" r:id="rId17"/>
    <p:sldId id="323" r:id="rId18"/>
    <p:sldId id="337" r:id="rId19"/>
    <p:sldId id="316" r:id="rId20"/>
    <p:sldId id="317" r:id="rId21"/>
    <p:sldId id="291" r:id="rId22"/>
    <p:sldId id="318" r:id="rId23"/>
    <p:sldId id="319" r:id="rId24"/>
    <p:sldId id="320" r:id="rId25"/>
    <p:sldId id="332" r:id="rId26"/>
    <p:sldId id="333" r:id="rId27"/>
    <p:sldId id="326" r:id="rId28"/>
    <p:sldId id="327" r:id="rId29"/>
    <p:sldId id="345" r:id="rId30"/>
    <p:sldId id="277" r:id="rId31"/>
    <p:sldId id="346" r:id="rId32"/>
    <p:sldId id="347" r:id="rId33"/>
    <p:sldId id="348" r:id="rId34"/>
    <p:sldId id="325" r:id="rId35"/>
    <p:sldId id="328" r:id="rId36"/>
    <p:sldId id="329" r:id="rId37"/>
    <p:sldId id="283" r:id="rId38"/>
    <p:sldId id="285" r:id="rId39"/>
    <p:sldId id="330" r:id="rId40"/>
    <p:sldId id="331" r:id="rId41"/>
    <p:sldId id="313" r:id="rId4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 pośredni 3 — Ak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Styl pośredn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Styl z motywem 2 — Ak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2"/>
    <p:restoredTop sz="94721"/>
  </p:normalViewPr>
  <p:slideViewPr>
    <p:cSldViewPr snapToGrid="0" snapToObjects="1">
      <p:cViewPr varScale="1">
        <p:scale>
          <a:sx n="81" d="100"/>
          <a:sy n="81" d="100"/>
        </p:scale>
        <p:origin x="2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8F484-0801-F646-8AAB-E9CE25B7A1E2}" type="datetimeFigureOut">
              <a:rPr lang="pl-PL" smtClean="0"/>
              <a:t>02.10.2024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EC386-06FC-204E-9F9B-13D29FFFA1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7657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EAAB-E610-FF42-B905-F239EE15DCA4}" type="datetimeFigureOut">
              <a:rPr lang="pl-PL" smtClean="0"/>
              <a:t>02.10.2024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B5A2D-5492-3F49-A21B-5D977B27D4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7249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EAAB-E610-FF42-B905-F239EE15DCA4}" type="datetimeFigureOut">
              <a:rPr lang="pl-PL" smtClean="0"/>
              <a:t>02.10.2024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B5A2D-5492-3F49-A21B-5D977B27D4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2255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EAAB-E610-FF42-B905-F239EE15DCA4}" type="datetimeFigureOut">
              <a:rPr lang="pl-PL" smtClean="0"/>
              <a:t>02.10.2024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B5A2D-5492-3F49-A21B-5D977B27D4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2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EAAB-E610-FF42-B905-F239EE15DCA4}" type="datetimeFigureOut">
              <a:rPr lang="pl-PL" smtClean="0"/>
              <a:t>02.10.2024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B5A2D-5492-3F49-A21B-5D977B27D4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891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EAAB-E610-FF42-B905-F239EE15DCA4}" type="datetimeFigureOut">
              <a:rPr lang="pl-PL" smtClean="0"/>
              <a:t>02.10.2024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B5A2D-5492-3F49-A21B-5D977B27D4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6195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EAAB-E610-FF42-B905-F239EE15DCA4}" type="datetimeFigureOut">
              <a:rPr lang="pl-PL" smtClean="0"/>
              <a:t>02.10.2024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B5A2D-5492-3F49-A21B-5D977B27D4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4073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EAAB-E610-FF42-B905-F239EE15DCA4}" type="datetimeFigureOut">
              <a:rPr lang="pl-PL" smtClean="0"/>
              <a:t>02.10.2024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B5A2D-5492-3F49-A21B-5D977B27D4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7177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EAAB-E610-FF42-B905-F239EE15DCA4}" type="datetimeFigureOut">
              <a:rPr lang="pl-PL" smtClean="0"/>
              <a:t>02.10.2024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B5A2D-5492-3F49-A21B-5D977B27D4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132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EAAB-E610-FF42-B905-F239EE15DCA4}" type="datetimeFigureOut">
              <a:rPr lang="pl-PL" smtClean="0"/>
              <a:t>02.10.2024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B5A2D-5492-3F49-A21B-5D977B27D4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53668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EAAB-E610-FF42-B905-F239EE15DCA4}" type="datetimeFigureOut">
              <a:rPr lang="pl-PL" smtClean="0"/>
              <a:t>02.10.2024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B5A2D-5492-3F49-A21B-5D977B27D4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794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Przeciągnij obraz na symbol zastępczy lub kliknij ikonę, aby go dodać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EAAB-E610-FF42-B905-F239EE15DCA4}" type="datetimeFigureOut">
              <a:rPr lang="pl-PL" smtClean="0"/>
              <a:t>02.10.2024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B5A2D-5492-3F49-A21B-5D977B27D4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212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DEAAB-E610-FF42-B905-F239EE15DCA4}" type="datetimeFigureOut">
              <a:rPr lang="pl-PL" smtClean="0"/>
              <a:t>02.10.2024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B5A2D-5492-3F49-A21B-5D977B27D4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7672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1828657" y="628260"/>
            <a:ext cx="90054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RPGN </a:t>
            </a:r>
            <a:r>
              <a:rPr lang="pl-PL" sz="32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Rapidly</a:t>
            </a:r>
            <a:r>
              <a:rPr lang="pl-PL" sz="3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Progressive </a:t>
            </a:r>
            <a:r>
              <a:rPr lang="pl-PL" sz="32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Glomerulonephritis</a:t>
            </a:r>
            <a:endParaRPr lang="pl-PL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1130403" y="3034590"/>
            <a:ext cx="10058399" cy="2428060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pl-PL" sz="8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Rapid</a:t>
            </a:r>
            <a:r>
              <a:rPr lang="pl-PL" sz="8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8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loss</a:t>
            </a:r>
            <a:r>
              <a:rPr lang="pl-PL" sz="8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8000" dirty="0"/>
              <a:t>of </a:t>
            </a:r>
            <a:r>
              <a:rPr lang="pl-PL" sz="8000" dirty="0" err="1"/>
              <a:t>renal</a:t>
            </a:r>
            <a:r>
              <a:rPr lang="pl-PL" sz="8000" dirty="0"/>
              <a:t> </a:t>
            </a:r>
            <a:r>
              <a:rPr lang="pl-PL" sz="8000" dirty="0" err="1"/>
              <a:t>function</a:t>
            </a:r>
            <a:r>
              <a:rPr lang="pl-PL" sz="8000" dirty="0"/>
              <a:t> </a:t>
            </a:r>
            <a:r>
              <a:rPr lang="pl-PL" sz="8000" dirty="0" err="1"/>
              <a:t>over</a:t>
            </a:r>
            <a:r>
              <a:rPr lang="pl-PL" sz="8000" dirty="0"/>
              <a:t> a </a:t>
            </a:r>
            <a:r>
              <a:rPr lang="pl-PL" sz="8000" dirty="0" err="1"/>
              <a:t>very</a:t>
            </a:r>
            <a:r>
              <a:rPr lang="pl-PL" sz="8000" dirty="0"/>
              <a:t> </a:t>
            </a:r>
            <a:r>
              <a:rPr lang="pl-PL" sz="8000" dirty="0" err="1"/>
              <a:t>short</a:t>
            </a:r>
            <a:r>
              <a:rPr lang="pl-PL" sz="8000" dirty="0"/>
              <a:t> period </a:t>
            </a:r>
          </a:p>
          <a:p>
            <a:pPr lvl="0"/>
            <a:endParaRPr lang="pl-PL" sz="8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pl-PL" sz="8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Nephritic</a:t>
            </a:r>
            <a:r>
              <a:rPr lang="pl-PL" sz="8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8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urine</a:t>
            </a:r>
            <a:r>
              <a:rPr lang="pl-PL" sz="8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8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analysis</a:t>
            </a:r>
            <a:r>
              <a:rPr lang="pl-PL" sz="8000" dirty="0"/>
              <a:t>: proteinuria, micro </a:t>
            </a:r>
            <a:r>
              <a:rPr lang="pl-PL" sz="8000" dirty="0" err="1"/>
              <a:t>or</a:t>
            </a:r>
            <a:r>
              <a:rPr lang="pl-PL" sz="8000" dirty="0"/>
              <a:t> </a:t>
            </a:r>
            <a:r>
              <a:rPr lang="pl-PL" sz="8000" dirty="0" err="1"/>
              <a:t>macroscopic</a:t>
            </a:r>
            <a:r>
              <a:rPr lang="pl-PL" sz="8000" dirty="0"/>
              <a:t> hematuria, </a:t>
            </a:r>
            <a:r>
              <a:rPr lang="pl-PL" sz="8000" dirty="0" err="1"/>
              <a:t>dysmorphic</a:t>
            </a:r>
            <a:r>
              <a:rPr lang="pl-PL" sz="8000" dirty="0"/>
              <a:t> red </a:t>
            </a:r>
            <a:r>
              <a:rPr lang="pl-PL" sz="8000" dirty="0" err="1"/>
              <a:t>blood</a:t>
            </a:r>
            <a:r>
              <a:rPr lang="pl-PL" sz="8000" dirty="0"/>
              <a:t> </a:t>
            </a:r>
            <a:r>
              <a:rPr lang="pl-PL" sz="8000" dirty="0" err="1"/>
              <a:t>cells</a:t>
            </a:r>
            <a:r>
              <a:rPr lang="pl-PL" sz="8000" dirty="0"/>
              <a:t> (RBC), RBC </a:t>
            </a:r>
            <a:r>
              <a:rPr lang="pl-PL" sz="8000" dirty="0" err="1"/>
              <a:t>casts</a:t>
            </a:r>
            <a:endParaRPr lang="pl-PL" sz="8000" dirty="0"/>
          </a:p>
          <a:p>
            <a:pPr lvl="0"/>
            <a:endParaRPr lang="pl-PL" sz="8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pl-PL" sz="8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Histopathological</a:t>
            </a:r>
            <a:r>
              <a:rPr lang="pl-PL" sz="8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8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characteristic</a:t>
            </a:r>
            <a:r>
              <a:rPr lang="pl-PL" sz="8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on </a:t>
            </a:r>
            <a:r>
              <a:rPr lang="pl-PL" sz="8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renal</a:t>
            </a:r>
            <a:r>
              <a:rPr lang="pl-PL" sz="8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8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biopsy</a:t>
            </a:r>
            <a:r>
              <a:rPr lang="pl-PL" sz="8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8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finding</a:t>
            </a:r>
            <a:r>
              <a:rPr lang="pl-PL" sz="8000" dirty="0"/>
              <a:t>; </a:t>
            </a:r>
            <a:r>
              <a:rPr lang="pl-PL" sz="8000" dirty="0" err="1"/>
              <a:t>cellular</a:t>
            </a:r>
            <a:r>
              <a:rPr lang="pl-PL" sz="8000" dirty="0"/>
              <a:t> </a:t>
            </a:r>
            <a:r>
              <a:rPr lang="pl-PL" sz="8000" dirty="0" err="1"/>
              <a:t>crescent</a:t>
            </a:r>
            <a:r>
              <a:rPr lang="pl-PL" sz="8000" dirty="0"/>
              <a:t> </a:t>
            </a:r>
            <a:r>
              <a:rPr lang="pl-PL" sz="8000" dirty="0" err="1"/>
              <a:t>formation</a:t>
            </a:r>
            <a:r>
              <a:rPr lang="pl-PL" sz="8000" dirty="0"/>
              <a:t> in the </a:t>
            </a:r>
            <a:r>
              <a:rPr lang="pl-PL" sz="8000" dirty="0" err="1"/>
              <a:t>glomeruli</a:t>
            </a:r>
            <a:r>
              <a:rPr lang="pl-PL" sz="8000" dirty="0"/>
              <a:t>; </a:t>
            </a:r>
            <a:r>
              <a:rPr lang="pl-PL" sz="8000" dirty="0" err="1"/>
              <a:t>which</a:t>
            </a:r>
            <a:r>
              <a:rPr lang="pl-PL" sz="8000" dirty="0"/>
              <a:t> </a:t>
            </a:r>
            <a:r>
              <a:rPr lang="pl-PL" sz="8000" dirty="0" err="1"/>
              <a:t>is</a:t>
            </a:r>
            <a:r>
              <a:rPr lang="pl-PL" sz="8000" dirty="0"/>
              <a:t> </a:t>
            </a:r>
            <a:r>
              <a:rPr lang="pl-PL" sz="8000" dirty="0" err="1"/>
              <a:t>proliferative</a:t>
            </a:r>
            <a:r>
              <a:rPr lang="pl-PL" sz="8000" dirty="0"/>
              <a:t> </a:t>
            </a:r>
            <a:r>
              <a:rPr lang="pl-PL" sz="8000" dirty="0" err="1"/>
              <a:t>cellular</a:t>
            </a:r>
            <a:r>
              <a:rPr lang="pl-PL" sz="8000" dirty="0"/>
              <a:t> </a:t>
            </a:r>
            <a:r>
              <a:rPr lang="pl-PL" sz="8000" dirty="0" err="1"/>
              <a:t>response</a:t>
            </a:r>
            <a:r>
              <a:rPr lang="pl-PL" sz="8000" dirty="0"/>
              <a:t> </a:t>
            </a:r>
            <a:r>
              <a:rPr lang="pl-PL" sz="8000" dirty="0" err="1"/>
              <a:t>seen</a:t>
            </a:r>
            <a:r>
              <a:rPr lang="pl-PL" sz="8000" dirty="0"/>
              <a:t> </a:t>
            </a:r>
            <a:r>
              <a:rPr lang="pl-PL" sz="8000" dirty="0" err="1"/>
              <a:t>outside</a:t>
            </a:r>
            <a:r>
              <a:rPr lang="pl-PL" sz="8000" dirty="0"/>
              <a:t> the </a:t>
            </a:r>
            <a:r>
              <a:rPr lang="pl-PL" sz="8000" dirty="0" err="1"/>
              <a:t>glomerular</a:t>
            </a:r>
            <a:r>
              <a:rPr lang="pl-PL" sz="8000" dirty="0"/>
              <a:t> </a:t>
            </a:r>
            <a:r>
              <a:rPr lang="pl-PL" sz="8000" dirty="0" err="1"/>
              <a:t>tuft</a:t>
            </a:r>
            <a:r>
              <a:rPr lang="pl-PL" sz="8000" dirty="0"/>
              <a:t> </a:t>
            </a:r>
            <a:r>
              <a:rPr lang="pl-PL" sz="8000" dirty="0" err="1"/>
              <a:t>within</a:t>
            </a:r>
            <a:r>
              <a:rPr lang="pl-PL" sz="8000" dirty="0"/>
              <a:t> </a:t>
            </a:r>
            <a:r>
              <a:rPr lang="pl-PL" sz="8000" dirty="0" err="1"/>
              <a:t>Bowman's</a:t>
            </a:r>
            <a:r>
              <a:rPr lang="pl-PL" sz="8000" dirty="0"/>
              <a:t> </a:t>
            </a:r>
            <a:r>
              <a:rPr lang="pl-PL" sz="8000" dirty="0" err="1"/>
              <a:t>capsule</a:t>
            </a:r>
            <a:r>
              <a:rPr lang="pl-PL" sz="8000" dirty="0"/>
              <a:t> and </a:t>
            </a:r>
            <a:r>
              <a:rPr lang="pl-PL" sz="8000" dirty="0" err="1"/>
              <a:t>because</a:t>
            </a:r>
            <a:r>
              <a:rPr lang="pl-PL" sz="8000" dirty="0"/>
              <a:t> of </a:t>
            </a:r>
            <a:r>
              <a:rPr lang="pl-PL" sz="8000" dirty="0" err="1"/>
              <a:t>its</a:t>
            </a:r>
            <a:r>
              <a:rPr lang="pl-PL" sz="8000" dirty="0"/>
              <a:t> </a:t>
            </a:r>
            <a:r>
              <a:rPr lang="pl-PL" sz="8000" dirty="0" err="1"/>
              <a:t>crescentic</a:t>
            </a:r>
            <a:r>
              <a:rPr lang="pl-PL" sz="8000" dirty="0"/>
              <a:t> </a:t>
            </a:r>
            <a:r>
              <a:rPr lang="pl-PL" sz="8000" dirty="0" err="1"/>
              <a:t>shape</a:t>
            </a:r>
            <a:r>
              <a:rPr lang="pl-PL" sz="8000" dirty="0"/>
              <a:t> </a:t>
            </a:r>
            <a:r>
              <a:rPr lang="pl-PL" sz="8000" dirty="0" err="1"/>
              <a:t>called</a:t>
            </a:r>
            <a:r>
              <a:rPr lang="pl-PL" sz="8000" dirty="0"/>
              <a:t> </a:t>
            </a:r>
            <a:r>
              <a:rPr lang="pl-PL" sz="8000" dirty="0" err="1"/>
              <a:t>crescentic</a:t>
            </a:r>
            <a:r>
              <a:rPr lang="pl-PL" sz="8000" dirty="0"/>
              <a:t> </a:t>
            </a:r>
            <a:r>
              <a:rPr lang="pl-PL" sz="8000" dirty="0" err="1"/>
              <a:t>glomerulonephritis</a:t>
            </a:r>
            <a:r>
              <a:rPr lang="pl-PL" sz="8000" dirty="0"/>
              <a:t>.</a:t>
            </a:r>
          </a:p>
          <a:p>
            <a:pPr marL="342900" indent="-342900">
              <a:buFont typeface="Wingdings" charset="2"/>
              <a:buChar char="ü"/>
            </a:pPr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19870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698" y="1110564"/>
            <a:ext cx="2857500" cy="2857500"/>
          </a:xfrm>
          <a:prstGeom prst="rect">
            <a:avLst/>
          </a:prstGeom>
        </p:spPr>
      </p:pic>
      <p:sp>
        <p:nvSpPr>
          <p:cNvPr id="4" name="PoleTekstowe 3"/>
          <p:cNvSpPr txBox="1"/>
          <p:nvPr/>
        </p:nvSpPr>
        <p:spPr>
          <a:xfrm>
            <a:off x="5782963" y="2539314"/>
            <a:ext cx="551111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endParaRPr lang="pl-PL" sz="2000" b="1" dirty="0"/>
          </a:p>
          <a:p>
            <a:pPr marL="285750" indent="-285750" algn="ctr">
              <a:buFont typeface="Wingdings" charset="2"/>
              <a:buChar char="ü"/>
            </a:pPr>
            <a:r>
              <a:rPr lang="pl-PL" sz="2000" dirty="0"/>
              <a:t>↑ T &gt; 38,8º C </a:t>
            </a:r>
            <a:r>
              <a:rPr lang="pl-PL" sz="2000" dirty="0" err="1"/>
              <a:t>last</a:t>
            </a:r>
            <a:r>
              <a:rPr lang="pl-PL" sz="2000" dirty="0"/>
              <a:t> </a:t>
            </a:r>
            <a:r>
              <a:rPr lang="pl-PL" sz="2000" dirty="0" err="1"/>
              <a:t>week</a:t>
            </a:r>
            <a:endParaRPr lang="pl-PL" sz="2000" dirty="0"/>
          </a:p>
          <a:p>
            <a:pPr marL="285750" indent="-285750" algn="ctr">
              <a:buFont typeface="Wingdings" charset="2"/>
              <a:buChar char="ü"/>
            </a:pPr>
            <a:r>
              <a:rPr lang="pl-PL" sz="2000" dirty="0" err="1"/>
              <a:t>weakness</a:t>
            </a:r>
            <a:endParaRPr lang="pl-PL" sz="2000" dirty="0"/>
          </a:p>
          <a:p>
            <a:pPr marL="285750" indent="-285750" algn="ctr">
              <a:buFont typeface="Wingdings" charset="2"/>
              <a:buChar char="ü"/>
            </a:pPr>
            <a:r>
              <a:rPr lang="pl-PL" sz="2000" dirty="0" err="1"/>
              <a:t>night</a:t>
            </a:r>
            <a:r>
              <a:rPr lang="pl-PL" sz="2000" dirty="0"/>
              <a:t> </a:t>
            </a:r>
            <a:r>
              <a:rPr lang="pl-PL" sz="2000" dirty="0" err="1"/>
              <a:t>sweats</a:t>
            </a:r>
            <a:endParaRPr lang="pl-PL" sz="2000" dirty="0"/>
          </a:p>
          <a:p>
            <a:pPr marL="285750" indent="-285750" algn="ctr">
              <a:buFont typeface="Wingdings" charset="2"/>
              <a:buChar char="ü"/>
            </a:pPr>
            <a:r>
              <a:rPr lang="pl-PL" sz="2000" dirty="0" err="1"/>
              <a:t>dry</a:t>
            </a:r>
            <a:r>
              <a:rPr lang="pl-PL" sz="2000" dirty="0"/>
              <a:t> </a:t>
            </a:r>
            <a:r>
              <a:rPr lang="pl-PL" sz="2000" dirty="0" err="1"/>
              <a:t>cought</a:t>
            </a:r>
            <a:endParaRPr lang="pl-PL" sz="2000" dirty="0"/>
          </a:p>
          <a:p>
            <a:pPr marL="285750" indent="-285750" algn="ctr">
              <a:buFont typeface="Wingdings" charset="2"/>
              <a:buChar char="ü"/>
            </a:pPr>
            <a:r>
              <a:rPr lang="pl-PL" sz="2000" dirty="0" err="1"/>
              <a:t>swelling</a:t>
            </a:r>
            <a:r>
              <a:rPr lang="pl-PL" sz="2000" dirty="0"/>
              <a:t> and </a:t>
            </a:r>
            <a:r>
              <a:rPr lang="pl-PL" sz="2000" dirty="0" err="1"/>
              <a:t>reddening</a:t>
            </a:r>
            <a:r>
              <a:rPr lang="pl-PL" sz="2000" dirty="0"/>
              <a:t> of </a:t>
            </a:r>
            <a:r>
              <a:rPr lang="pl-PL" sz="2000" dirty="0" err="1"/>
              <a:t>right</a:t>
            </a:r>
            <a:r>
              <a:rPr lang="pl-PL" sz="2000" dirty="0"/>
              <a:t> </a:t>
            </a:r>
            <a:r>
              <a:rPr lang="pl-PL" sz="2000" dirty="0" err="1"/>
              <a:t>lower</a:t>
            </a:r>
            <a:r>
              <a:rPr lang="pl-PL" sz="2000" dirty="0"/>
              <a:t> limb</a:t>
            </a:r>
          </a:p>
        </p:txBody>
      </p:sp>
      <p:sp>
        <p:nvSpPr>
          <p:cNvPr id="9" name="Prostokąt 8"/>
          <p:cNvSpPr/>
          <p:nvPr/>
        </p:nvSpPr>
        <p:spPr>
          <a:xfrm>
            <a:off x="7626770" y="1680519"/>
            <a:ext cx="17740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symptoms</a:t>
            </a:r>
            <a:endParaRPr lang="pl-PL" sz="2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5165124" y="587344"/>
            <a:ext cx="61289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52-years </a:t>
            </a:r>
            <a:r>
              <a:rPr lang="pl-PL" sz="4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old</a:t>
            </a:r>
            <a:r>
              <a:rPr lang="pl-PL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pl-PL" sz="4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woman</a:t>
            </a:r>
            <a:endParaRPr lang="pl-PL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3700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52B70E8-17B3-2146-88FE-85C02A930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083" y="2062377"/>
            <a:ext cx="2870200" cy="28321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8F35EA5A-5045-A749-8D73-150861723594}"/>
              </a:ext>
            </a:extLst>
          </p:cNvPr>
          <p:cNvSpPr txBox="1"/>
          <p:nvPr/>
        </p:nvSpPr>
        <p:spPr>
          <a:xfrm>
            <a:off x="5103342" y="2150076"/>
            <a:ext cx="6314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err="1"/>
              <a:t>Chest</a:t>
            </a:r>
            <a:r>
              <a:rPr lang="pl-PL" sz="3200" dirty="0"/>
              <a:t> </a:t>
            </a:r>
            <a:r>
              <a:rPr lang="pl-PL" sz="3200" dirty="0" err="1"/>
              <a:t>radiography</a:t>
            </a:r>
            <a:r>
              <a:rPr lang="pl-PL" sz="3200" dirty="0"/>
              <a:t> </a:t>
            </a:r>
            <a:r>
              <a:rPr lang="pl-PL" sz="3200" dirty="0" err="1"/>
              <a:t>showing</a:t>
            </a:r>
            <a:r>
              <a:rPr lang="pl-PL" sz="3200" dirty="0"/>
              <a:t> a </a:t>
            </a:r>
            <a:r>
              <a:rPr lang="pl-PL" sz="3200" dirty="0" err="1"/>
              <a:t>large</a:t>
            </a:r>
            <a:r>
              <a:rPr lang="pl-PL" sz="3200" dirty="0"/>
              <a:t> </a:t>
            </a:r>
            <a:r>
              <a:rPr lang="pl-PL" sz="3200" dirty="0" err="1"/>
              <a:t>infiltrate</a:t>
            </a:r>
            <a:r>
              <a:rPr lang="pl-PL" sz="3200" dirty="0"/>
              <a:t> with a central </a:t>
            </a:r>
            <a:r>
              <a:rPr lang="pl-PL" sz="3200" dirty="0" err="1"/>
              <a:t>cavitation</a:t>
            </a:r>
            <a:r>
              <a:rPr lang="pl-PL" sz="3200" dirty="0"/>
              <a:t> in the </a:t>
            </a:r>
            <a:r>
              <a:rPr lang="pl-PL" sz="3200" dirty="0" err="1"/>
              <a:t>right</a:t>
            </a:r>
            <a:r>
              <a:rPr lang="pl-PL" sz="3200" dirty="0"/>
              <a:t> </a:t>
            </a:r>
            <a:r>
              <a:rPr lang="pl-PL" sz="3200" dirty="0" err="1"/>
              <a:t>upper</a:t>
            </a:r>
            <a:r>
              <a:rPr lang="pl-PL" sz="3200" dirty="0"/>
              <a:t> </a:t>
            </a:r>
            <a:r>
              <a:rPr lang="pl-PL" sz="3200" dirty="0" err="1"/>
              <a:t>pulmonary</a:t>
            </a:r>
            <a:r>
              <a:rPr lang="pl-PL" sz="3200" dirty="0"/>
              <a:t> field.</a:t>
            </a:r>
          </a:p>
        </p:txBody>
      </p:sp>
    </p:spTree>
    <p:extLst>
      <p:ext uri="{BB962C8B-B14F-4D97-AF65-F5344CB8AC3E}">
        <p14:creationId xmlns:p14="http://schemas.microsoft.com/office/powerpoint/2010/main" val="442379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073566"/>
              </p:ext>
            </p:extLst>
          </p:nvPr>
        </p:nvGraphicFramePr>
        <p:xfrm>
          <a:off x="1853514" y="1629841"/>
          <a:ext cx="8233999" cy="22997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169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err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Results</a:t>
                      </a:r>
                      <a:r>
                        <a:rPr lang="pl-PL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 of </a:t>
                      </a:r>
                      <a:r>
                        <a:rPr lang="pl-PL" dirty="0" err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laboratory</a:t>
                      </a:r>
                      <a:r>
                        <a:rPr lang="pl-PL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pl-PL" dirty="0" err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tests</a:t>
                      </a:r>
                      <a:endParaRPr lang="pl-PL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/>
                        <a:t>creatinine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1,6 mg/dl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/>
                        <a:t>urea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112 mg/dl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hemoglobin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10,8 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/>
                        <a:t>leukocyte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14 G/l (N 92%)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004882"/>
                  </a:ext>
                </a:extLst>
              </a:tr>
              <a:tr h="445545">
                <a:tc>
                  <a:txBody>
                    <a:bodyPr/>
                    <a:lstStyle/>
                    <a:p>
                      <a:r>
                        <a:rPr lang="pl-PL" dirty="0" err="1"/>
                        <a:t>acute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phase</a:t>
                      </a:r>
                      <a:r>
                        <a:rPr lang="pl-PL" dirty="0"/>
                        <a:t> 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255 mg/l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PoleTekstowe 3"/>
          <p:cNvSpPr txBox="1"/>
          <p:nvPr/>
        </p:nvSpPr>
        <p:spPr>
          <a:xfrm>
            <a:off x="3369416" y="457566"/>
            <a:ext cx="4677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BP     </a:t>
            </a:r>
            <a:r>
              <a:rPr lang="pl-PL" dirty="0"/>
              <a:t>170/90 mmHg,    </a:t>
            </a:r>
            <a:r>
              <a:rPr lang="pl-PL" b="1" dirty="0"/>
              <a:t>HR</a:t>
            </a:r>
            <a:r>
              <a:rPr lang="pl-PL" dirty="0"/>
              <a:t> 100/min,    </a:t>
            </a:r>
            <a:r>
              <a:rPr lang="pl-PL" b="1" dirty="0"/>
              <a:t>T</a:t>
            </a:r>
            <a:r>
              <a:rPr lang="pl-PL" dirty="0"/>
              <a:t>  38,8 º C</a:t>
            </a:r>
          </a:p>
        </p:txBody>
      </p:sp>
      <p:sp>
        <p:nvSpPr>
          <p:cNvPr id="7" name="PoleTekstowe 6"/>
          <p:cNvSpPr txBox="1"/>
          <p:nvPr/>
        </p:nvSpPr>
        <p:spPr>
          <a:xfrm>
            <a:off x="3171894" y="4608139"/>
            <a:ext cx="5848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Ultrasonography</a:t>
            </a:r>
            <a:r>
              <a:rPr lang="pl-PL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dopp</a:t>
            </a:r>
            <a:r>
              <a:rPr lang="pl-PL" b="1" dirty="0"/>
              <a:t>: </a:t>
            </a:r>
            <a:r>
              <a:rPr lang="pl-PL" dirty="0" err="1"/>
              <a:t>right</a:t>
            </a:r>
            <a:r>
              <a:rPr lang="pl-PL" dirty="0"/>
              <a:t> </a:t>
            </a:r>
            <a:r>
              <a:rPr lang="pl-PL" dirty="0" err="1"/>
              <a:t>lower</a:t>
            </a:r>
            <a:r>
              <a:rPr lang="pl-PL" dirty="0"/>
              <a:t> limb </a:t>
            </a:r>
            <a:r>
              <a:rPr lang="pl-PL" dirty="0" err="1"/>
              <a:t>vein</a:t>
            </a:r>
            <a:r>
              <a:rPr lang="pl-PL" dirty="0"/>
              <a:t> </a:t>
            </a:r>
            <a:r>
              <a:rPr lang="pl-PL" dirty="0" err="1"/>
              <a:t>thrombosis</a:t>
            </a:r>
            <a:r>
              <a:rPr lang="pl-PL" dirty="0"/>
              <a:t>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0462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3A8E30F-3BC9-9B49-A102-9E21A4F693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50" t="27928" r="50956" b="20180"/>
          <a:stretch/>
        </p:blipFill>
        <p:spPr>
          <a:xfrm>
            <a:off x="1245484" y="1502816"/>
            <a:ext cx="4145692" cy="3558747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9BF0522-F985-9540-9916-FEF465A608A5}"/>
              </a:ext>
            </a:extLst>
          </p:cNvPr>
          <p:cNvSpPr txBox="1"/>
          <p:nvPr/>
        </p:nvSpPr>
        <p:spPr>
          <a:xfrm>
            <a:off x="6322149" y="2551376"/>
            <a:ext cx="5251622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CT </a:t>
            </a:r>
            <a:r>
              <a:rPr lang="pl-PL" sz="2400" dirty="0" err="1"/>
              <a:t>scan</a:t>
            </a:r>
            <a:r>
              <a:rPr lang="pl-PL" sz="2400" dirty="0"/>
              <a:t> </a:t>
            </a:r>
            <a:r>
              <a:rPr lang="pl-PL" sz="2400" dirty="0" err="1"/>
              <a:t>at</a:t>
            </a:r>
            <a:r>
              <a:rPr lang="pl-PL" sz="2400" dirty="0"/>
              <a:t> the </a:t>
            </a:r>
            <a:r>
              <a:rPr lang="pl-PL" sz="2400" dirty="0" err="1"/>
              <a:t>level</a:t>
            </a:r>
            <a:r>
              <a:rPr lang="pl-PL" sz="2400" dirty="0"/>
              <a:t> of the </a:t>
            </a:r>
            <a:r>
              <a:rPr lang="pl-PL" sz="2400" dirty="0" err="1"/>
              <a:t>aortic</a:t>
            </a:r>
            <a:r>
              <a:rPr lang="pl-PL" sz="2400" dirty="0"/>
              <a:t> </a:t>
            </a:r>
            <a:r>
              <a:rPr lang="pl-PL" sz="2400" dirty="0" err="1"/>
              <a:t>arch</a:t>
            </a:r>
            <a:r>
              <a:rPr lang="pl-PL" sz="2400" dirty="0"/>
              <a:t> </a:t>
            </a:r>
            <a:r>
              <a:rPr lang="pl-PL" sz="2400" dirty="0" err="1"/>
              <a:t>demonstrates</a:t>
            </a:r>
            <a:r>
              <a:rPr lang="pl-PL" sz="2400" dirty="0"/>
              <a:t> a </a:t>
            </a:r>
            <a:r>
              <a:rPr lang="pl-PL" sz="2400" dirty="0" err="1"/>
              <a:t>large</a:t>
            </a:r>
            <a:r>
              <a:rPr lang="pl-PL" sz="2400" dirty="0"/>
              <a:t>, high-</a:t>
            </a:r>
            <a:r>
              <a:rPr lang="pl-PL" sz="2400" dirty="0" err="1"/>
              <a:t>attenuation</a:t>
            </a:r>
            <a:r>
              <a:rPr lang="pl-PL" sz="2400" dirty="0"/>
              <a:t> </a:t>
            </a:r>
            <a:r>
              <a:rPr lang="pl-PL" sz="2400" dirty="0" err="1"/>
              <a:t>consolidation</a:t>
            </a:r>
            <a:r>
              <a:rPr lang="pl-PL" sz="2400" dirty="0"/>
              <a:t> (</a:t>
            </a:r>
            <a:r>
              <a:rPr lang="pl-PL" sz="2400" dirty="0" err="1"/>
              <a:t>arrow</a:t>
            </a:r>
            <a:r>
              <a:rPr lang="pl-PL" sz="2400" dirty="0"/>
              <a:t>) in the </a:t>
            </a:r>
            <a:r>
              <a:rPr lang="pl-PL" sz="2400" dirty="0" err="1"/>
              <a:t>left</a:t>
            </a:r>
            <a:r>
              <a:rPr lang="pl-PL" sz="2400" dirty="0"/>
              <a:t> </a:t>
            </a:r>
            <a:r>
              <a:rPr lang="pl-PL" sz="2400" dirty="0" err="1"/>
              <a:t>upper</a:t>
            </a:r>
            <a:r>
              <a:rPr lang="pl-PL" sz="2400" dirty="0"/>
              <a:t> </a:t>
            </a:r>
            <a:r>
              <a:rPr lang="pl-PL" sz="2400" dirty="0" err="1"/>
              <a:t>lobe</a:t>
            </a:r>
            <a:r>
              <a:rPr lang="pl-PL" sz="2400" dirty="0"/>
              <a:t> and a </a:t>
            </a:r>
            <a:r>
              <a:rPr lang="pl-PL" sz="2400" dirty="0" err="1"/>
              <a:t>pulmonary</a:t>
            </a:r>
            <a:r>
              <a:rPr lang="pl-PL" sz="2400" dirty="0"/>
              <a:t> nodule (</a:t>
            </a:r>
            <a:r>
              <a:rPr lang="pl-PL" sz="2400" dirty="0" err="1"/>
              <a:t>arrowhead</a:t>
            </a:r>
            <a:r>
              <a:rPr lang="pl-PL" sz="2400" dirty="0"/>
              <a:t>) in the </a:t>
            </a:r>
            <a:r>
              <a:rPr lang="pl-PL" sz="2400" dirty="0" err="1"/>
              <a:t>right</a:t>
            </a:r>
            <a:r>
              <a:rPr lang="pl-PL" sz="2400" dirty="0"/>
              <a:t> </a:t>
            </a:r>
            <a:r>
              <a:rPr lang="pl-PL" sz="2400" dirty="0" err="1"/>
              <a:t>upper</a:t>
            </a:r>
            <a:r>
              <a:rPr lang="pl-PL" sz="2400" dirty="0"/>
              <a:t> lob</a:t>
            </a:r>
          </a:p>
        </p:txBody>
      </p:sp>
    </p:spTree>
    <p:extLst>
      <p:ext uri="{BB962C8B-B14F-4D97-AF65-F5344CB8AC3E}">
        <p14:creationId xmlns:p14="http://schemas.microsoft.com/office/powerpoint/2010/main" val="857569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C6D343F-C048-9A43-8FEE-DFCDB1276A89}"/>
              </a:ext>
            </a:extLst>
          </p:cNvPr>
          <p:cNvSpPr txBox="1"/>
          <p:nvPr/>
        </p:nvSpPr>
        <p:spPr>
          <a:xfrm>
            <a:off x="1371601" y="1841156"/>
            <a:ext cx="96629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A 52-year-old </a:t>
            </a:r>
            <a:r>
              <a:rPr lang="pl-PL" sz="2800" dirty="0" err="1"/>
              <a:t>man</a:t>
            </a:r>
            <a:r>
              <a:rPr lang="pl-PL" sz="2800" dirty="0"/>
              <a:t> with </a:t>
            </a:r>
            <a:r>
              <a:rPr lang="pl-PL" sz="2800" dirty="0" err="1"/>
              <a:t>relapsing</a:t>
            </a:r>
            <a:r>
              <a:rPr lang="pl-PL" sz="2800" dirty="0"/>
              <a:t> </a:t>
            </a:r>
            <a:r>
              <a:rPr lang="pl-PL" sz="2800" dirty="0" err="1"/>
              <a:t>infections</a:t>
            </a:r>
            <a:r>
              <a:rPr lang="pl-PL" sz="2800" dirty="0"/>
              <a:t> of the </a:t>
            </a:r>
            <a:r>
              <a:rPr lang="pl-PL" sz="2800" dirty="0" err="1"/>
              <a:t>lower</a:t>
            </a:r>
            <a:r>
              <a:rPr lang="pl-PL" sz="2800" dirty="0"/>
              <a:t> respiratory </a:t>
            </a:r>
            <a:r>
              <a:rPr lang="pl-PL" sz="2800" dirty="0" err="1"/>
              <a:t>tract</a:t>
            </a:r>
            <a:r>
              <a:rPr lang="pl-PL" sz="2800" dirty="0"/>
              <a:t> and </a:t>
            </a:r>
            <a:r>
              <a:rPr lang="pl-PL" sz="2800" dirty="0" err="1"/>
              <a:t>hearing</a:t>
            </a:r>
            <a:r>
              <a:rPr lang="pl-PL" sz="2800" dirty="0"/>
              <a:t> </a:t>
            </a:r>
            <a:r>
              <a:rPr lang="pl-PL" sz="2800" dirty="0" err="1"/>
              <a:t>impairment</a:t>
            </a:r>
            <a:r>
              <a:rPr lang="pl-PL" sz="2800" dirty="0"/>
              <a:t> for </a:t>
            </a:r>
            <a:r>
              <a:rPr lang="pl-PL" sz="2800" dirty="0" err="1"/>
              <a:t>two</a:t>
            </a:r>
            <a:r>
              <a:rPr lang="pl-PL" sz="2800" dirty="0"/>
              <a:t> </a:t>
            </a:r>
            <a:r>
              <a:rPr lang="pl-PL" sz="2800" dirty="0" err="1"/>
              <a:t>months</a:t>
            </a:r>
            <a:r>
              <a:rPr lang="pl-PL" sz="2800" dirty="0"/>
              <a:t> was </a:t>
            </a:r>
            <a:r>
              <a:rPr lang="pl-PL" sz="2800" dirty="0" err="1"/>
              <a:t>admitted</a:t>
            </a:r>
            <a:r>
              <a:rPr lang="pl-PL" sz="2800" dirty="0"/>
              <a:t> to </a:t>
            </a:r>
            <a:r>
              <a:rPr lang="pl-PL" sz="2800" dirty="0" err="1"/>
              <a:t>our</a:t>
            </a:r>
            <a:r>
              <a:rPr lang="pl-PL" sz="2800" dirty="0"/>
              <a:t> </a:t>
            </a:r>
            <a:r>
              <a:rPr lang="pl-PL" sz="2800" dirty="0" err="1"/>
              <a:t>hospital</a:t>
            </a:r>
            <a:r>
              <a:rPr lang="pl-PL" sz="2800" dirty="0"/>
              <a:t>. The </a:t>
            </a:r>
            <a:r>
              <a:rPr lang="pl-PL" sz="2800" dirty="0" err="1"/>
              <a:t>patient</a:t>
            </a:r>
            <a:r>
              <a:rPr lang="pl-PL" sz="2800" dirty="0"/>
              <a:t> </a:t>
            </a:r>
            <a:r>
              <a:rPr lang="pl-PL" sz="2800" dirty="0" err="1"/>
              <a:t>had</a:t>
            </a:r>
            <a:r>
              <a:rPr lang="pl-PL" sz="2800" dirty="0"/>
              <a:t> </a:t>
            </a:r>
            <a:r>
              <a:rPr lang="pl-PL" sz="2800" dirty="0" err="1"/>
              <a:t>been</a:t>
            </a:r>
            <a:r>
              <a:rPr lang="pl-PL" sz="2800" dirty="0"/>
              <a:t> </a:t>
            </a:r>
            <a:r>
              <a:rPr lang="pl-PL" sz="2800" dirty="0" err="1"/>
              <a:t>discharged</a:t>
            </a:r>
            <a:r>
              <a:rPr lang="pl-PL" sz="2800" dirty="0"/>
              <a:t> from </a:t>
            </a:r>
            <a:r>
              <a:rPr lang="pl-PL" sz="2800" dirty="0" err="1"/>
              <a:t>another</a:t>
            </a:r>
            <a:r>
              <a:rPr lang="pl-PL" sz="2800" dirty="0"/>
              <a:t> </a:t>
            </a:r>
            <a:r>
              <a:rPr lang="pl-PL" sz="2800" dirty="0" err="1"/>
              <a:t>hospital</a:t>
            </a:r>
            <a:r>
              <a:rPr lang="pl-PL" sz="2800" dirty="0"/>
              <a:t> </a:t>
            </a:r>
            <a:r>
              <a:rPr lang="pl-PL" sz="2800" dirty="0" err="1"/>
              <a:t>after</a:t>
            </a:r>
            <a:r>
              <a:rPr lang="pl-PL" sz="2800" dirty="0"/>
              <a:t> </a:t>
            </a:r>
            <a:r>
              <a:rPr lang="pl-PL" sz="2800" dirty="0" err="1"/>
              <a:t>showing</a:t>
            </a:r>
            <a:r>
              <a:rPr lang="pl-PL" sz="2800" dirty="0"/>
              <a:t> </a:t>
            </a:r>
            <a:r>
              <a:rPr lang="pl-PL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no </a:t>
            </a:r>
            <a:r>
              <a:rPr lang="pl-PL" sz="28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clinical</a:t>
            </a:r>
            <a:r>
              <a:rPr lang="pl-PL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8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improvement</a:t>
            </a:r>
            <a:r>
              <a:rPr lang="pl-PL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from </a:t>
            </a:r>
            <a:r>
              <a:rPr lang="pl-PL" sz="28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two</a:t>
            </a:r>
            <a:r>
              <a:rPr lang="pl-PL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8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month</a:t>
            </a:r>
            <a:r>
              <a:rPr lang="pl-PL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of </a:t>
            </a:r>
            <a:r>
              <a:rPr lang="pl-PL" sz="28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antibacterial</a:t>
            </a:r>
            <a:r>
              <a:rPr lang="pl-PL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and </a:t>
            </a:r>
            <a:r>
              <a:rPr lang="pl-PL" sz="28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antituberculous</a:t>
            </a:r>
            <a:r>
              <a:rPr lang="pl-PL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8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treatment</a:t>
            </a:r>
            <a:r>
              <a:rPr lang="pl-PL" sz="2800" dirty="0"/>
              <a:t>, and </a:t>
            </a:r>
            <a:r>
              <a:rPr lang="pl-PL" sz="2800" dirty="0" err="1"/>
              <a:t>refusing</a:t>
            </a:r>
            <a:r>
              <a:rPr lang="pl-PL" sz="2800" dirty="0"/>
              <a:t> to </a:t>
            </a:r>
            <a:r>
              <a:rPr lang="pl-PL" sz="2800" dirty="0" err="1"/>
              <a:t>undergo</a:t>
            </a:r>
            <a:r>
              <a:rPr lang="pl-PL" sz="2800" dirty="0"/>
              <a:t> </a:t>
            </a:r>
            <a:r>
              <a:rPr lang="pl-PL" sz="2800" dirty="0" err="1"/>
              <a:t>lung</a:t>
            </a:r>
            <a:r>
              <a:rPr lang="pl-PL" sz="2800" dirty="0"/>
              <a:t> </a:t>
            </a:r>
            <a:r>
              <a:rPr lang="pl-PL" sz="2800" dirty="0" err="1"/>
              <a:t>operation</a:t>
            </a:r>
            <a:r>
              <a:rPr lang="pl-PL" sz="2800" dirty="0"/>
              <a:t> for the </a:t>
            </a:r>
            <a:r>
              <a:rPr lang="pl-PL" sz="2800" dirty="0" err="1"/>
              <a:t>postulated</a:t>
            </a:r>
            <a:r>
              <a:rPr lang="pl-PL" sz="2800" dirty="0"/>
              <a:t> </a:t>
            </a:r>
            <a:r>
              <a:rPr lang="pl-PL" sz="2800" dirty="0" err="1"/>
              <a:t>diagnosis</a:t>
            </a:r>
            <a:r>
              <a:rPr lang="pl-PL" sz="2800" dirty="0"/>
              <a:t> of </a:t>
            </a:r>
            <a:r>
              <a:rPr lang="pl-PL" sz="2800" dirty="0" err="1"/>
              <a:t>pulmonary</a:t>
            </a:r>
            <a:r>
              <a:rPr lang="pl-PL" sz="2800" dirty="0"/>
              <a:t> </a:t>
            </a:r>
            <a:r>
              <a:rPr lang="pl-PL" sz="2800" dirty="0" err="1"/>
              <a:t>abscess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7370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401878"/>
              </p:ext>
            </p:extLst>
          </p:nvPr>
        </p:nvGraphicFramePr>
        <p:xfrm>
          <a:off x="1902941" y="987290"/>
          <a:ext cx="8176194" cy="18542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112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err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Results</a:t>
                      </a:r>
                      <a:r>
                        <a:rPr lang="pl-PL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 of </a:t>
                      </a:r>
                      <a:r>
                        <a:rPr lang="pl-PL" dirty="0" err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laboratory</a:t>
                      </a:r>
                      <a:r>
                        <a:rPr lang="pl-PL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pl-PL" dirty="0" err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tests</a:t>
                      </a:r>
                      <a:endParaRPr lang="pl-PL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/>
                        <a:t>creatinine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4,6 mg/dl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/>
                        <a:t>urea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187 mg/dl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hemoglobin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7,7 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/>
                        <a:t>acute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phase</a:t>
                      </a:r>
                      <a:r>
                        <a:rPr lang="pl-PL" dirty="0"/>
                        <a:t> 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232 mg/l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PoleTekstowe 2"/>
          <p:cNvSpPr txBox="1"/>
          <p:nvPr/>
        </p:nvSpPr>
        <p:spPr>
          <a:xfrm>
            <a:off x="1911319" y="3557388"/>
            <a:ext cx="4552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Cultures</a:t>
            </a:r>
            <a:r>
              <a:rPr lang="pl-PL" dirty="0"/>
              <a:t>: </a:t>
            </a:r>
            <a:r>
              <a:rPr lang="pl-PL" dirty="0" err="1"/>
              <a:t>blood</a:t>
            </a:r>
            <a:r>
              <a:rPr lang="pl-PL" dirty="0"/>
              <a:t> (</a:t>
            </a:r>
            <a:r>
              <a:rPr lang="pl-PL" dirty="0" err="1"/>
              <a:t>negative</a:t>
            </a:r>
            <a:r>
              <a:rPr lang="pl-PL" dirty="0"/>
              <a:t>), </a:t>
            </a:r>
            <a:r>
              <a:rPr lang="pl-PL" dirty="0" err="1"/>
              <a:t>urine</a:t>
            </a:r>
            <a:r>
              <a:rPr lang="pl-PL" dirty="0"/>
              <a:t> (E. coli 10</a:t>
            </a:r>
            <a:r>
              <a:rPr lang="pl-PL" baseline="30000" dirty="0"/>
              <a:t>5</a:t>
            </a:r>
            <a:r>
              <a:rPr lang="pl-PL" dirty="0"/>
              <a:t>)</a:t>
            </a:r>
          </a:p>
        </p:txBody>
      </p:sp>
      <p:sp>
        <p:nvSpPr>
          <p:cNvPr id="4" name="PoleTekstowe 3"/>
          <p:cNvSpPr txBox="1"/>
          <p:nvPr/>
        </p:nvSpPr>
        <p:spPr>
          <a:xfrm>
            <a:off x="1911319" y="272900"/>
            <a:ext cx="4677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BP     </a:t>
            </a:r>
            <a:r>
              <a:rPr lang="pl-PL" dirty="0"/>
              <a:t>170/90 mmHg,    </a:t>
            </a:r>
            <a:r>
              <a:rPr lang="pl-PL" b="1" dirty="0"/>
              <a:t>HR</a:t>
            </a:r>
            <a:r>
              <a:rPr lang="pl-PL" dirty="0"/>
              <a:t> 100/min,    </a:t>
            </a:r>
            <a:r>
              <a:rPr lang="pl-PL" b="1" dirty="0"/>
              <a:t>T</a:t>
            </a:r>
            <a:r>
              <a:rPr lang="pl-PL" dirty="0"/>
              <a:t>  38,8 º C</a:t>
            </a:r>
          </a:p>
        </p:txBody>
      </p:sp>
      <p:sp>
        <p:nvSpPr>
          <p:cNvPr id="6" name="PoleTekstowe 5"/>
          <p:cNvSpPr txBox="1"/>
          <p:nvPr/>
        </p:nvSpPr>
        <p:spPr>
          <a:xfrm>
            <a:off x="1395459" y="4411785"/>
            <a:ext cx="962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Chest</a:t>
            </a:r>
            <a:r>
              <a:rPr lang="pl-PL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TK            </a:t>
            </a:r>
            <a:r>
              <a:rPr lang="pl-PL" b="1" dirty="0"/>
              <a:t>tumor in </a:t>
            </a:r>
            <a:r>
              <a:rPr lang="pl-PL" b="1" dirty="0" err="1"/>
              <a:t>right</a:t>
            </a:r>
            <a:r>
              <a:rPr lang="pl-PL" b="1" dirty="0"/>
              <a:t> </a:t>
            </a:r>
            <a:r>
              <a:rPr lang="pl-PL" b="1" dirty="0" err="1"/>
              <a:t>lobus</a:t>
            </a:r>
            <a:r>
              <a:rPr lang="pl-PL" b="1" dirty="0"/>
              <a:t>, </a:t>
            </a:r>
            <a:r>
              <a:rPr lang="pl-PL" b="1" dirty="0" err="1"/>
              <a:t>lymph</a:t>
            </a:r>
            <a:r>
              <a:rPr lang="pl-PL" b="1" dirty="0"/>
              <a:t> </a:t>
            </a:r>
            <a:r>
              <a:rPr lang="pl-PL" b="1" dirty="0" err="1"/>
              <a:t>nodes</a:t>
            </a:r>
            <a:r>
              <a:rPr lang="pl-PL" b="1" dirty="0"/>
              <a:t> </a:t>
            </a:r>
            <a:r>
              <a:rPr lang="pl-PL" b="1" dirty="0" err="1"/>
              <a:t>packages</a:t>
            </a:r>
            <a:r>
              <a:rPr lang="pl-PL" b="1" dirty="0"/>
              <a:t>, </a:t>
            </a:r>
            <a:r>
              <a:rPr lang="pl-PL" dirty="0" err="1"/>
              <a:t>large</a:t>
            </a:r>
            <a:r>
              <a:rPr lang="pl-PL" dirty="0"/>
              <a:t>, high-</a:t>
            </a:r>
            <a:r>
              <a:rPr lang="pl-PL" dirty="0" err="1"/>
              <a:t>attenuation</a:t>
            </a:r>
            <a:r>
              <a:rPr lang="pl-PL" dirty="0"/>
              <a:t> </a:t>
            </a:r>
            <a:r>
              <a:rPr lang="pl-PL" dirty="0" err="1"/>
              <a:t>consolidation</a:t>
            </a:r>
            <a:r>
              <a:rPr lang="pl-PL" dirty="0"/>
              <a:t> (</a:t>
            </a:r>
            <a:r>
              <a:rPr lang="pl-PL" dirty="0" err="1"/>
              <a:t>arrow</a:t>
            </a:r>
            <a:r>
              <a:rPr lang="pl-PL" dirty="0"/>
              <a:t>) in the </a:t>
            </a:r>
            <a:r>
              <a:rPr lang="pl-PL" dirty="0" err="1"/>
              <a:t>left</a:t>
            </a:r>
            <a:r>
              <a:rPr lang="pl-PL" dirty="0"/>
              <a:t> </a:t>
            </a:r>
            <a:r>
              <a:rPr lang="pl-PL" dirty="0" err="1"/>
              <a:t>upper</a:t>
            </a:r>
            <a:r>
              <a:rPr lang="pl-PL" dirty="0"/>
              <a:t> </a:t>
            </a:r>
            <a:r>
              <a:rPr lang="pl-PL" dirty="0" err="1"/>
              <a:t>lobe</a:t>
            </a:r>
            <a:r>
              <a:rPr lang="pl-PL" dirty="0"/>
              <a:t> and a </a:t>
            </a:r>
            <a:r>
              <a:rPr lang="pl-PL" dirty="0" err="1"/>
              <a:t>pulmonary</a:t>
            </a:r>
            <a:r>
              <a:rPr lang="pl-PL" dirty="0"/>
              <a:t> nodule (</a:t>
            </a:r>
            <a:r>
              <a:rPr lang="pl-PL" dirty="0" err="1"/>
              <a:t>arrowhead</a:t>
            </a:r>
            <a:r>
              <a:rPr lang="pl-PL" dirty="0"/>
              <a:t>) in the </a:t>
            </a:r>
            <a:r>
              <a:rPr lang="pl-PL" dirty="0" err="1"/>
              <a:t>right</a:t>
            </a:r>
            <a:r>
              <a:rPr lang="pl-PL" dirty="0"/>
              <a:t> </a:t>
            </a:r>
            <a:r>
              <a:rPr lang="pl-PL" dirty="0" err="1"/>
              <a:t>upper</a:t>
            </a:r>
            <a:r>
              <a:rPr lang="pl-PL" dirty="0"/>
              <a:t> lob, </a:t>
            </a:r>
            <a:r>
              <a:rPr lang="pl-PL" dirty="0" err="1"/>
              <a:t>abscess</a:t>
            </a:r>
            <a:endParaRPr lang="pl-PL" dirty="0"/>
          </a:p>
        </p:txBody>
      </p:sp>
      <p:sp>
        <p:nvSpPr>
          <p:cNvPr id="7" name="PoleTekstowe 6"/>
          <p:cNvSpPr txBox="1"/>
          <p:nvPr/>
        </p:nvSpPr>
        <p:spPr>
          <a:xfrm>
            <a:off x="1290889" y="5850959"/>
            <a:ext cx="9730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Ultrasonography</a:t>
            </a:r>
            <a:r>
              <a:rPr lang="pl-PL" b="1" dirty="0"/>
              <a:t>: </a:t>
            </a:r>
            <a:r>
              <a:rPr lang="pl-PL" b="1" dirty="0" err="1"/>
              <a:t>normal</a:t>
            </a:r>
            <a:r>
              <a:rPr lang="pl-PL" dirty="0"/>
              <a:t> </a:t>
            </a:r>
            <a:r>
              <a:rPr lang="pl-PL" dirty="0" err="1"/>
              <a:t>kidneys</a:t>
            </a:r>
            <a:r>
              <a:rPr lang="pl-PL" dirty="0"/>
              <a:t> </a:t>
            </a:r>
            <a:r>
              <a:rPr lang="pl-PL" dirty="0" err="1"/>
              <a:t>size</a:t>
            </a:r>
            <a:r>
              <a:rPr lang="pl-PL" dirty="0"/>
              <a:t> and </a:t>
            </a:r>
            <a:r>
              <a:rPr lang="pl-PL" dirty="0" err="1"/>
              <a:t>position</a:t>
            </a:r>
            <a:r>
              <a:rPr lang="pl-PL" dirty="0"/>
              <a:t>, no </a:t>
            </a:r>
            <a:r>
              <a:rPr lang="pl-PL" dirty="0" err="1"/>
              <a:t>urine</a:t>
            </a:r>
            <a:r>
              <a:rPr lang="pl-PL" dirty="0"/>
              <a:t> </a:t>
            </a:r>
            <a:r>
              <a:rPr lang="pl-PL" dirty="0" err="1"/>
              <a:t>stagnation</a:t>
            </a:r>
            <a:r>
              <a:rPr lang="pl-PL" dirty="0"/>
              <a:t>,  </a:t>
            </a:r>
            <a:r>
              <a:rPr lang="pl-PL" dirty="0" err="1"/>
              <a:t>veins</a:t>
            </a:r>
            <a:r>
              <a:rPr lang="pl-PL" dirty="0"/>
              <a:t> and </a:t>
            </a:r>
            <a:r>
              <a:rPr lang="pl-PL" dirty="0" err="1"/>
              <a:t>arteries</a:t>
            </a:r>
            <a:r>
              <a:rPr lang="pl-PL" dirty="0"/>
              <a:t> </a:t>
            </a:r>
            <a:r>
              <a:rPr lang="pl-PL" dirty="0" err="1"/>
              <a:t>permeable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1103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DB0B7417-6CCE-2A4C-B6C9-F7F3FB4BDA5C}"/>
              </a:ext>
            </a:extLst>
          </p:cNvPr>
          <p:cNvSpPr/>
          <p:nvPr/>
        </p:nvSpPr>
        <p:spPr>
          <a:xfrm>
            <a:off x="3425615" y="2852986"/>
            <a:ext cx="52831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Differential</a:t>
            </a:r>
            <a:r>
              <a:rPr lang="pl-PL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pl-PL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diagnosis</a:t>
            </a:r>
            <a:endParaRPr lang="pl-PL" sz="4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5867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6">
            <a:extLst>
              <a:ext uri="{FF2B5EF4-FFF2-40B4-BE49-F238E27FC236}">
                <a16:creationId xmlns:a16="http://schemas.microsoft.com/office/drawing/2014/main" id="{5409F067-AFF9-CB4A-87A1-AE9EFF92BDD6}"/>
              </a:ext>
            </a:extLst>
          </p:cNvPr>
          <p:cNvSpPr txBox="1"/>
          <p:nvPr/>
        </p:nvSpPr>
        <p:spPr>
          <a:xfrm>
            <a:off x="1072021" y="1076168"/>
            <a:ext cx="986674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pl-PL" b="1" dirty="0"/>
          </a:p>
          <a:p>
            <a:r>
              <a:rPr lang="pl-PL" sz="4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atypical</a:t>
            </a:r>
            <a:r>
              <a:rPr lang="pl-PL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pneumonia          </a:t>
            </a:r>
            <a:r>
              <a:rPr lang="pl-PL" sz="4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pulmonary</a:t>
            </a:r>
            <a:r>
              <a:rPr lang="pl-PL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4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embolism</a:t>
            </a:r>
            <a:endParaRPr lang="pl-PL" sz="4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leTekstowe 4">
            <a:extLst>
              <a:ext uri="{FF2B5EF4-FFF2-40B4-BE49-F238E27FC236}">
                <a16:creationId xmlns:a16="http://schemas.microsoft.com/office/drawing/2014/main" id="{0D60657D-2AE6-C041-8265-4DFC0B093E6C}"/>
              </a:ext>
            </a:extLst>
          </p:cNvPr>
          <p:cNvSpPr txBox="1"/>
          <p:nvPr/>
        </p:nvSpPr>
        <p:spPr>
          <a:xfrm>
            <a:off x="852616" y="3193347"/>
            <a:ext cx="4658497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dirty="0" err="1"/>
              <a:t>Ineffective</a:t>
            </a:r>
            <a:r>
              <a:rPr lang="pl-PL" sz="2800" dirty="0"/>
              <a:t> </a:t>
            </a:r>
            <a:r>
              <a:rPr lang="pl-PL" sz="2800" dirty="0" err="1"/>
              <a:t>antibiotic</a:t>
            </a:r>
            <a:r>
              <a:rPr lang="pl-PL" sz="2800" dirty="0"/>
              <a:t> </a:t>
            </a:r>
            <a:r>
              <a:rPr lang="pl-PL" sz="2800" dirty="0" err="1"/>
              <a:t>therapy</a:t>
            </a:r>
            <a:r>
              <a:rPr lang="pl-PL" sz="2800" dirty="0"/>
              <a:t>: </a:t>
            </a:r>
            <a:r>
              <a:rPr lang="pl-PL" sz="2800" dirty="0" err="1"/>
              <a:t>amikacin</a:t>
            </a:r>
            <a:r>
              <a:rPr lang="pl-PL" sz="2800" dirty="0"/>
              <a:t>, </a:t>
            </a:r>
            <a:r>
              <a:rPr lang="pl-PL" sz="2800" dirty="0" err="1"/>
              <a:t>ceftriaxon,meropenem</a:t>
            </a:r>
            <a:r>
              <a:rPr lang="pl-PL" sz="2800" dirty="0"/>
              <a:t> </a:t>
            </a:r>
            <a:r>
              <a:rPr lang="pl-PL" sz="2800" dirty="0" err="1"/>
              <a:t>klaritromycin</a:t>
            </a:r>
            <a:r>
              <a:rPr lang="pl-PL" sz="2800" dirty="0"/>
              <a:t> and </a:t>
            </a:r>
            <a:r>
              <a:rPr lang="pl-PL" sz="2800" dirty="0" err="1"/>
              <a:t>metronidazol</a:t>
            </a:r>
            <a:endParaRPr lang="pl-PL" sz="2800" dirty="0"/>
          </a:p>
        </p:txBody>
      </p:sp>
      <p:sp>
        <p:nvSpPr>
          <p:cNvPr id="4" name="PoleTekstowe 17">
            <a:extLst>
              <a:ext uri="{FF2B5EF4-FFF2-40B4-BE49-F238E27FC236}">
                <a16:creationId xmlns:a16="http://schemas.microsoft.com/office/drawing/2014/main" id="{13E63BE4-D3CF-1540-BA0D-02DA4742C952}"/>
              </a:ext>
            </a:extLst>
          </p:cNvPr>
          <p:cNvSpPr txBox="1"/>
          <p:nvPr/>
        </p:nvSpPr>
        <p:spPr>
          <a:xfrm>
            <a:off x="916949" y="5895073"/>
            <a:ext cx="452983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 err="1"/>
              <a:t>Negative</a:t>
            </a:r>
            <a:r>
              <a:rPr lang="pl-PL" sz="2800" dirty="0"/>
              <a:t> test  for </a:t>
            </a:r>
            <a:r>
              <a:rPr lang="pl-PL" sz="2800" dirty="0" err="1"/>
              <a:t>tuberculosis</a:t>
            </a:r>
            <a:endParaRPr lang="pl-PL" sz="2800" dirty="0"/>
          </a:p>
        </p:txBody>
      </p:sp>
      <p:sp>
        <p:nvSpPr>
          <p:cNvPr id="5" name="Strzałka w dół 4">
            <a:extLst>
              <a:ext uri="{FF2B5EF4-FFF2-40B4-BE49-F238E27FC236}">
                <a16:creationId xmlns:a16="http://schemas.microsoft.com/office/drawing/2014/main" id="{AC7CE820-4B68-D445-9CA5-3FFEF3D29617}"/>
              </a:ext>
            </a:extLst>
          </p:cNvPr>
          <p:cNvSpPr/>
          <p:nvPr/>
        </p:nvSpPr>
        <p:spPr>
          <a:xfrm>
            <a:off x="2706130" y="2322251"/>
            <a:ext cx="197708" cy="54524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dół 5">
            <a:extLst>
              <a:ext uri="{FF2B5EF4-FFF2-40B4-BE49-F238E27FC236}">
                <a16:creationId xmlns:a16="http://schemas.microsoft.com/office/drawing/2014/main" id="{467E09F0-B193-714A-A7F1-D38D6293FA0B}"/>
              </a:ext>
            </a:extLst>
          </p:cNvPr>
          <p:cNvSpPr/>
          <p:nvPr/>
        </p:nvSpPr>
        <p:spPr>
          <a:xfrm>
            <a:off x="8612658" y="2513271"/>
            <a:ext cx="197708" cy="54524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oleTekstowe 7">
            <a:extLst>
              <a:ext uri="{FF2B5EF4-FFF2-40B4-BE49-F238E27FC236}">
                <a16:creationId xmlns:a16="http://schemas.microsoft.com/office/drawing/2014/main" id="{0E8E406E-0BE0-F04B-B263-B9940E97791A}"/>
              </a:ext>
            </a:extLst>
          </p:cNvPr>
          <p:cNvSpPr txBox="1"/>
          <p:nvPr/>
        </p:nvSpPr>
        <p:spPr>
          <a:xfrm>
            <a:off x="7154561" y="3512370"/>
            <a:ext cx="3113903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No </a:t>
            </a:r>
            <a:r>
              <a:rPr lang="pl-PL" sz="2800" dirty="0" err="1"/>
              <a:t>improvement</a:t>
            </a:r>
            <a:r>
              <a:rPr lang="pl-PL" sz="2800" dirty="0"/>
              <a:t> </a:t>
            </a:r>
            <a:r>
              <a:rPr lang="pl-PL" sz="2800" dirty="0" err="1"/>
              <a:t>during</a:t>
            </a:r>
            <a:r>
              <a:rPr lang="pl-PL" sz="2800" dirty="0"/>
              <a:t> </a:t>
            </a:r>
            <a:r>
              <a:rPr lang="pl-PL" sz="2800" dirty="0" err="1"/>
              <a:t>anticoagulant</a:t>
            </a:r>
            <a:r>
              <a:rPr lang="pl-PL" sz="2800" dirty="0"/>
              <a:t> </a:t>
            </a:r>
            <a:r>
              <a:rPr lang="pl-PL" sz="2800" dirty="0" err="1"/>
              <a:t>treatment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773928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030154"/>
              </p:ext>
            </p:extLst>
          </p:nvPr>
        </p:nvGraphicFramePr>
        <p:xfrm>
          <a:off x="1911319" y="2627404"/>
          <a:ext cx="8176194" cy="2199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112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err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Results</a:t>
                      </a:r>
                      <a:r>
                        <a:rPr lang="pl-PL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 of </a:t>
                      </a:r>
                      <a:r>
                        <a:rPr lang="pl-PL" dirty="0" err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laboratory</a:t>
                      </a:r>
                      <a:r>
                        <a:rPr lang="pl-PL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pl-PL" dirty="0" err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tests</a:t>
                      </a:r>
                      <a:endParaRPr lang="pl-PL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 err="1"/>
                        <a:t>creatinine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10,6 mg/dl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 err="1"/>
                        <a:t>urea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230 mg/dl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hemoglobin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6,7 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 err="1"/>
                        <a:t>acute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phase</a:t>
                      </a:r>
                      <a:r>
                        <a:rPr lang="pl-PL" sz="2400" dirty="0"/>
                        <a:t> 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232 mg/l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PoleTekstowe 3"/>
          <p:cNvSpPr txBox="1"/>
          <p:nvPr/>
        </p:nvSpPr>
        <p:spPr>
          <a:xfrm>
            <a:off x="3420805" y="1332443"/>
            <a:ext cx="4677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BP     </a:t>
            </a:r>
            <a:r>
              <a:rPr lang="pl-PL" dirty="0"/>
              <a:t>170/90 mmHg,    </a:t>
            </a:r>
            <a:r>
              <a:rPr lang="pl-PL" b="1" dirty="0"/>
              <a:t>HR</a:t>
            </a:r>
            <a:r>
              <a:rPr lang="pl-PL" dirty="0"/>
              <a:t> 100/min,    </a:t>
            </a:r>
            <a:r>
              <a:rPr lang="pl-PL" b="1" dirty="0"/>
              <a:t>T</a:t>
            </a:r>
            <a:r>
              <a:rPr lang="pl-PL" dirty="0"/>
              <a:t>  38,8 º C</a:t>
            </a:r>
          </a:p>
        </p:txBody>
      </p:sp>
    </p:spTree>
    <p:extLst>
      <p:ext uri="{BB962C8B-B14F-4D97-AF65-F5344CB8AC3E}">
        <p14:creationId xmlns:p14="http://schemas.microsoft.com/office/powerpoint/2010/main" val="1928382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76740" y="1175606"/>
            <a:ext cx="113152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Laryngologist</a:t>
            </a:r>
            <a:r>
              <a:rPr lang="pl-PL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pl-PL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consultation</a:t>
            </a:r>
            <a:r>
              <a:rPr lang="pl-PL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pl-PL" sz="2400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Tinnitus</a:t>
            </a:r>
            <a:r>
              <a:rPr lang="pl-PL" sz="2400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</a:t>
            </a:r>
            <a:r>
              <a:rPr lang="pl-PL" sz="24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hearing</a:t>
            </a:r>
            <a:r>
              <a:rPr lang="pl-PL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pl-PL" sz="24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impairment</a:t>
            </a:r>
            <a:endParaRPr lang="pl-PL" sz="2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endParaRPr lang="pl-PL" sz="2400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Strzałka w dół 2"/>
          <p:cNvSpPr/>
          <p:nvPr/>
        </p:nvSpPr>
        <p:spPr>
          <a:xfrm>
            <a:off x="6118359" y="2990485"/>
            <a:ext cx="197708" cy="97840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Tekstowe 3"/>
          <p:cNvSpPr txBox="1"/>
          <p:nvPr/>
        </p:nvSpPr>
        <p:spPr>
          <a:xfrm>
            <a:off x="2349548" y="4337222"/>
            <a:ext cx="7933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800" b="1" dirty="0"/>
          </a:p>
          <a:p>
            <a:pPr algn="ctr"/>
            <a:r>
              <a:rPr lang="pl-PL" sz="2800" b="1" dirty="0" err="1"/>
              <a:t>Diagnosis</a:t>
            </a:r>
            <a:r>
              <a:rPr lang="pl-PL" sz="2800" b="1" dirty="0"/>
              <a:t>:     </a:t>
            </a:r>
            <a:r>
              <a:rPr lang="pl-PL" sz="2800" b="1" dirty="0" err="1"/>
              <a:t>otitis</a:t>
            </a:r>
            <a:r>
              <a:rPr lang="pl-PL" sz="2800" b="1" dirty="0"/>
              <a:t> with </a:t>
            </a:r>
            <a:r>
              <a:rPr lang="pl-PL" sz="2800" b="1" dirty="0" err="1"/>
              <a:t>granulomatosis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1028135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4F447E61-A5B1-234E-BAB1-CCA237B0DA41}"/>
              </a:ext>
            </a:extLst>
          </p:cNvPr>
          <p:cNvSpPr/>
          <p:nvPr/>
        </p:nvSpPr>
        <p:spPr>
          <a:xfrm>
            <a:off x="261257" y="1128155"/>
            <a:ext cx="1150719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RPGN </a:t>
            </a:r>
            <a:r>
              <a:rPr lang="pl-PL" sz="3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is</a:t>
            </a:r>
            <a:r>
              <a:rPr lang="pl-PL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sz="3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broadly</a:t>
            </a:r>
            <a:r>
              <a:rPr lang="pl-PL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sz="3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classified</a:t>
            </a:r>
            <a:r>
              <a:rPr lang="pl-PL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sz="3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based</a:t>
            </a:r>
            <a:r>
              <a:rPr lang="pl-PL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on </a:t>
            </a:r>
            <a:r>
              <a:rPr lang="pl-PL" sz="3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histopathology</a:t>
            </a:r>
            <a:r>
              <a:rPr lang="pl-PL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and </a:t>
            </a:r>
            <a:r>
              <a:rPr lang="pl-PL" sz="3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immune</a:t>
            </a:r>
            <a:r>
              <a:rPr lang="pl-PL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sz="3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complex</a:t>
            </a:r>
            <a:r>
              <a:rPr lang="pl-PL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sz="3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deposition</a:t>
            </a:r>
            <a:endParaRPr lang="pl-PL" sz="36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endParaRPr lang="pl-PL" sz="3600" dirty="0">
              <a:latin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l-PL" sz="3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Type</a:t>
            </a:r>
            <a:r>
              <a:rPr lang="pl-PL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I</a:t>
            </a:r>
            <a:r>
              <a:rPr lang="pl-PL" sz="3200" dirty="0">
                <a:latin typeface="Times New Roman" panose="02020603050405020304" pitchFamily="18" charset="0"/>
              </a:rPr>
              <a:t>: </a:t>
            </a:r>
            <a:r>
              <a:rPr lang="pl-PL" sz="3200" dirty="0" err="1">
                <a:latin typeface="Times New Roman" panose="02020603050405020304" pitchFamily="18" charset="0"/>
              </a:rPr>
              <a:t>Anti-glomerular</a:t>
            </a:r>
            <a:r>
              <a:rPr lang="pl-PL" sz="3200" dirty="0">
                <a:latin typeface="Times New Roman" panose="02020603050405020304" pitchFamily="18" charset="0"/>
              </a:rPr>
              <a:t> </a:t>
            </a:r>
            <a:r>
              <a:rPr lang="pl-PL" sz="3200" dirty="0" err="1">
                <a:latin typeface="Times New Roman" panose="02020603050405020304" pitchFamily="18" charset="0"/>
              </a:rPr>
              <a:t>basement</a:t>
            </a:r>
            <a:r>
              <a:rPr lang="pl-PL" sz="3200" dirty="0">
                <a:latin typeface="Times New Roman" panose="02020603050405020304" pitchFamily="18" charset="0"/>
              </a:rPr>
              <a:t> </a:t>
            </a:r>
            <a:r>
              <a:rPr lang="pl-PL" sz="3200" dirty="0" err="1">
                <a:latin typeface="Times New Roman" panose="02020603050405020304" pitchFamily="18" charset="0"/>
              </a:rPr>
              <a:t>membrane</a:t>
            </a:r>
            <a:r>
              <a:rPr lang="pl-PL" sz="3200" dirty="0">
                <a:latin typeface="Times New Roman" panose="02020603050405020304" pitchFamily="18" charset="0"/>
              </a:rPr>
              <a:t> (GBM) </a:t>
            </a:r>
            <a:r>
              <a:rPr lang="pl-PL" sz="3200" dirty="0" err="1">
                <a:latin typeface="Times New Roman" panose="02020603050405020304" pitchFamily="18" charset="0"/>
              </a:rPr>
              <a:t>linear</a:t>
            </a:r>
            <a:r>
              <a:rPr lang="pl-PL" sz="3200" dirty="0">
                <a:latin typeface="Times New Roman" panose="02020603050405020304" pitchFamily="18" charset="0"/>
              </a:rPr>
              <a:t> </a:t>
            </a:r>
            <a:r>
              <a:rPr lang="pl-PL" sz="3200" dirty="0" err="1">
                <a:latin typeface="Times New Roman" panose="02020603050405020304" pitchFamily="18" charset="0"/>
              </a:rPr>
              <a:t>antibody</a:t>
            </a:r>
            <a:r>
              <a:rPr lang="pl-PL" sz="3200" dirty="0">
                <a:latin typeface="Times New Roman" panose="02020603050405020304" pitchFamily="18" charset="0"/>
              </a:rPr>
              <a:t> </a:t>
            </a:r>
            <a:r>
              <a:rPr lang="pl-PL" sz="3200" dirty="0" err="1">
                <a:latin typeface="Times New Roman" panose="02020603050405020304" pitchFamily="18" charset="0"/>
              </a:rPr>
              <a:t>deposition</a:t>
            </a:r>
            <a:r>
              <a:rPr lang="pl-PL" sz="3200" dirty="0">
                <a:latin typeface="Times New Roman" panose="02020603050405020304" pitchFamily="18" charset="0"/>
              </a:rPr>
              <a:t> </a:t>
            </a:r>
            <a:r>
              <a:rPr lang="pl-PL" sz="3200" dirty="0" err="1">
                <a:latin typeface="Times New Roman" panose="02020603050405020304" pitchFamily="18" charset="0"/>
              </a:rPr>
              <a:t>disease</a:t>
            </a:r>
            <a:r>
              <a:rPr lang="pl-PL" sz="3200" dirty="0">
                <a:latin typeface="Times New Roman" panose="02020603050405020304" pitchFamily="18" charset="0"/>
              </a:rPr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pl-PL" sz="3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Type</a:t>
            </a:r>
            <a:r>
              <a:rPr lang="pl-PL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II</a:t>
            </a:r>
            <a:r>
              <a:rPr lang="pl-PL" sz="3200" dirty="0">
                <a:latin typeface="Times New Roman" panose="02020603050405020304" pitchFamily="18" charset="0"/>
              </a:rPr>
              <a:t>: </a:t>
            </a:r>
            <a:r>
              <a:rPr lang="pl-PL" sz="3200" dirty="0" err="1">
                <a:latin typeface="Times New Roman" panose="02020603050405020304" pitchFamily="18" charset="0"/>
              </a:rPr>
              <a:t>Granular</a:t>
            </a:r>
            <a:r>
              <a:rPr lang="pl-PL" sz="3200" dirty="0">
                <a:latin typeface="Times New Roman" panose="02020603050405020304" pitchFamily="18" charset="0"/>
              </a:rPr>
              <a:t> </a:t>
            </a:r>
            <a:r>
              <a:rPr lang="pl-PL" sz="3200" dirty="0" err="1">
                <a:latin typeface="Times New Roman" panose="02020603050405020304" pitchFamily="18" charset="0"/>
              </a:rPr>
              <a:t>immune</a:t>
            </a:r>
            <a:r>
              <a:rPr lang="pl-PL" sz="3200" dirty="0">
                <a:latin typeface="Times New Roman" panose="02020603050405020304" pitchFamily="18" charset="0"/>
              </a:rPr>
              <a:t> </a:t>
            </a:r>
            <a:r>
              <a:rPr lang="pl-PL" sz="3200" dirty="0" err="1">
                <a:latin typeface="Times New Roman" panose="02020603050405020304" pitchFamily="18" charset="0"/>
              </a:rPr>
              <a:t>complex</a:t>
            </a:r>
            <a:r>
              <a:rPr lang="pl-PL" sz="3200" dirty="0">
                <a:latin typeface="Times New Roman" panose="02020603050405020304" pitchFamily="18" charset="0"/>
              </a:rPr>
              <a:t> </a:t>
            </a:r>
            <a:r>
              <a:rPr lang="pl-PL" sz="3200" dirty="0" err="1">
                <a:latin typeface="Times New Roman" panose="02020603050405020304" pitchFamily="18" charset="0"/>
              </a:rPr>
              <a:t>deposition</a:t>
            </a:r>
            <a:r>
              <a:rPr lang="pl-PL" sz="3200" dirty="0">
                <a:latin typeface="Times New Roman" panose="02020603050405020304" pitchFamily="18" charset="0"/>
              </a:rPr>
              <a:t> </a:t>
            </a:r>
            <a:r>
              <a:rPr lang="pl-PL" sz="3200" dirty="0" err="1">
                <a:latin typeface="Times New Roman" panose="02020603050405020304" pitchFamily="18" charset="0"/>
              </a:rPr>
              <a:t>disorders</a:t>
            </a:r>
            <a:r>
              <a:rPr lang="pl-PL" sz="3200" dirty="0">
                <a:latin typeface="Times New Roman" panose="02020603050405020304" pitchFamily="18" charset="0"/>
              </a:rPr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pl-PL" sz="3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Type</a:t>
            </a:r>
            <a:r>
              <a:rPr lang="pl-PL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III</a:t>
            </a:r>
            <a:r>
              <a:rPr lang="pl-PL" sz="3200" dirty="0">
                <a:latin typeface="Times New Roman" panose="02020603050405020304" pitchFamily="18" charset="0"/>
              </a:rPr>
              <a:t>: </a:t>
            </a:r>
            <a:r>
              <a:rPr lang="pl-PL" sz="3200" dirty="0" err="1">
                <a:latin typeface="Times New Roman" panose="02020603050405020304" pitchFamily="18" charset="0"/>
              </a:rPr>
              <a:t>Pauci-immune</a:t>
            </a:r>
            <a:r>
              <a:rPr lang="pl-PL" sz="3200" dirty="0">
                <a:latin typeface="Times New Roman" panose="02020603050405020304" pitchFamily="18" charset="0"/>
              </a:rPr>
              <a:t> </a:t>
            </a:r>
            <a:r>
              <a:rPr lang="pl-PL" sz="3200" dirty="0" err="1">
                <a:latin typeface="Times New Roman" panose="02020603050405020304" pitchFamily="18" charset="0"/>
              </a:rPr>
              <a:t>disease</a:t>
            </a:r>
            <a:r>
              <a:rPr lang="pl-PL" sz="3200" dirty="0">
                <a:latin typeface="Times New Roman" panose="02020603050405020304" pitchFamily="18" charset="0"/>
              </a:rPr>
              <a:t> (</a:t>
            </a:r>
            <a:r>
              <a:rPr lang="pl-PL" sz="3200" dirty="0" err="1">
                <a:latin typeface="Times New Roman" panose="02020603050405020304" pitchFamily="18" charset="0"/>
              </a:rPr>
              <a:t>absence</a:t>
            </a:r>
            <a:r>
              <a:rPr lang="pl-PL" sz="3200" dirty="0">
                <a:latin typeface="Times New Roman" panose="02020603050405020304" pitchFamily="18" charset="0"/>
              </a:rPr>
              <a:t> of </a:t>
            </a:r>
            <a:r>
              <a:rPr lang="pl-PL" sz="3200" dirty="0" err="1">
                <a:latin typeface="Times New Roman" panose="02020603050405020304" pitchFamily="18" charset="0"/>
              </a:rPr>
              <a:t>deposition</a:t>
            </a:r>
            <a:r>
              <a:rPr lang="pl-PL" sz="3200" dirty="0">
                <a:latin typeface="Times New Roman" panose="02020603050405020304" pitchFamily="18" charset="0"/>
              </a:rPr>
              <a:t>, </a:t>
            </a:r>
            <a:r>
              <a:rPr lang="pl-PL" sz="3200" dirty="0" err="1">
                <a:latin typeface="Times New Roman" panose="02020603050405020304" pitchFamily="18" charset="0"/>
              </a:rPr>
              <a:t>generally</a:t>
            </a:r>
            <a:r>
              <a:rPr lang="pl-PL" sz="3200" dirty="0">
                <a:latin typeface="Times New Roman" panose="02020603050405020304" pitchFamily="18" charset="0"/>
              </a:rPr>
              <a:t> </a:t>
            </a:r>
            <a:r>
              <a:rPr lang="pl-PL" sz="3200" dirty="0" err="1">
                <a:latin typeface="Times New Roman" panose="02020603050405020304" pitchFamily="18" charset="0"/>
              </a:rPr>
              <a:t>anti-neutrophil</a:t>
            </a:r>
            <a:r>
              <a:rPr lang="pl-PL" sz="3200" dirty="0">
                <a:latin typeface="Times New Roman" panose="02020603050405020304" pitchFamily="18" charset="0"/>
              </a:rPr>
              <a:t> </a:t>
            </a:r>
            <a:r>
              <a:rPr lang="pl-PL" sz="3200" dirty="0" err="1">
                <a:latin typeface="Times New Roman" panose="02020603050405020304" pitchFamily="18" charset="0"/>
              </a:rPr>
              <a:t>cytoplasmic</a:t>
            </a:r>
            <a:r>
              <a:rPr lang="pl-PL" sz="3200" dirty="0">
                <a:latin typeface="Times New Roman" panose="02020603050405020304" pitchFamily="18" charset="0"/>
              </a:rPr>
              <a:t> </a:t>
            </a:r>
            <a:r>
              <a:rPr lang="pl-PL" sz="3200" dirty="0" err="1">
                <a:latin typeface="Times New Roman" panose="02020603050405020304" pitchFamily="18" charset="0"/>
              </a:rPr>
              <a:t>antibody</a:t>
            </a:r>
            <a:r>
              <a:rPr lang="pl-PL" sz="3200" dirty="0">
                <a:latin typeface="Times New Roman" panose="02020603050405020304" pitchFamily="18" charset="0"/>
              </a:rPr>
              <a:t> (ANCA)-</a:t>
            </a:r>
            <a:r>
              <a:rPr lang="pl-PL" sz="3200" dirty="0" err="1">
                <a:latin typeface="Times New Roman" panose="02020603050405020304" pitchFamily="18" charset="0"/>
              </a:rPr>
              <a:t>positive</a:t>
            </a:r>
            <a:r>
              <a:rPr lang="pl-PL" sz="3200" dirty="0">
                <a:latin typeface="Times New Roman" panose="02020603050405020304" pitchFamily="18" charset="0"/>
              </a:rPr>
              <a:t> </a:t>
            </a:r>
            <a:r>
              <a:rPr lang="pl-PL" sz="3200" dirty="0" err="1">
                <a:latin typeface="Times New Roman" panose="02020603050405020304" pitchFamily="18" charset="0"/>
              </a:rPr>
              <a:t>vasculitis</a:t>
            </a:r>
            <a:r>
              <a:rPr lang="pl-PL" sz="3200" dirty="0">
                <a:latin typeface="Times New Roman" panose="02020603050405020304" pitchFamily="18" charset="0"/>
              </a:rPr>
              <a:t>).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pl-PL" sz="3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Type</a:t>
            </a:r>
            <a:r>
              <a:rPr lang="pl-PL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IV</a:t>
            </a:r>
            <a:r>
              <a:rPr lang="pl-PL" sz="3200" dirty="0">
                <a:latin typeface="Times New Roman" panose="02020603050405020304" pitchFamily="18" charset="0"/>
              </a:rPr>
              <a:t>: </a:t>
            </a:r>
            <a:r>
              <a:rPr lang="pl-PL" sz="3200" dirty="0" err="1">
                <a:latin typeface="Times New Roman" panose="02020603050405020304" pitchFamily="18" charset="0"/>
              </a:rPr>
              <a:t>Double</a:t>
            </a:r>
            <a:r>
              <a:rPr lang="pl-PL" sz="3200" dirty="0">
                <a:latin typeface="Times New Roman" panose="02020603050405020304" pitchFamily="18" charset="0"/>
              </a:rPr>
              <a:t> </a:t>
            </a:r>
            <a:r>
              <a:rPr lang="pl-PL" sz="3200" dirty="0" err="1">
                <a:latin typeface="Times New Roman" panose="02020603050405020304" pitchFamily="18" charset="0"/>
              </a:rPr>
              <a:t>antibody</a:t>
            </a:r>
            <a:r>
              <a:rPr lang="pl-PL" sz="3200" dirty="0">
                <a:latin typeface="Times New Roman" panose="02020603050405020304" pitchFamily="18" charset="0"/>
              </a:rPr>
              <a:t> </a:t>
            </a:r>
            <a:r>
              <a:rPr lang="pl-PL" sz="3200" dirty="0" err="1">
                <a:latin typeface="Times New Roman" panose="02020603050405020304" pitchFamily="18" charset="0"/>
              </a:rPr>
              <a:t>positive</a:t>
            </a:r>
            <a:r>
              <a:rPr lang="pl-PL" sz="3200" dirty="0">
                <a:latin typeface="Times New Roman" panose="02020603050405020304" pitchFamily="18" charset="0"/>
              </a:rPr>
              <a:t> for </a:t>
            </a:r>
            <a:r>
              <a:rPr lang="pl-PL" sz="3200" dirty="0" err="1">
                <a:latin typeface="Times New Roman" panose="02020603050405020304" pitchFamily="18" charset="0"/>
              </a:rPr>
              <a:t>both</a:t>
            </a:r>
            <a:r>
              <a:rPr lang="pl-PL" sz="3200" dirty="0">
                <a:latin typeface="Times New Roman" panose="02020603050405020304" pitchFamily="18" charset="0"/>
              </a:rPr>
              <a:t> ANCA and </a:t>
            </a:r>
            <a:r>
              <a:rPr lang="pl-PL" sz="3200" dirty="0" err="1">
                <a:latin typeface="Times New Roman" panose="02020603050405020304" pitchFamily="18" charset="0"/>
              </a:rPr>
              <a:t>anti</a:t>
            </a:r>
            <a:r>
              <a:rPr lang="pl-PL" sz="3200" dirty="0">
                <a:latin typeface="Times New Roman" panose="02020603050405020304" pitchFamily="18" charset="0"/>
              </a:rPr>
              <a:t>-GBM.</a:t>
            </a:r>
            <a:endParaRPr lang="pl-PL" sz="3200" b="0" i="0" dirty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398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521937" y="2374211"/>
            <a:ext cx="294503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ANA     </a:t>
            </a:r>
          </a:p>
          <a:p>
            <a:pPr algn="ctr"/>
            <a:r>
              <a:rPr lang="pl-PL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c-ANCA</a:t>
            </a:r>
          </a:p>
          <a:p>
            <a:pPr algn="ctr"/>
            <a:r>
              <a:rPr lang="pl-PL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</a:t>
            </a:r>
            <a:r>
              <a:rPr lang="pl-PL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nti</a:t>
            </a:r>
            <a:r>
              <a:rPr lang="pl-PL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GBM</a:t>
            </a:r>
          </a:p>
        </p:txBody>
      </p:sp>
      <p:sp>
        <p:nvSpPr>
          <p:cNvPr id="3" name="Prostokąt 2"/>
          <p:cNvSpPr/>
          <p:nvPr/>
        </p:nvSpPr>
        <p:spPr>
          <a:xfrm>
            <a:off x="3862758" y="780189"/>
            <a:ext cx="4861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Autoantibodies</a:t>
            </a:r>
            <a:r>
              <a:rPr lang="pl-PL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</a:p>
        </p:txBody>
      </p:sp>
      <p:sp>
        <p:nvSpPr>
          <p:cNvPr id="4" name="PoleTekstowe 3"/>
          <p:cNvSpPr txBox="1"/>
          <p:nvPr/>
        </p:nvSpPr>
        <p:spPr>
          <a:xfrm>
            <a:off x="6413157" y="2607275"/>
            <a:ext cx="1247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/>
              <a:t>negative</a:t>
            </a:r>
            <a:endParaRPr lang="pl-PL" sz="2400" dirty="0"/>
          </a:p>
        </p:txBody>
      </p:sp>
      <p:sp>
        <p:nvSpPr>
          <p:cNvPr id="5" name="PoleTekstowe 4"/>
          <p:cNvSpPr txBox="1"/>
          <p:nvPr/>
        </p:nvSpPr>
        <p:spPr>
          <a:xfrm>
            <a:off x="6141308" y="3387921"/>
            <a:ext cx="1637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err="1"/>
              <a:t>titre</a:t>
            </a:r>
            <a:r>
              <a:rPr lang="pl-PL" sz="3200" b="1" dirty="0"/>
              <a:t> 160</a:t>
            </a:r>
          </a:p>
        </p:txBody>
      </p:sp>
      <p:sp>
        <p:nvSpPr>
          <p:cNvPr id="6" name="PoleTekstowe 5"/>
          <p:cNvSpPr txBox="1"/>
          <p:nvPr/>
        </p:nvSpPr>
        <p:spPr>
          <a:xfrm>
            <a:off x="6413157" y="4264803"/>
            <a:ext cx="1316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 </a:t>
            </a:r>
            <a:r>
              <a:rPr lang="pl-PL" sz="2400" dirty="0" err="1"/>
              <a:t>negative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305577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605" y="1631092"/>
            <a:ext cx="5251622" cy="3917091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6817110" y="3297249"/>
            <a:ext cx="515658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Starting</a:t>
            </a:r>
            <a:r>
              <a:rPr lang="pl-PL" sz="3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pl-PL" sz="32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dialysis</a:t>
            </a:r>
            <a:endParaRPr lang="pl-PL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PoleTekstowe 3"/>
          <p:cNvSpPr txBox="1"/>
          <p:nvPr/>
        </p:nvSpPr>
        <p:spPr>
          <a:xfrm>
            <a:off x="7620958" y="5832390"/>
            <a:ext cx="2937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Preparation</a:t>
            </a:r>
            <a:r>
              <a:rPr lang="pl-PL" dirty="0"/>
              <a:t> for </a:t>
            </a:r>
            <a:r>
              <a:rPr lang="pl-PL" dirty="0" err="1"/>
              <a:t>kidney</a:t>
            </a:r>
            <a:r>
              <a:rPr lang="pl-PL" dirty="0"/>
              <a:t> </a:t>
            </a:r>
            <a:r>
              <a:rPr lang="pl-PL" dirty="0" err="1"/>
              <a:t>biopsy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3853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661921" y="841972"/>
            <a:ext cx="4645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Histopathology</a:t>
            </a:r>
            <a:endParaRPr lang="pl-PL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PoleTekstowe 2"/>
          <p:cNvSpPr txBox="1"/>
          <p:nvPr/>
        </p:nvSpPr>
        <p:spPr>
          <a:xfrm>
            <a:off x="2619633" y="3057434"/>
            <a:ext cx="56575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pl-PL" dirty="0" err="1"/>
              <a:t>fibrosis</a:t>
            </a:r>
            <a:r>
              <a:rPr lang="pl-PL" dirty="0"/>
              <a:t> in 25% of  </a:t>
            </a:r>
            <a:r>
              <a:rPr lang="pl-PL" dirty="0" err="1"/>
              <a:t>glomeruli</a:t>
            </a:r>
            <a:endParaRPr lang="pl-PL" dirty="0"/>
          </a:p>
          <a:p>
            <a:pPr marL="285750" indent="-285750">
              <a:buFont typeface="Wingdings" charset="2"/>
              <a:buChar char="ü"/>
            </a:pPr>
            <a:r>
              <a:rPr lang="pl-PL" dirty="0" err="1"/>
              <a:t>necrotizing</a:t>
            </a:r>
            <a:r>
              <a:rPr lang="pl-PL" dirty="0"/>
              <a:t> </a:t>
            </a:r>
            <a:r>
              <a:rPr lang="pl-PL" dirty="0" err="1"/>
              <a:t>glomerulonephritis</a:t>
            </a:r>
            <a:r>
              <a:rPr lang="pl-PL" dirty="0"/>
              <a:t> with </a:t>
            </a:r>
            <a:r>
              <a:rPr lang="pl-PL" dirty="0" err="1"/>
              <a:t>crescent</a:t>
            </a:r>
            <a:r>
              <a:rPr lang="pl-PL" dirty="0"/>
              <a:t> </a:t>
            </a:r>
            <a:r>
              <a:rPr lang="pl-PL" dirty="0" err="1"/>
              <a:t>formation</a:t>
            </a:r>
            <a:endParaRPr lang="pl-PL" dirty="0"/>
          </a:p>
          <a:p>
            <a:pPr marL="285750" indent="-285750">
              <a:buFont typeface="Wingdings" charset="2"/>
              <a:buChar char="ü"/>
            </a:pPr>
            <a:r>
              <a:rPr lang="pl-PL" dirty="0" err="1"/>
              <a:t>tubulitis</a:t>
            </a:r>
            <a:endParaRPr lang="pl-PL" dirty="0"/>
          </a:p>
          <a:p>
            <a:pPr marL="285750" indent="-285750">
              <a:buFont typeface="Wingdings" charset="2"/>
              <a:buChar char="ü"/>
            </a:pPr>
            <a:r>
              <a:rPr lang="pl-PL" dirty="0" err="1"/>
              <a:t>changes</a:t>
            </a:r>
            <a:r>
              <a:rPr lang="pl-PL" dirty="0"/>
              <a:t> in </a:t>
            </a:r>
            <a:r>
              <a:rPr lang="pl-PL" dirty="0" err="1"/>
              <a:t>vessels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1494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74713" y="300847"/>
            <a:ext cx="3147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Diagnosis</a:t>
            </a:r>
            <a:r>
              <a:rPr lang="pl-PL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</a:p>
        </p:txBody>
      </p:sp>
      <p:sp>
        <p:nvSpPr>
          <p:cNvPr id="3" name="Prostokąt 2"/>
          <p:cNvSpPr/>
          <p:nvPr/>
        </p:nvSpPr>
        <p:spPr>
          <a:xfrm>
            <a:off x="2160674" y="1224177"/>
            <a:ext cx="3867084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symptoms</a:t>
            </a:r>
            <a:r>
              <a:rPr lang="pl-PL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</a:t>
            </a:r>
          </a:p>
          <a:p>
            <a:pPr marL="457200" indent="-457200" algn="ctr">
              <a:buFont typeface="Wingdings" charset="2"/>
              <a:buChar char="ü"/>
            </a:pPr>
            <a:r>
              <a:rPr lang="pl-PL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pneumonia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pl-PL" sz="2400" dirty="0" err="1"/>
              <a:t>hearing</a:t>
            </a:r>
            <a:r>
              <a:rPr lang="pl-PL" sz="2400" dirty="0"/>
              <a:t> </a:t>
            </a:r>
            <a:r>
              <a:rPr lang="pl-PL" sz="2400" dirty="0" err="1"/>
              <a:t>impairment</a:t>
            </a:r>
            <a:r>
              <a:rPr lang="pl-PL" sz="2400" dirty="0"/>
              <a:t>, </a:t>
            </a:r>
            <a:r>
              <a:rPr lang="pl-PL" sz="2400" dirty="0" err="1"/>
              <a:t>otitis</a:t>
            </a:r>
            <a:r>
              <a:rPr lang="pl-PL" sz="2800" dirty="0"/>
              <a:t> </a:t>
            </a:r>
          </a:p>
          <a:p>
            <a:pPr marL="457200" indent="-457200" algn="ctr">
              <a:buFont typeface="Wingdings" charset="2"/>
              <a:buChar char="ü"/>
            </a:pPr>
            <a:r>
              <a:rPr lang="pl-PL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AKI</a:t>
            </a:r>
            <a:endParaRPr lang="pl-PL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255401" y="3156804"/>
            <a:ext cx="326647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Autoantibodies</a:t>
            </a:r>
            <a:r>
              <a:rPr lang="pl-PL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</a:t>
            </a:r>
          </a:p>
          <a:p>
            <a:pPr marL="457200" indent="-457200" algn="ctr">
              <a:buFont typeface="Wingdings" charset="2"/>
              <a:buChar char="ü"/>
            </a:pPr>
            <a:r>
              <a:rPr lang="pl-PL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c-ANCA  1:160</a:t>
            </a:r>
          </a:p>
        </p:txBody>
      </p:sp>
      <p:sp>
        <p:nvSpPr>
          <p:cNvPr id="5" name="Prostokąt 4"/>
          <p:cNvSpPr/>
          <p:nvPr/>
        </p:nvSpPr>
        <p:spPr>
          <a:xfrm>
            <a:off x="1620686" y="4172467"/>
            <a:ext cx="58203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histopathology</a:t>
            </a:r>
            <a:r>
              <a:rPr lang="pl-PL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</a:t>
            </a:r>
          </a:p>
          <a:p>
            <a:pPr marL="457200" indent="-457200" algn="ctr">
              <a:buFont typeface="Wingdings" charset="2"/>
              <a:buChar char="ü"/>
            </a:pPr>
            <a:r>
              <a:rPr lang="pl-PL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Subacute</a:t>
            </a:r>
            <a:r>
              <a:rPr lang="pl-PL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pl-PL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crescentic</a:t>
            </a:r>
            <a:r>
              <a:rPr lang="pl-PL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pl-PL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glomerulonephritis</a:t>
            </a:r>
            <a:r>
              <a:rPr lang="pl-PL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</p:txBody>
      </p:sp>
      <p:sp>
        <p:nvSpPr>
          <p:cNvPr id="6" name="Prostokąt 5"/>
          <p:cNvSpPr/>
          <p:nvPr/>
        </p:nvSpPr>
        <p:spPr>
          <a:xfrm>
            <a:off x="3269946" y="5551097"/>
            <a:ext cx="7340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Wegener</a:t>
            </a:r>
            <a:r>
              <a:rPr lang="pl-PL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54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granulomatosis</a:t>
            </a:r>
            <a:endParaRPr lang="pl-PL" sz="5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521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20897" y="436771"/>
            <a:ext cx="7076104" cy="29546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Treatment</a:t>
            </a:r>
            <a:r>
              <a:rPr lang="pl-PL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</a:p>
          <a:p>
            <a:pPr algn="ctr"/>
            <a:endParaRPr lang="pl-PL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pl-PL" sz="2400" dirty="0" err="1"/>
              <a:t>Methylprednisolone</a:t>
            </a:r>
            <a:r>
              <a:rPr lang="pl-PL" sz="2400" dirty="0"/>
              <a:t> </a:t>
            </a:r>
            <a:r>
              <a:rPr lang="pl-PL" sz="2400" dirty="0" err="1"/>
              <a:t>i.v</a:t>
            </a:r>
            <a:r>
              <a:rPr lang="pl-PL" sz="2400" dirty="0"/>
              <a:t>.  </a:t>
            </a:r>
            <a:r>
              <a:rPr lang="pl-PL" sz="2400" dirty="0" err="1"/>
              <a:t>followed</a:t>
            </a:r>
            <a:r>
              <a:rPr lang="pl-PL" sz="2400" dirty="0"/>
              <a:t> by </a:t>
            </a:r>
            <a:r>
              <a:rPr lang="pl-PL" sz="2400" dirty="0" err="1"/>
              <a:t>oral</a:t>
            </a:r>
            <a:r>
              <a:rPr lang="pl-PL" sz="2400" dirty="0"/>
              <a:t> </a:t>
            </a:r>
            <a:r>
              <a:rPr lang="pl-PL" sz="2400" dirty="0" err="1"/>
              <a:t>prednisone</a:t>
            </a:r>
            <a:endParaRPr lang="pl-PL" sz="24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pl-PL" sz="2400" dirty="0" err="1"/>
              <a:t>Cyclophosphamide</a:t>
            </a:r>
            <a:r>
              <a:rPr lang="pl-PL" sz="2400" dirty="0"/>
              <a:t>   p.o.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pl-PL" sz="2400" dirty="0" err="1"/>
              <a:t>Plasmapheresis</a:t>
            </a:r>
            <a:endParaRPr lang="pl-PL" sz="2400" dirty="0"/>
          </a:p>
          <a:p>
            <a:pPr algn="ctr"/>
            <a:endParaRPr lang="pl-PL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PoleTekstowe 5"/>
          <p:cNvSpPr txBox="1"/>
          <p:nvPr/>
        </p:nvSpPr>
        <p:spPr>
          <a:xfrm>
            <a:off x="4609070" y="5029200"/>
            <a:ext cx="52138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Temperature</a:t>
            </a:r>
            <a:r>
              <a:rPr lang="pl-PL" dirty="0"/>
              <a:t> </a:t>
            </a:r>
            <a:r>
              <a:rPr lang="pl-PL" dirty="0" err="1"/>
              <a:t>normalization</a:t>
            </a:r>
            <a:endParaRPr lang="pl-PL" dirty="0"/>
          </a:p>
          <a:p>
            <a:r>
              <a:rPr lang="pl-PL" dirty="0" err="1"/>
              <a:t>Kidney</a:t>
            </a:r>
            <a:r>
              <a:rPr lang="pl-PL" dirty="0"/>
              <a:t> </a:t>
            </a:r>
            <a:r>
              <a:rPr lang="pl-PL" dirty="0" err="1"/>
              <a:t>function</a:t>
            </a:r>
            <a:r>
              <a:rPr lang="pl-PL" dirty="0"/>
              <a:t> </a:t>
            </a:r>
            <a:r>
              <a:rPr lang="pl-PL" dirty="0" err="1"/>
              <a:t>improvement</a:t>
            </a:r>
            <a:r>
              <a:rPr lang="pl-PL" dirty="0"/>
              <a:t>    </a:t>
            </a:r>
            <a:r>
              <a:rPr lang="pl-PL" dirty="0" err="1"/>
              <a:t>creatinine</a:t>
            </a:r>
            <a:r>
              <a:rPr lang="pl-PL" dirty="0"/>
              <a:t> 0,84 mg/dl</a:t>
            </a:r>
          </a:p>
          <a:p>
            <a:r>
              <a:rPr lang="pl-PL" dirty="0"/>
              <a:t>No </a:t>
            </a:r>
            <a:r>
              <a:rPr lang="pl-PL" dirty="0" err="1"/>
              <a:t>pulmonary</a:t>
            </a:r>
            <a:r>
              <a:rPr lang="pl-PL" dirty="0"/>
              <a:t> </a:t>
            </a:r>
            <a:r>
              <a:rPr lang="pl-PL" dirty="0" err="1"/>
              <a:t>changes</a:t>
            </a:r>
            <a:r>
              <a:rPr lang="pl-PL" dirty="0"/>
              <a:t> </a:t>
            </a:r>
          </a:p>
          <a:p>
            <a:r>
              <a:rPr lang="pl-PL" dirty="0" err="1"/>
              <a:t>Chronic</a:t>
            </a:r>
            <a:r>
              <a:rPr lang="pl-PL" dirty="0"/>
              <a:t> </a:t>
            </a:r>
            <a:r>
              <a:rPr lang="pl-PL" dirty="0" err="1"/>
              <a:t>hearing</a:t>
            </a:r>
            <a:r>
              <a:rPr lang="pl-PL" dirty="0"/>
              <a:t> </a:t>
            </a:r>
            <a:r>
              <a:rPr lang="pl-PL" dirty="0" err="1"/>
              <a:t>impairment</a:t>
            </a:r>
            <a:endParaRPr lang="pl-PL" dirty="0"/>
          </a:p>
        </p:txBody>
      </p:sp>
      <p:sp>
        <p:nvSpPr>
          <p:cNvPr id="7" name="Strzałka zakrzywiona w prawo 6"/>
          <p:cNvSpPr/>
          <p:nvPr/>
        </p:nvSpPr>
        <p:spPr>
          <a:xfrm>
            <a:off x="1964723" y="4300150"/>
            <a:ext cx="2100649" cy="1322173"/>
          </a:xfrm>
          <a:prstGeom prst="curved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326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3A8E30F-3BC9-9B49-A102-9E21A4F693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51" t="27928" r="14661" b="20180"/>
          <a:stretch/>
        </p:blipFill>
        <p:spPr>
          <a:xfrm>
            <a:off x="1927655" y="370702"/>
            <a:ext cx="8291384" cy="3558747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9BF0522-F985-9540-9916-FEF465A608A5}"/>
              </a:ext>
            </a:extLst>
          </p:cNvPr>
          <p:cNvSpPr txBox="1"/>
          <p:nvPr/>
        </p:nvSpPr>
        <p:spPr>
          <a:xfrm>
            <a:off x="284206" y="4423719"/>
            <a:ext cx="5251622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CT </a:t>
            </a:r>
            <a:r>
              <a:rPr lang="pl-PL" sz="2400" dirty="0" err="1"/>
              <a:t>scan</a:t>
            </a:r>
            <a:r>
              <a:rPr lang="pl-PL" sz="2400" dirty="0"/>
              <a:t> </a:t>
            </a:r>
            <a:r>
              <a:rPr lang="pl-PL" sz="2400" dirty="0" err="1"/>
              <a:t>at</a:t>
            </a:r>
            <a:r>
              <a:rPr lang="pl-PL" sz="2400" dirty="0"/>
              <a:t> the </a:t>
            </a:r>
            <a:r>
              <a:rPr lang="pl-PL" sz="2400" dirty="0" err="1"/>
              <a:t>level</a:t>
            </a:r>
            <a:r>
              <a:rPr lang="pl-PL" sz="2400" dirty="0"/>
              <a:t> of the </a:t>
            </a:r>
            <a:r>
              <a:rPr lang="pl-PL" sz="2400" dirty="0" err="1"/>
              <a:t>aortic</a:t>
            </a:r>
            <a:r>
              <a:rPr lang="pl-PL" sz="2400" dirty="0"/>
              <a:t> </a:t>
            </a:r>
            <a:r>
              <a:rPr lang="pl-PL" sz="2400" dirty="0" err="1"/>
              <a:t>arch</a:t>
            </a:r>
            <a:r>
              <a:rPr lang="pl-PL" sz="2400" dirty="0"/>
              <a:t> </a:t>
            </a:r>
            <a:r>
              <a:rPr lang="pl-PL" sz="2400" dirty="0" err="1"/>
              <a:t>demonstrates</a:t>
            </a:r>
            <a:r>
              <a:rPr lang="pl-PL" sz="2400" dirty="0"/>
              <a:t> a </a:t>
            </a:r>
            <a:r>
              <a:rPr lang="pl-PL" sz="2400" dirty="0" err="1"/>
              <a:t>large</a:t>
            </a:r>
            <a:r>
              <a:rPr lang="pl-PL" sz="2400" dirty="0"/>
              <a:t>, high-</a:t>
            </a:r>
            <a:r>
              <a:rPr lang="pl-PL" sz="2400" dirty="0" err="1"/>
              <a:t>attenuation</a:t>
            </a:r>
            <a:r>
              <a:rPr lang="pl-PL" sz="2400" dirty="0"/>
              <a:t> </a:t>
            </a:r>
            <a:r>
              <a:rPr lang="pl-PL" sz="2400" dirty="0" err="1"/>
              <a:t>consolidation</a:t>
            </a:r>
            <a:r>
              <a:rPr lang="pl-PL" sz="2400" dirty="0"/>
              <a:t> (</a:t>
            </a:r>
            <a:r>
              <a:rPr lang="pl-PL" sz="2400" dirty="0" err="1"/>
              <a:t>arrow</a:t>
            </a:r>
            <a:r>
              <a:rPr lang="pl-PL" sz="2400" dirty="0"/>
              <a:t>) in the </a:t>
            </a:r>
            <a:r>
              <a:rPr lang="pl-PL" sz="2400" dirty="0" err="1"/>
              <a:t>left</a:t>
            </a:r>
            <a:r>
              <a:rPr lang="pl-PL" sz="2400" dirty="0"/>
              <a:t> </a:t>
            </a:r>
            <a:r>
              <a:rPr lang="pl-PL" sz="2400" dirty="0" err="1"/>
              <a:t>upper</a:t>
            </a:r>
            <a:r>
              <a:rPr lang="pl-PL" sz="2400" dirty="0"/>
              <a:t> </a:t>
            </a:r>
            <a:r>
              <a:rPr lang="pl-PL" sz="2400" dirty="0" err="1"/>
              <a:t>lobe</a:t>
            </a:r>
            <a:r>
              <a:rPr lang="pl-PL" sz="2400" dirty="0"/>
              <a:t> and a </a:t>
            </a:r>
            <a:r>
              <a:rPr lang="pl-PL" sz="2400" dirty="0" err="1"/>
              <a:t>pulmonary</a:t>
            </a:r>
            <a:r>
              <a:rPr lang="pl-PL" sz="2400" dirty="0"/>
              <a:t> nodule (</a:t>
            </a:r>
            <a:r>
              <a:rPr lang="pl-PL" sz="2400" dirty="0" err="1"/>
              <a:t>arrowhead</a:t>
            </a:r>
            <a:r>
              <a:rPr lang="pl-PL" sz="2400" dirty="0"/>
              <a:t>) in the </a:t>
            </a:r>
            <a:r>
              <a:rPr lang="pl-PL" sz="2400" dirty="0" err="1"/>
              <a:t>right</a:t>
            </a:r>
            <a:r>
              <a:rPr lang="pl-PL" sz="2400" dirty="0"/>
              <a:t> </a:t>
            </a:r>
            <a:r>
              <a:rPr lang="pl-PL" sz="2400" dirty="0" err="1"/>
              <a:t>upper</a:t>
            </a:r>
            <a:r>
              <a:rPr lang="pl-PL" sz="2400" dirty="0"/>
              <a:t> lob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FFC6698-B13D-1743-9385-C120BDA2220A}"/>
              </a:ext>
            </a:extLst>
          </p:cNvPr>
          <p:cNvSpPr txBox="1"/>
          <p:nvPr/>
        </p:nvSpPr>
        <p:spPr>
          <a:xfrm>
            <a:off x="6073347" y="4239053"/>
            <a:ext cx="5844746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 dirty="0" err="1"/>
              <a:t>Follow-up</a:t>
            </a:r>
            <a:r>
              <a:rPr lang="pl-PL" sz="2400" dirty="0"/>
              <a:t> </a:t>
            </a:r>
            <a:r>
              <a:rPr lang="pl-PL" sz="2400" dirty="0" err="1"/>
              <a:t>chest</a:t>
            </a:r>
            <a:r>
              <a:rPr lang="pl-PL" sz="2400" dirty="0"/>
              <a:t> CT </a:t>
            </a:r>
            <a:r>
              <a:rPr lang="pl-PL" sz="2400" dirty="0" err="1"/>
              <a:t>scan</a:t>
            </a:r>
            <a:r>
              <a:rPr lang="pl-PL" sz="2400" dirty="0"/>
              <a:t> </a:t>
            </a:r>
            <a:r>
              <a:rPr lang="pl-PL" sz="2400" dirty="0" err="1"/>
              <a:t>obtained</a:t>
            </a:r>
            <a:r>
              <a:rPr lang="pl-PL" sz="2400" dirty="0"/>
              <a:t> 9 </a:t>
            </a:r>
            <a:r>
              <a:rPr lang="pl-PL" sz="2400" dirty="0" err="1"/>
              <a:t>months</a:t>
            </a:r>
            <a:r>
              <a:rPr lang="pl-PL" sz="2400" dirty="0"/>
              <a:t> </a:t>
            </a:r>
            <a:r>
              <a:rPr lang="pl-PL" sz="2400" dirty="0" err="1"/>
              <a:t>after</a:t>
            </a:r>
            <a:r>
              <a:rPr lang="pl-PL" sz="2400" dirty="0"/>
              <a:t> </a:t>
            </a:r>
            <a:r>
              <a:rPr lang="pl-PL" sz="2400" dirty="0" err="1"/>
              <a:t>initiation</a:t>
            </a:r>
            <a:r>
              <a:rPr lang="pl-PL" sz="2400" dirty="0"/>
              <a:t> of </a:t>
            </a:r>
            <a:r>
              <a:rPr lang="pl-PL" sz="2400" dirty="0" err="1"/>
              <a:t>immunosuppressive</a:t>
            </a:r>
            <a:r>
              <a:rPr lang="pl-PL" sz="2400" dirty="0"/>
              <a:t> </a:t>
            </a:r>
            <a:r>
              <a:rPr lang="pl-PL" sz="2400" dirty="0" err="1"/>
              <a:t>therapy</a:t>
            </a:r>
            <a:r>
              <a:rPr lang="pl-PL" sz="2400" dirty="0"/>
              <a:t> </a:t>
            </a:r>
            <a:r>
              <a:rPr lang="pl-PL" sz="2400" dirty="0" err="1"/>
              <a:t>demonstrates</a:t>
            </a:r>
            <a:r>
              <a:rPr lang="pl-PL" sz="2400" dirty="0"/>
              <a:t> </a:t>
            </a:r>
            <a:r>
              <a:rPr lang="pl-PL" sz="2400" dirty="0" err="1"/>
              <a:t>complete</a:t>
            </a:r>
            <a:r>
              <a:rPr lang="pl-PL" sz="2400" dirty="0"/>
              <a:t> resolution of the </a:t>
            </a:r>
            <a:r>
              <a:rPr lang="pl-PL" sz="2400" dirty="0" err="1"/>
              <a:t>lesions</a:t>
            </a:r>
            <a:r>
              <a:rPr lang="pl-PL" sz="2400" dirty="0"/>
              <a:t> in the </a:t>
            </a:r>
            <a:r>
              <a:rPr lang="pl-PL" sz="2400" dirty="0" err="1"/>
              <a:t>left</a:t>
            </a:r>
            <a:r>
              <a:rPr lang="pl-PL" sz="2400" dirty="0"/>
              <a:t> (</a:t>
            </a:r>
            <a:r>
              <a:rPr lang="pl-PL" sz="2400" dirty="0" err="1"/>
              <a:t>arrow</a:t>
            </a:r>
            <a:r>
              <a:rPr lang="pl-PL" sz="2400" dirty="0"/>
              <a:t>) and </a:t>
            </a:r>
            <a:r>
              <a:rPr lang="pl-PL" sz="2400" dirty="0" err="1"/>
              <a:t>right</a:t>
            </a:r>
            <a:r>
              <a:rPr lang="pl-PL" sz="2400" dirty="0"/>
              <a:t> (</a:t>
            </a:r>
            <a:r>
              <a:rPr lang="pl-PL" sz="2400" dirty="0" err="1"/>
              <a:t>arrowhead</a:t>
            </a:r>
            <a:r>
              <a:rPr lang="pl-PL" sz="2400" dirty="0"/>
              <a:t>) </a:t>
            </a:r>
            <a:r>
              <a:rPr lang="pl-PL" sz="2400" dirty="0" err="1"/>
              <a:t>upper</a:t>
            </a:r>
            <a:r>
              <a:rPr lang="pl-PL" sz="2400" dirty="0"/>
              <a:t> </a:t>
            </a:r>
            <a:r>
              <a:rPr lang="pl-PL" sz="2400" dirty="0" err="1"/>
              <a:t>lobes</a:t>
            </a:r>
            <a:r>
              <a:rPr lang="pl-PL" sz="2400" dirty="0"/>
              <a:t>, with </a:t>
            </a:r>
            <a:r>
              <a:rPr lang="pl-PL" sz="2400" dirty="0" err="1"/>
              <a:t>residual</a:t>
            </a:r>
            <a:r>
              <a:rPr lang="pl-PL" sz="2400" dirty="0"/>
              <a:t> </a:t>
            </a:r>
            <a:r>
              <a:rPr lang="pl-PL" sz="2400" dirty="0" err="1"/>
              <a:t>scarring</a:t>
            </a:r>
            <a:r>
              <a:rPr lang="pl-PL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6041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1733654" y="307626"/>
            <a:ext cx="90054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RPGN </a:t>
            </a:r>
            <a:r>
              <a:rPr lang="pl-PL" sz="32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Rapidly</a:t>
            </a:r>
            <a:r>
              <a:rPr lang="pl-PL" sz="3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Progressive </a:t>
            </a:r>
            <a:r>
              <a:rPr lang="pl-PL" sz="32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Glomerulonephritis</a:t>
            </a:r>
            <a:endParaRPr lang="pl-PL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DFC6E095-DD95-C542-92C4-637FEC0C285B}"/>
              </a:ext>
            </a:extLst>
          </p:cNvPr>
          <p:cNvSpPr/>
          <p:nvPr/>
        </p:nvSpPr>
        <p:spPr>
          <a:xfrm>
            <a:off x="1116280" y="1732854"/>
            <a:ext cx="104146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Epidemiology</a:t>
            </a:r>
            <a:endParaRPr lang="pl-PL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endParaRPr lang="pl-PL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l-PL" dirty="0">
                <a:latin typeface="Times New Roman" panose="02020603050405020304" pitchFamily="18" charset="0"/>
              </a:rPr>
              <a:t>RPGN </a:t>
            </a:r>
            <a:r>
              <a:rPr lang="pl-PL" dirty="0" err="1">
                <a:latin typeface="Times New Roman" panose="02020603050405020304" pitchFamily="18" charset="0"/>
              </a:rPr>
              <a:t>is</a:t>
            </a:r>
            <a:r>
              <a:rPr lang="pl-PL" dirty="0">
                <a:latin typeface="Times New Roman" panose="02020603050405020304" pitchFamily="18" charset="0"/>
              </a:rPr>
              <a:t> a </a:t>
            </a:r>
            <a:r>
              <a:rPr lang="pl-PL" dirty="0" err="1">
                <a:latin typeface="Times New Roman" panose="02020603050405020304" pitchFamily="18" charset="0"/>
              </a:rPr>
              <a:t>rare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condition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worldwide</a:t>
            </a:r>
            <a:r>
              <a:rPr lang="pl-PL" dirty="0">
                <a:latin typeface="Times New Roman" panose="02020603050405020304" pitchFamily="18" charset="0"/>
              </a:rPr>
              <a:t>. </a:t>
            </a:r>
          </a:p>
          <a:p>
            <a:pPr marL="285750" indent="-285750">
              <a:buFont typeface="Wingdings" pitchFamily="2" charset="2"/>
              <a:buChar char="ü"/>
            </a:pPr>
            <a:endParaRPr lang="pl-PL" dirty="0">
              <a:latin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l-PL" dirty="0">
                <a:latin typeface="Times New Roman" panose="02020603050405020304" pitchFamily="18" charset="0"/>
              </a:rPr>
              <a:t>The </a:t>
            </a:r>
            <a:r>
              <a:rPr lang="pl-PL" dirty="0" err="1">
                <a:latin typeface="Times New Roman" panose="02020603050405020304" pitchFamily="18" charset="0"/>
              </a:rPr>
              <a:t>incidence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is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around</a:t>
            </a:r>
            <a:r>
              <a:rPr lang="pl-PL" dirty="0">
                <a:latin typeface="Times New Roman" panose="02020603050405020304" pitchFamily="18" charset="0"/>
              </a:rPr>
              <a:t> 7 </a:t>
            </a:r>
            <a:r>
              <a:rPr lang="pl-PL" dirty="0" err="1">
                <a:latin typeface="Times New Roman" panose="02020603050405020304" pitchFamily="18" charset="0"/>
              </a:rPr>
              <a:t>cases</a:t>
            </a:r>
            <a:r>
              <a:rPr lang="pl-PL" dirty="0">
                <a:latin typeface="Times New Roman" panose="02020603050405020304" pitchFamily="18" charset="0"/>
              </a:rPr>
              <a:t> per 1 </a:t>
            </a:r>
            <a:r>
              <a:rPr lang="pl-PL" dirty="0" err="1">
                <a:latin typeface="Times New Roman" panose="02020603050405020304" pitchFamily="18" charset="0"/>
              </a:rPr>
              <a:t>million</a:t>
            </a:r>
            <a:r>
              <a:rPr lang="pl-PL" dirty="0">
                <a:latin typeface="Times New Roman" panose="02020603050405020304" pitchFamily="18" charset="0"/>
              </a:rPr>
              <a:t> person-</a:t>
            </a:r>
            <a:r>
              <a:rPr lang="pl-PL" dirty="0" err="1">
                <a:latin typeface="Times New Roman" panose="02020603050405020304" pitchFamily="18" charset="0"/>
              </a:rPr>
              <a:t>years</a:t>
            </a:r>
            <a:r>
              <a:rPr lang="pl-PL" dirty="0">
                <a:latin typeface="Times New Roman" panose="02020603050405020304" pitchFamily="18" charset="0"/>
              </a:rPr>
              <a:t> in the United </a:t>
            </a:r>
            <a:r>
              <a:rPr lang="pl-PL" dirty="0" err="1">
                <a:latin typeface="Times New Roman" panose="02020603050405020304" pitchFamily="18" charset="0"/>
              </a:rPr>
              <a:t>States</a:t>
            </a:r>
            <a:r>
              <a:rPr lang="pl-PL" dirty="0">
                <a:latin typeface="Times New Roman" panose="02020603050405020304" pitchFamily="18" charset="0"/>
              </a:rPr>
              <a:t>, </a:t>
            </a:r>
            <a:r>
              <a:rPr lang="pl-PL" dirty="0" err="1">
                <a:latin typeface="Times New Roman" panose="02020603050405020304" pitchFamily="18" charset="0"/>
              </a:rPr>
              <a:t>whereas</a:t>
            </a:r>
            <a:r>
              <a:rPr lang="pl-PL" dirty="0">
                <a:latin typeface="Times New Roman" panose="02020603050405020304" pitchFamily="18" charset="0"/>
              </a:rPr>
              <a:t> 2 </a:t>
            </a:r>
            <a:r>
              <a:rPr lang="pl-PL" dirty="0" err="1">
                <a:latin typeface="Times New Roman" panose="02020603050405020304" pitchFamily="18" charset="0"/>
              </a:rPr>
              <a:t>cases</a:t>
            </a:r>
            <a:r>
              <a:rPr lang="pl-PL" dirty="0">
                <a:latin typeface="Times New Roman" panose="02020603050405020304" pitchFamily="18" charset="0"/>
              </a:rPr>
              <a:t> per 1 </a:t>
            </a:r>
            <a:r>
              <a:rPr lang="pl-PL" dirty="0" err="1">
                <a:latin typeface="Times New Roman" panose="02020603050405020304" pitchFamily="18" charset="0"/>
              </a:rPr>
              <a:t>million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are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reported</a:t>
            </a:r>
            <a:r>
              <a:rPr lang="pl-PL" dirty="0">
                <a:latin typeface="Times New Roman" panose="02020603050405020304" pitchFamily="18" charset="0"/>
              </a:rPr>
              <a:t> in the United </a:t>
            </a:r>
            <a:r>
              <a:rPr lang="pl-PL" dirty="0" err="1">
                <a:latin typeface="Times New Roman" panose="02020603050405020304" pitchFamily="18" charset="0"/>
              </a:rPr>
              <a:t>Kingdom</a:t>
            </a:r>
            <a:r>
              <a:rPr lang="pl-PL" dirty="0">
                <a:latin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dirty="0">
                <a:latin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dirty="0">
                <a:latin typeface="Times New Roman" panose="02020603050405020304" pitchFamily="18" charset="0"/>
              </a:rPr>
              <a:t>The </a:t>
            </a:r>
            <a:r>
              <a:rPr lang="pl-PL" dirty="0" err="1">
                <a:latin typeface="Times New Roman" panose="02020603050405020304" pitchFamily="18" charset="0"/>
              </a:rPr>
              <a:t>disease</a:t>
            </a:r>
            <a:r>
              <a:rPr lang="pl-PL" dirty="0">
                <a:latin typeface="Times New Roman" panose="02020603050405020304" pitchFamily="18" charset="0"/>
              </a:rPr>
              <a:t> </a:t>
            </a:r>
            <a:r>
              <a:rPr lang="pl-PL" dirty="0" err="1">
                <a:latin typeface="Times New Roman" panose="02020603050405020304" pitchFamily="18" charset="0"/>
              </a:rPr>
              <a:t>is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more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common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among</a:t>
            </a:r>
            <a:r>
              <a:rPr lang="pl-PL" dirty="0">
                <a:latin typeface="Times New Roman" panose="02020603050405020304" pitchFamily="18" charset="0"/>
              </a:rPr>
              <a:t> the White </a:t>
            </a:r>
            <a:r>
              <a:rPr lang="pl-PL" dirty="0" err="1">
                <a:latin typeface="Times New Roman" panose="02020603050405020304" pitchFamily="18" charset="0"/>
              </a:rPr>
              <a:t>population</a:t>
            </a:r>
            <a:r>
              <a:rPr lang="pl-PL" dirty="0">
                <a:latin typeface="Times New Roman" panose="02020603050405020304" pitchFamily="18" charset="0"/>
              </a:rPr>
              <a:t> and </a:t>
            </a:r>
            <a:r>
              <a:rPr lang="pl-PL" dirty="0" err="1">
                <a:latin typeface="Times New Roman" panose="02020603050405020304" pitchFamily="18" charset="0"/>
              </a:rPr>
              <a:t>possibly</a:t>
            </a:r>
            <a:r>
              <a:rPr lang="pl-PL" dirty="0">
                <a:latin typeface="Times New Roman" panose="02020603050405020304" pitchFamily="18" charset="0"/>
              </a:rPr>
              <a:t> in the </a:t>
            </a:r>
            <a:r>
              <a:rPr lang="pl-PL" dirty="0" err="1">
                <a:latin typeface="Times New Roman" panose="02020603050405020304" pitchFamily="18" charset="0"/>
              </a:rPr>
              <a:t>Asian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population</a:t>
            </a:r>
            <a:r>
              <a:rPr lang="pl-PL" dirty="0">
                <a:latin typeface="Times New Roman" panose="02020603050405020304" pitchFamily="18" charset="0"/>
              </a:rPr>
              <a:t>. The </a:t>
            </a:r>
            <a:r>
              <a:rPr lang="pl-PL" dirty="0" err="1">
                <a:latin typeface="Times New Roman" panose="02020603050405020304" pitchFamily="18" charset="0"/>
              </a:rPr>
              <a:t>prevalence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is</a:t>
            </a:r>
            <a:r>
              <a:rPr lang="pl-PL" dirty="0">
                <a:latin typeface="Times New Roman" panose="02020603050405020304" pitchFamily="18" charset="0"/>
              </a:rPr>
              <a:t> less </a:t>
            </a:r>
            <a:r>
              <a:rPr lang="pl-PL" dirty="0" err="1">
                <a:latin typeface="Times New Roman" panose="02020603050405020304" pitchFamily="18" charset="0"/>
              </a:rPr>
              <a:t>common</a:t>
            </a:r>
            <a:r>
              <a:rPr lang="pl-PL" dirty="0">
                <a:latin typeface="Times New Roman" panose="02020603050405020304" pitchFamily="18" charset="0"/>
              </a:rPr>
              <a:t> in the Black </a:t>
            </a:r>
            <a:r>
              <a:rPr lang="pl-PL" dirty="0" err="1">
                <a:latin typeface="Times New Roman" panose="02020603050405020304" pitchFamily="18" charset="0"/>
              </a:rPr>
              <a:t>population</a:t>
            </a:r>
            <a:r>
              <a:rPr lang="pl-PL" dirty="0">
                <a:latin typeface="Times New Roman" panose="02020603050405020304" pitchFamily="18" charset="0"/>
              </a:rPr>
              <a:t>. </a:t>
            </a:r>
          </a:p>
          <a:p>
            <a:pPr marL="285750" indent="-285750">
              <a:buFont typeface="Wingdings" pitchFamily="2" charset="2"/>
              <a:buChar char="ü"/>
            </a:pPr>
            <a:endParaRPr lang="pl-PL" dirty="0">
              <a:latin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l-PL" dirty="0">
                <a:latin typeface="Times New Roman" panose="02020603050405020304" pitchFamily="18" charset="0"/>
              </a:rPr>
              <a:t>The </a:t>
            </a:r>
            <a:r>
              <a:rPr lang="pl-PL" dirty="0" err="1">
                <a:latin typeface="Times New Roman" panose="02020603050405020304" pitchFamily="18" charset="0"/>
              </a:rPr>
              <a:t>male</a:t>
            </a:r>
            <a:r>
              <a:rPr lang="pl-PL" dirty="0">
                <a:latin typeface="Times New Roman" panose="02020603050405020304" pitchFamily="18" charset="0"/>
              </a:rPr>
              <a:t>-to-</a:t>
            </a:r>
            <a:r>
              <a:rPr lang="pl-PL" dirty="0" err="1">
                <a:latin typeface="Times New Roman" panose="02020603050405020304" pitchFamily="18" charset="0"/>
              </a:rPr>
              <a:t>female</a:t>
            </a:r>
            <a:r>
              <a:rPr lang="pl-PL" dirty="0">
                <a:latin typeface="Times New Roman" panose="02020603050405020304" pitchFamily="18" charset="0"/>
              </a:rPr>
              <a:t> ratio in most </a:t>
            </a:r>
            <a:r>
              <a:rPr lang="pl-PL" dirty="0" err="1">
                <a:latin typeface="Times New Roman" panose="02020603050405020304" pitchFamily="18" charset="0"/>
              </a:rPr>
              <a:t>studies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is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approximately</a:t>
            </a:r>
            <a:r>
              <a:rPr lang="pl-PL" dirty="0">
                <a:latin typeface="Times New Roman" panose="02020603050405020304" pitchFamily="18" charset="0"/>
              </a:rPr>
              <a:t> 1:1.</a:t>
            </a:r>
          </a:p>
          <a:p>
            <a:pPr marL="285750" indent="-285750">
              <a:buFont typeface="Wingdings" pitchFamily="2" charset="2"/>
              <a:buChar char="ü"/>
            </a:pPr>
            <a:endParaRPr lang="pl-PL" dirty="0">
              <a:latin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l-PL" dirty="0">
                <a:latin typeface="Times New Roman" panose="02020603050405020304" pitchFamily="18" charset="0"/>
              </a:rPr>
              <a:t>The </a:t>
            </a:r>
            <a:r>
              <a:rPr lang="pl-PL" dirty="0" err="1">
                <a:latin typeface="Times New Roman" panose="02020603050405020304" pitchFamily="18" charset="0"/>
              </a:rPr>
              <a:t>disease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represents</a:t>
            </a:r>
            <a:r>
              <a:rPr lang="pl-PL" dirty="0">
                <a:latin typeface="Times New Roman" panose="02020603050405020304" pitchFamily="18" charset="0"/>
              </a:rPr>
              <a:t> a </a:t>
            </a:r>
            <a:r>
              <a:rPr lang="pl-PL" dirty="0" err="1">
                <a:latin typeface="Times New Roman" panose="02020603050405020304" pitchFamily="18" charset="0"/>
              </a:rPr>
              <a:t>bimodal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distribution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related</a:t>
            </a:r>
            <a:r>
              <a:rPr lang="pl-PL" dirty="0">
                <a:latin typeface="Times New Roman" panose="02020603050405020304" pitchFamily="18" charset="0"/>
              </a:rPr>
              <a:t> to the </a:t>
            </a:r>
            <a:r>
              <a:rPr lang="pl-PL" dirty="0" err="1">
                <a:latin typeface="Times New Roman" panose="02020603050405020304" pitchFamily="18" charset="0"/>
              </a:rPr>
              <a:t>mean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age</a:t>
            </a:r>
            <a:r>
              <a:rPr lang="pl-PL" dirty="0">
                <a:latin typeface="Times New Roman" panose="02020603050405020304" pitchFamily="18" charset="0"/>
              </a:rPr>
              <a:t> for </a:t>
            </a:r>
            <a:r>
              <a:rPr lang="pl-PL" dirty="0" err="1">
                <a:latin typeface="Times New Roman" panose="02020603050405020304" pitchFamily="18" charset="0"/>
              </a:rPr>
              <a:t>clinical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manifestation</a:t>
            </a:r>
            <a:r>
              <a:rPr lang="pl-PL" dirty="0">
                <a:latin typeface="Times New Roman" panose="02020603050405020304" pitchFamily="18" charset="0"/>
              </a:rPr>
              <a:t>. In most </a:t>
            </a:r>
            <a:r>
              <a:rPr lang="pl-PL" dirty="0" err="1">
                <a:latin typeface="Times New Roman" panose="02020603050405020304" pitchFamily="18" charset="0"/>
              </a:rPr>
              <a:t>series</a:t>
            </a:r>
            <a:r>
              <a:rPr lang="pl-PL" dirty="0">
                <a:latin typeface="Times New Roman" panose="02020603050405020304" pitchFamily="18" charset="0"/>
              </a:rPr>
              <a:t>, the </a:t>
            </a:r>
            <a:r>
              <a:rPr lang="pl-PL" dirty="0" err="1">
                <a:latin typeface="Times New Roman" panose="02020603050405020304" pitchFamily="18" charset="0"/>
              </a:rPr>
              <a:t>mean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age</a:t>
            </a:r>
            <a:r>
              <a:rPr lang="pl-PL" dirty="0">
                <a:latin typeface="Times New Roman" panose="02020603050405020304" pitchFamily="18" charset="0"/>
              </a:rPr>
              <a:t> for the </a:t>
            </a:r>
            <a:r>
              <a:rPr lang="pl-PL" dirty="0" err="1">
                <a:latin typeface="Times New Roman" panose="02020603050405020304" pitchFamily="18" charset="0"/>
              </a:rPr>
              <a:t>first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peak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is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around</a:t>
            </a:r>
            <a:r>
              <a:rPr lang="pl-PL" dirty="0">
                <a:latin typeface="Times New Roman" panose="02020603050405020304" pitchFamily="18" charset="0"/>
              </a:rPr>
              <a:t> 30, and the </a:t>
            </a:r>
            <a:r>
              <a:rPr lang="pl-PL" dirty="0" err="1">
                <a:latin typeface="Times New Roman" panose="02020603050405020304" pitchFamily="18" charset="0"/>
              </a:rPr>
              <a:t>second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peak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is</a:t>
            </a:r>
            <a:r>
              <a:rPr lang="pl-PL" dirty="0">
                <a:latin typeface="Times New Roman" panose="02020603050405020304" pitchFamily="18" charset="0"/>
              </a:rPr>
              <a:t> in the </a:t>
            </a:r>
            <a:r>
              <a:rPr lang="pl-PL" dirty="0" err="1">
                <a:latin typeface="Times New Roman" panose="02020603050405020304" pitchFamily="18" charset="0"/>
              </a:rPr>
              <a:t>late</a:t>
            </a:r>
            <a:r>
              <a:rPr lang="pl-PL" dirty="0">
                <a:latin typeface="Times New Roman" panose="02020603050405020304" pitchFamily="18" charset="0"/>
              </a:rPr>
              <a:t> 60s. </a:t>
            </a:r>
            <a:r>
              <a:rPr lang="pl-PL" dirty="0" err="1">
                <a:latin typeface="Times New Roman" panose="02020603050405020304" pitchFamily="18" charset="0"/>
              </a:rPr>
              <a:t>However</a:t>
            </a:r>
            <a:r>
              <a:rPr lang="pl-PL" dirty="0">
                <a:latin typeface="Times New Roman" panose="02020603050405020304" pitchFamily="18" charset="0"/>
              </a:rPr>
              <a:t>, </a:t>
            </a:r>
            <a:r>
              <a:rPr lang="pl-PL" dirty="0" err="1">
                <a:latin typeface="Times New Roman" panose="02020603050405020304" pitchFamily="18" charset="0"/>
              </a:rPr>
              <a:t>cases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have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been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reported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across</a:t>
            </a:r>
            <a:r>
              <a:rPr lang="pl-PL" dirty="0">
                <a:latin typeface="Times New Roman" panose="02020603050405020304" pitchFamily="18" charset="0"/>
              </a:rPr>
              <a:t> a </a:t>
            </a:r>
            <a:r>
              <a:rPr lang="pl-PL" dirty="0" err="1">
                <a:latin typeface="Times New Roman" panose="02020603050405020304" pitchFamily="18" charset="0"/>
              </a:rPr>
              <a:t>wide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age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range</a:t>
            </a:r>
            <a:r>
              <a:rPr lang="pl-PL" dirty="0">
                <a:latin typeface="Times New Roman" panose="02020603050405020304" pitchFamily="18" charset="0"/>
              </a:rPr>
              <a:t>, from 2 to 92, </a:t>
            </a:r>
            <a:r>
              <a:rPr lang="pl-PL" dirty="0" err="1">
                <a:latin typeface="Times New Roman" panose="02020603050405020304" pitchFamily="18" charset="0"/>
              </a:rPr>
              <a:t>although</a:t>
            </a:r>
            <a:r>
              <a:rPr lang="pl-PL" dirty="0">
                <a:latin typeface="Times New Roman" panose="02020603050405020304" pitchFamily="18" charset="0"/>
              </a:rPr>
              <a:t> RPGN </a:t>
            </a:r>
            <a:r>
              <a:rPr lang="pl-PL" dirty="0" err="1">
                <a:latin typeface="Times New Roman" panose="02020603050405020304" pitchFamily="18" charset="0"/>
              </a:rPr>
              <a:t>is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uncommon</a:t>
            </a:r>
            <a:r>
              <a:rPr lang="pl-PL" dirty="0">
                <a:latin typeface="Times New Roman" panose="02020603050405020304" pitchFamily="18" charset="0"/>
              </a:rPr>
              <a:t> in the </a:t>
            </a:r>
            <a:r>
              <a:rPr lang="pl-PL" dirty="0" err="1">
                <a:latin typeface="Times New Roman" panose="02020603050405020304" pitchFamily="18" charset="0"/>
              </a:rPr>
              <a:t>pediatric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population</a:t>
            </a:r>
            <a:endParaRPr lang="pl-PL" b="0" i="0" dirty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2074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D4B3E222-8AA1-0245-98D8-79E8D441A652}"/>
              </a:ext>
            </a:extLst>
          </p:cNvPr>
          <p:cNvSpPr txBox="1"/>
          <p:nvPr/>
        </p:nvSpPr>
        <p:spPr>
          <a:xfrm>
            <a:off x="1037968" y="1161536"/>
            <a:ext cx="103549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err="1"/>
              <a:t>Although</a:t>
            </a:r>
            <a:r>
              <a:rPr lang="pl-PL" sz="4000" dirty="0"/>
              <a:t> the </a:t>
            </a:r>
            <a:r>
              <a:rPr lang="pl-PL" sz="4000" dirty="0" err="1"/>
              <a:t>cause</a:t>
            </a:r>
            <a:r>
              <a:rPr lang="pl-PL" sz="4000" dirty="0"/>
              <a:t> of </a:t>
            </a:r>
            <a:r>
              <a:rPr lang="pl-PL" sz="4000" dirty="0" err="1"/>
              <a:t>Wegener</a:t>
            </a:r>
            <a:r>
              <a:rPr lang="pl-PL" sz="4000" dirty="0"/>
              <a:t> </a:t>
            </a:r>
            <a:r>
              <a:rPr lang="pl-PL" sz="4000" dirty="0" err="1"/>
              <a:t>granulomatosis</a:t>
            </a:r>
            <a:r>
              <a:rPr lang="pl-PL" sz="4000" dirty="0"/>
              <a:t> </a:t>
            </a:r>
            <a:r>
              <a:rPr lang="pl-PL" sz="4000" dirty="0" err="1"/>
              <a:t>is</a:t>
            </a:r>
            <a:r>
              <a:rPr lang="pl-PL" sz="4000" dirty="0"/>
              <a:t> </a:t>
            </a:r>
            <a:r>
              <a:rPr lang="pl-PL" sz="4000" dirty="0" err="1"/>
              <a:t>unknown</a:t>
            </a:r>
            <a:r>
              <a:rPr lang="pl-PL" sz="4000" dirty="0"/>
              <a:t>, </a:t>
            </a:r>
            <a:r>
              <a:rPr lang="pl-PL" sz="4000" dirty="0" err="1"/>
              <a:t>an</a:t>
            </a:r>
            <a:r>
              <a:rPr lang="pl-PL" sz="4000" dirty="0"/>
              <a:t> </a:t>
            </a:r>
            <a:r>
              <a:rPr lang="pl-PL" sz="4000" dirty="0" err="1"/>
              <a:t>autoimmune</a:t>
            </a:r>
            <a:r>
              <a:rPr lang="pl-PL" sz="4000" dirty="0"/>
              <a:t> element </a:t>
            </a:r>
            <a:r>
              <a:rPr lang="pl-PL" sz="4000" dirty="0" err="1"/>
              <a:t>has</a:t>
            </a:r>
            <a:r>
              <a:rPr lang="pl-PL" sz="4000" dirty="0"/>
              <a:t> </a:t>
            </a:r>
            <a:r>
              <a:rPr lang="pl-PL" sz="4000" dirty="0" err="1"/>
              <a:t>been</a:t>
            </a:r>
            <a:r>
              <a:rPr lang="pl-PL" sz="4000" dirty="0"/>
              <a:t> </a:t>
            </a:r>
            <a:r>
              <a:rPr lang="pl-PL" sz="4000" dirty="0" err="1"/>
              <a:t>proposed</a:t>
            </a:r>
            <a:r>
              <a:rPr lang="pl-PL" sz="4000" dirty="0"/>
              <a:t> </a:t>
            </a:r>
            <a:r>
              <a:rPr lang="pl-PL" sz="4000" dirty="0" err="1"/>
              <a:t>because</a:t>
            </a:r>
            <a:r>
              <a:rPr lang="pl-PL" sz="4000" dirty="0"/>
              <a:t> of the </a:t>
            </a:r>
            <a:r>
              <a:rPr lang="pl-PL" sz="4000" dirty="0" err="1"/>
              <a:t>presence</a:t>
            </a:r>
            <a:r>
              <a:rPr lang="pl-PL" sz="4000" dirty="0"/>
              <a:t> of </a:t>
            </a:r>
            <a:r>
              <a:rPr lang="pl-PL" sz="4000" dirty="0" err="1"/>
              <a:t>circulating</a:t>
            </a:r>
            <a:r>
              <a:rPr lang="pl-PL" sz="4000" dirty="0"/>
              <a:t> </a:t>
            </a:r>
            <a:r>
              <a:rPr lang="pl-PL" sz="4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antineutrophil</a:t>
            </a:r>
            <a:r>
              <a:rPr lang="pl-PL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4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cytoplasmic</a:t>
            </a:r>
            <a:r>
              <a:rPr lang="pl-PL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4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antibodies</a:t>
            </a:r>
            <a:r>
              <a:rPr lang="pl-PL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(</a:t>
            </a:r>
            <a:r>
              <a:rPr lang="pl-PL" sz="40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ANCAs</a:t>
            </a:r>
            <a:r>
              <a:rPr lang="pl-PL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) </a:t>
            </a:r>
            <a:r>
              <a:rPr lang="pl-PL" sz="4000" dirty="0" err="1"/>
              <a:t>directed</a:t>
            </a:r>
            <a:r>
              <a:rPr lang="pl-PL" sz="4000" dirty="0"/>
              <a:t> </a:t>
            </a:r>
            <a:r>
              <a:rPr lang="pl-PL" sz="4000" dirty="0" err="1"/>
              <a:t>against</a:t>
            </a:r>
            <a:r>
              <a:rPr lang="pl-PL" sz="4000" dirty="0"/>
              <a:t> </a:t>
            </a:r>
            <a:r>
              <a:rPr lang="pl-PL" sz="4000" dirty="0" err="1"/>
              <a:t>proteinase</a:t>
            </a:r>
            <a:r>
              <a:rPr lang="pl-PL" sz="4000" dirty="0"/>
              <a:t> 3 and, less </a:t>
            </a:r>
            <a:r>
              <a:rPr lang="pl-PL" sz="4000" dirty="0" err="1"/>
              <a:t>commonly</a:t>
            </a:r>
            <a:r>
              <a:rPr lang="pl-PL" sz="4000" dirty="0"/>
              <a:t>, </a:t>
            </a:r>
            <a:r>
              <a:rPr lang="pl-PL" sz="4000" dirty="0" err="1"/>
              <a:t>myeloperoxidase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3277423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924D707-B071-9247-BACE-7B3835099F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32" t="31892" r="34566" b="25225"/>
          <a:stretch/>
        </p:blipFill>
        <p:spPr>
          <a:xfrm>
            <a:off x="1124465" y="926757"/>
            <a:ext cx="10256108" cy="520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12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DF38723D-E576-B043-A0BA-0220BE90016A}"/>
              </a:ext>
            </a:extLst>
          </p:cNvPr>
          <p:cNvSpPr/>
          <p:nvPr/>
        </p:nvSpPr>
        <p:spPr>
          <a:xfrm>
            <a:off x="1068780" y="1740449"/>
            <a:ext cx="953588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Histopathology</a:t>
            </a:r>
            <a:endParaRPr lang="pl-PL" sz="2400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pPr algn="ctr"/>
            <a:endParaRPr lang="pl-PL" sz="2000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pPr algn="ctr"/>
            <a:r>
              <a:rPr lang="pl-PL" sz="2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Quantitative</a:t>
            </a:r>
            <a:r>
              <a:rPr lang="pl-PL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definitions</a:t>
            </a:r>
            <a:r>
              <a:rPr lang="pl-PL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aid</a:t>
            </a:r>
            <a:r>
              <a:rPr lang="pl-PL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in the </a:t>
            </a:r>
            <a:r>
              <a:rPr lang="pl-PL" sz="2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classification</a:t>
            </a:r>
            <a:r>
              <a:rPr lang="pl-PL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of ANCA-</a:t>
            </a:r>
            <a:r>
              <a:rPr lang="pl-PL" sz="2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associated</a:t>
            </a:r>
            <a:r>
              <a:rPr lang="pl-PL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lesions</a:t>
            </a:r>
            <a:r>
              <a:rPr lang="pl-PL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algn="ctr"/>
            <a:endParaRPr lang="pl-PL" sz="20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l-PL" sz="2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Focal</a:t>
            </a:r>
            <a:r>
              <a:rPr lang="pl-PL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pl-PL" sz="2000" dirty="0">
                <a:latin typeface="Times New Roman" panose="02020603050405020304" pitchFamily="18" charset="0"/>
              </a:rPr>
              <a:t>50% </a:t>
            </a:r>
            <a:r>
              <a:rPr lang="pl-PL" sz="2000" dirty="0" err="1">
                <a:latin typeface="Times New Roman" panose="02020603050405020304" pitchFamily="18" charset="0"/>
              </a:rPr>
              <a:t>or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more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normal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glomeruli</a:t>
            </a:r>
            <a:r>
              <a:rPr lang="pl-PL" sz="2000" dirty="0">
                <a:latin typeface="Times New Roman" panose="02020603050405020304" pitchFamily="18" charset="0"/>
              </a:rPr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pl-PL" sz="2000" dirty="0">
              <a:latin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l-PL" sz="2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Crescentic</a:t>
            </a:r>
            <a:r>
              <a:rPr lang="pl-PL" sz="2000" dirty="0">
                <a:latin typeface="Times New Roman" panose="02020603050405020304" pitchFamily="18" charset="0"/>
              </a:rPr>
              <a:t>: 50% </a:t>
            </a:r>
            <a:r>
              <a:rPr lang="pl-PL" sz="2000" dirty="0" err="1">
                <a:latin typeface="Times New Roman" panose="02020603050405020304" pitchFamily="18" charset="0"/>
              </a:rPr>
              <a:t>or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more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glomeruli</a:t>
            </a:r>
            <a:r>
              <a:rPr lang="pl-PL" sz="2000" dirty="0">
                <a:latin typeface="Times New Roman" panose="02020603050405020304" pitchFamily="18" charset="0"/>
              </a:rPr>
              <a:t> with </a:t>
            </a:r>
            <a:r>
              <a:rPr lang="pl-PL" sz="2000" dirty="0" err="1">
                <a:latin typeface="Times New Roman" panose="02020603050405020304" pitchFamily="18" charset="0"/>
              </a:rPr>
              <a:t>cellular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crescents</a:t>
            </a:r>
            <a:r>
              <a:rPr lang="pl-PL" sz="2000" dirty="0">
                <a:latin typeface="Times New Roman" panose="02020603050405020304" pitchFamily="18" charset="0"/>
              </a:rPr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pl-PL" sz="2000" dirty="0">
              <a:latin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Mixed: </a:t>
            </a:r>
            <a:r>
              <a:rPr lang="pl-PL" sz="2000" dirty="0">
                <a:latin typeface="Times New Roman" panose="02020603050405020304" pitchFamily="18" charset="0"/>
              </a:rPr>
              <a:t>less </a:t>
            </a:r>
            <a:r>
              <a:rPr lang="pl-PL" sz="2000" dirty="0" err="1">
                <a:latin typeface="Times New Roman" panose="02020603050405020304" pitchFamily="18" charset="0"/>
              </a:rPr>
              <a:t>than</a:t>
            </a:r>
            <a:r>
              <a:rPr lang="pl-PL" sz="2000" dirty="0">
                <a:latin typeface="Times New Roman" panose="02020603050405020304" pitchFamily="18" charset="0"/>
              </a:rPr>
              <a:t> 50% </a:t>
            </a:r>
            <a:r>
              <a:rPr lang="pl-PL" sz="2000" dirty="0" err="1">
                <a:latin typeface="Times New Roman" panose="02020603050405020304" pitchFamily="18" charset="0"/>
              </a:rPr>
              <a:t>normal</a:t>
            </a:r>
            <a:r>
              <a:rPr lang="pl-PL" sz="2000" dirty="0">
                <a:latin typeface="Times New Roman" panose="02020603050405020304" pitchFamily="18" charset="0"/>
              </a:rPr>
              <a:t>, less </a:t>
            </a:r>
            <a:r>
              <a:rPr lang="pl-PL" sz="2000" dirty="0" err="1">
                <a:latin typeface="Times New Roman" panose="02020603050405020304" pitchFamily="18" charset="0"/>
              </a:rPr>
              <a:t>than</a:t>
            </a:r>
            <a:r>
              <a:rPr lang="pl-PL" sz="2000" dirty="0">
                <a:latin typeface="Times New Roman" panose="02020603050405020304" pitchFamily="18" charset="0"/>
              </a:rPr>
              <a:t> 50% </a:t>
            </a:r>
            <a:r>
              <a:rPr lang="pl-PL" sz="2000" dirty="0" err="1">
                <a:latin typeface="Times New Roman" panose="02020603050405020304" pitchFamily="18" charset="0"/>
              </a:rPr>
              <a:t>crescentic</a:t>
            </a:r>
            <a:r>
              <a:rPr lang="pl-PL" sz="2000" dirty="0">
                <a:latin typeface="Times New Roman" panose="02020603050405020304" pitchFamily="18" charset="0"/>
              </a:rPr>
              <a:t>, and less </a:t>
            </a:r>
            <a:r>
              <a:rPr lang="pl-PL" sz="2000" dirty="0" err="1">
                <a:latin typeface="Times New Roman" panose="02020603050405020304" pitchFamily="18" charset="0"/>
              </a:rPr>
              <a:t>than</a:t>
            </a:r>
            <a:r>
              <a:rPr lang="pl-PL" sz="2000" dirty="0">
                <a:latin typeface="Times New Roman" panose="02020603050405020304" pitchFamily="18" charset="0"/>
              </a:rPr>
              <a:t> 50% </a:t>
            </a:r>
            <a:r>
              <a:rPr lang="pl-PL" sz="2000" dirty="0" err="1">
                <a:latin typeface="Times New Roman" panose="02020603050405020304" pitchFamily="18" charset="0"/>
              </a:rPr>
              <a:t>globally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sclerotic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glomeruli</a:t>
            </a:r>
            <a:r>
              <a:rPr lang="pl-PL" sz="2000" dirty="0">
                <a:latin typeface="Times New Roman" panose="02020603050405020304" pitchFamily="18" charset="0"/>
              </a:rPr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pl-PL" sz="2000" dirty="0">
              <a:latin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l-PL" sz="2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Sclerotic</a:t>
            </a:r>
            <a:r>
              <a:rPr lang="pl-PL" sz="2000" dirty="0">
                <a:latin typeface="Times New Roman" panose="02020603050405020304" pitchFamily="18" charset="0"/>
              </a:rPr>
              <a:t>: 50% </a:t>
            </a:r>
            <a:r>
              <a:rPr lang="pl-PL" sz="2000" dirty="0" err="1">
                <a:latin typeface="Times New Roman" panose="02020603050405020304" pitchFamily="18" charset="0"/>
              </a:rPr>
              <a:t>or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more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globally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sclerotic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glomeruli</a:t>
            </a:r>
            <a:r>
              <a:rPr lang="pl-PL" sz="2000" dirty="0">
                <a:latin typeface="Times New Roman" panose="02020603050405020304" pitchFamily="18" charset="0"/>
              </a:rPr>
              <a:t>.</a:t>
            </a:r>
            <a:endParaRPr lang="pl-PL" sz="2000" b="0" i="0" dirty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66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C0C0926F-50AC-FE4C-A805-F2674451C047}"/>
              </a:ext>
            </a:extLst>
          </p:cNvPr>
          <p:cNvSpPr/>
          <p:nvPr/>
        </p:nvSpPr>
        <p:spPr>
          <a:xfrm>
            <a:off x="760021" y="948807"/>
            <a:ext cx="99871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Anti-Glomerular</a:t>
            </a:r>
            <a:r>
              <a:rPr lang="pl-PL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Basement</a:t>
            </a:r>
            <a:r>
              <a:rPr lang="pl-PL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Membrane</a:t>
            </a:r>
            <a:r>
              <a:rPr lang="pl-PL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Disease</a:t>
            </a:r>
            <a:endParaRPr lang="pl-PL" sz="28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endParaRPr lang="pl-PL" sz="2800" dirty="0">
              <a:latin typeface="Times New Roman" panose="02020603050405020304" pitchFamily="18" charset="0"/>
            </a:endParaRPr>
          </a:p>
          <a:p>
            <a:pPr algn="ctr"/>
            <a:r>
              <a:rPr lang="pl-PL" sz="2800" dirty="0" err="1">
                <a:latin typeface="Times New Roman" panose="02020603050405020304" pitchFamily="18" charset="0"/>
              </a:rPr>
              <a:t>Circulating</a:t>
            </a:r>
            <a:r>
              <a:rPr lang="pl-PL" sz="2800" dirty="0">
                <a:latin typeface="Times New Roman" panose="02020603050405020304" pitchFamily="18" charset="0"/>
              </a:rPr>
              <a:t> immunoglobulin G (</a:t>
            </a:r>
            <a:r>
              <a:rPr lang="pl-PL" sz="2800" dirty="0" err="1">
                <a:latin typeface="Times New Roman" panose="02020603050405020304" pitchFamily="18" charset="0"/>
              </a:rPr>
              <a:t>IgG</a:t>
            </a:r>
            <a:r>
              <a:rPr lang="pl-PL" sz="2800" dirty="0">
                <a:latin typeface="Times New Roman" panose="02020603050405020304" pitchFamily="18" charset="0"/>
              </a:rPr>
              <a:t>) </a:t>
            </a:r>
            <a:r>
              <a:rPr lang="pl-PL" sz="2800" dirty="0" err="1">
                <a:latin typeface="Times New Roman" panose="02020603050405020304" pitchFamily="18" charset="0"/>
              </a:rPr>
              <a:t>antibodies</a:t>
            </a:r>
            <a:r>
              <a:rPr lang="pl-PL" sz="2800" dirty="0">
                <a:latin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</a:rPr>
              <a:t>are</a:t>
            </a:r>
            <a:r>
              <a:rPr lang="pl-PL" sz="2800" dirty="0">
                <a:latin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</a:rPr>
              <a:t>directed</a:t>
            </a:r>
            <a:r>
              <a:rPr lang="pl-PL" sz="2800" dirty="0">
                <a:latin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</a:rPr>
              <a:t>against</a:t>
            </a:r>
            <a:r>
              <a:rPr lang="pl-PL" sz="2800" dirty="0">
                <a:latin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</a:rPr>
              <a:t>an</a:t>
            </a:r>
            <a:r>
              <a:rPr lang="pl-PL" sz="2800" dirty="0">
                <a:latin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</a:rPr>
              <a:t>antigen</a:t>
            </a:r>
            <a:r>
              <a:rPr lang="pl-PL" sz="2800" dirty="0">
                <a:latin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</a:rPr>
              <a:t>normally</a:t>
            </a:r>
            <a:r>
              <a:rPr lang="pl-PL" sz="2800" dirty="0">
                <a:latin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</a:rPr>
              <a:t>present</a:t>
            </a:r>
            <a:r>
              <a:rPr lang="pl-PL" sz="2800" dirty="0">
                <a:latin typeface="Times New Roman" panose="02020603050405020304" pitchFamily="18" charset="0"/>
              </a:rPr>
              <a:t> in the GBM and </a:t>
            </a:r>
            <a:r>
              <a:rPr lang="pl-PL" sz="2800" dirty="0" err="1">
                <a:latin typeface="Times New Roman" panose="02020603050405020304" pitchFamily="18" charset="0"/>
              </a:rPr>
              <a:t>alveolar</a:t>
            </a:r>
            <a:r>
              <a:rPr lang="pl-PL" sz="2800" dirty="0">
                <a:latin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</a:rPr>
              <a:t>basement</a:t>
            </a:r>
            <a:r>
              <a:rPr lang="pl-PL" sz="2800" dirty="0">
                <a:latin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</a:rPr>
              <a:t>membrane</a:t>
            </a:r>
            <a:r>
              <a:rPr lang="pl-PL" sz="2800" dirty="0">
                <a:latin typeface="Times New Roman" panose="02020603050405020304" pitchFamily="18" charset="0"/>
              </a:rPr>
              <a:t>, </a:t>
            </a:r>
            <a:r>
              <a:rPr lang="pl-PL" sz="2800" dirty="0" err="1">
                <a:latin typeface="Times New Roman" panose="02020603050405020304" pitchFamily="18" charset="0"/>
              </a:rPr>
              <a:t>specifically</a:t>
            </a:r>
            <a:r>
              <a:rPr lang="pl-PL" sz="2800" dirty="0">
                <a:latin typeface="Times New Roman" panose="02020603050405020304" pitchFamily="18" charset="0"/>
              </a:rPr>
              <a:t> the non-</a:t>
            </a:r>
            <a:r>
              <a:rPr lang="pl-PL" sz="2800" dirty="0" err="1">
                <a:latin typeface="Times New Roman" panose="02020603050405020304" pitchFamily="18" charset="0"/>
              </a:rPr>
              <a:t>collagenous</a:t>
            </a:r>
            <a:r>
              <a:rPr lang="pl-PL" sz="2800" dirty="0">
                <a:latin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</a:rPr>
              <a:t>domain</a:t>
            </a:r>
            <a:r>
              <a:rPr lang="pl-PL" sz="2800" dirty="0">
                <a:latin typeface="Times New Roman" panose="02020603050405020304" pitchFamily="18" charset="0"/>
              </a:rPr>
              <a:t> of the </a:t>
            </a:r>
            <a:r>
              <a:rPr lang="el-GR" sz="2800" dirty="0">
                <a:latin typeface="Times New Roman" panose="02020603050405020304" pitchFamily="18" charset="0"/>
              </a:rPr>
              <a:t>α-3 </a:t>
            </a:r>
            <a:r>
              <a:rPr lang="pl-PL" sz="2800" dirty="0" err="1">
                <a:latin typeface="Times New Roman" panose="02020603050405020304" pitchFamily="18" charset="0"/>
              </a:rPr>
              <a:t>chain</a:t>
            </a:r>
            <a:r>
              <a:rPr lang="pl-PL" sz="2800" dirty="0">
                <a:latin typeface="Times New Roman" panose="02020603050405020304" pitchFamily="18" charset="0"/>
              </a:rPr>
              <a:t> of </a:t>
            </a:r>
            <a:r>
              <a:rPr lang="pl-PL" sz="2800" dirty="0" err="1">
                <a:latin typeface="Times New Roman" panose="02020603050405020304" pitchFamily="18" charset="0"/>
              </a:rPr>
              <a:t>type</a:t>
            </a:r>
            <a:r>
              <a:rPr lang="pl-PL" sz="2800" dirty="0">
                <a:latin typeface="Times New Roman" panose="02020603050405020304" pitchFamily="18" charset="0"/>
              </a:rPr>
              <a:t> IV </a:t>
            </a:r>
            <a:r>
              <a:rPr lang="pl-PL" sz="2800" dirty="0" err="1">
                <a:latin typeface="Times New Roman" panose="02020603050405020304" pitchFamily="18" charset="0"/>
              </a:rPr>
              <a:t>collagen</a:t>
            </a:r>
            <a:r>
              <a:rPr lang="pl-PL" sz="2800" dirty="0">
                <a:latin typeface="Times New Roman" panose="02020603050405020304" pitchFamily="18" charset="0"/>
              </a:rPr>
              <a:t>. </a:t>
            </a:r>
            <a:r>
              <a:rPr lang="pl-PL" sz="2800" dirty="0" err="1">
                <a:latin typeface="Times New Roman" panose="02020603050405020304" pitchFamily="18" charset="0"/>
              </a:rPr>
              <a:t>This</a:t>
            </a:r>
            <a:r>
              <a:rPr lang="pl-PL" sz="2800" dirty="0">
                <a:latin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</a:rPr>
              <a:t>anti</a:t>
            </a:r>
            <a:r>
              <a:rPr lang="pl-PL" sz="2800" dirty="0">
                <a:latin typeface="Times New Roman" panose="02020603050405020304" pitchFamily="18" charset="0"/>
              </a:rPr>
              <a:t>-GBM </a:t>
            </a:r>
            <a:r>
              <a:rPr lang="pl-PL" sz="2800" dirty="0" err="1">
                <a:latin typeface="Times New Roman" panose="02020603050405020304" pitchFamily="18" charset="0"/>
              </a:rPr>
              <a:t>antibody</a:t>
            </a:r>
            <a:r>
              <a:rPr lang="pl-PL" sz="2800" dirty="0">
                <a:latin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</a:rPr>
              <a:t>deposition</a:t>
            </a:r>
            <a:r>
              <a:rPr lang="pl-PL" sz="2800" dirty="0">
                <a:latin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</a:rPr>
              <a:t>accounts</a:t>
            </a:r>
            <a:r>
              <a:rPr lang="pl-PL" sz="2800" dirty="0">
                <a:latin typeface="Times New Roman" panose="02020603050405020304" pitchFamily="18" charset="0"/>
              </a:rPr>
              <a:t> for </a:t>
            </a:r>
            <a:r>
              <a:rPr lang="pl-PL" sz="2800" dirty="0" err="1">
                <a:latin typeface="Times New Roman" panose="02020603050405020304" pitchFamily="18" charset="0"/>
              </a:rPr>
              <a:t>approximately</a:t>
            </a:r>
            <a:r>
              <a:rPr lang="pl-PL" sz="2800" dirty="0">
                <a:latin typeface="Times New Roman" panose="02020603050405020304" pitchFamily="18" charset="0"/>
              </a:rPr>
              <a:t> 10% to 15% of </a:t>
            </a:r>
            <a:r>
              <a:rPr lang="pl-PL" sz="2800" dirty="0" err="1">
                <a:latin typeface="Times New Roman" panose="02020603050405020304" pitchFamily="18" charset="0"/>
              </a:rPr>
              <a:t>diffuse</a:t>
            </a:r>
            <a:r>
              <a:rPr lang="pl-PL" sz="2800" dirty="0">
                <a:latin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</a:rPr>
              <a:t>crescentic</a:t>
            </a:r>
            <a:r>
              <a:rPr lang="pl-PL" sz="2800" dirty="0">
                <a:latin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</a:rPr>
              <a:t>glomerulonephritis</a:t>
            </a:r>
            <a:r>
              <a:rPr lang="pl-PL" sz="2800" dirty="0">
                <a:latin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</a:rPr>
              <a:t>cases</a:t>
            </a:r>
            <a:r>
              <a:rPr lang="pl-PL" sz="2800" dirty="0">
                <a:latin typeface="Times New Roman" panose="02020603050405020304" pitchFamily="18" charset="0"/>
              </a:rPr>
              <a:t>. </a:t>
            </a:r>
            <a:r>
              <a:rPr lang="pl-PL" sz="2800" dirty="0" err="1">
                <a:latin typeface="Times New Roman" panose="02020603050405020304" pitchFamily="18" charset="0"/>
              </a:rPr>
              <a:t>About</a:t>
            </a:r>
            <a:r>
              <a:rPr lang="pl-PL" sz="2800" dirty="0">
                <a:latin typeface="Times New Roman" panose="02020603050405020304" pitchFamily="18" charset="0"/>
              </a:rPr>
              <a:t> 40% to 60% of </a:t>
            </a:r>
            <a:r>
              <a:rPr lang="pl-PL" sz="2800" dirty="0" err="1">
                <a:latin typeface="Times New Roman" panose="02020603050405020304" pitchFamily="18" charset="0"/>
              </a:rPr>
              <a:t>these</a:t>
            </a:r>
            <a:r>
              <a:rPr lang="pl-PL" sz="2800" dirty="0">
                <a:latin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</a:rPr>
              <a:t>cases</a:t>
            </a:r>
            <a:r>
              <a:rPr lang="pl-PL" sz="2800" dirty="0">
                <a:latin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</a:rPr>
              <a:t>are</a:t>
            </a:r>
            <a:r>
              <a:rPr lang="pl-PL" sz="2800" dirty="0">
                <a:latin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</a:rPr>
              <a:t>associated</a:t>
            </a:r>
            <a:r>
              <a:rPr lang="pl-PL" sz="2800" dirty="0">
                <a:latin typeface="Times New Roman" panose="02020603050405020304" pitchFamily="18" charset="0"/>
              </a:rPr>
              <a:t> with </a:t>
            </a:r>
            <a:r>
              <a:rPr lang="pl-PL" sz="2800" dirty="0" err="1">
                <a:latin typeface="Times New Roman" panose="02020603050405020304" pitchFamily="18" charset="0"/>
              </a:rPr>
              <a:t>alveolar</a:t>
            </a:r>
            <a:r>
              <a:rPr lang="pl-PL" sz="2800" dirty="0">
                <a:latin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</a:rPr>
              <a:t>hemorrhage</a:t>
            </a:r>
            <a:r>
              <a:rPr lang="pl-PL" sz="2800" dirty="0">
                <a:latin typeface="Times New Roman" panose="02020603050405020304" pitchFamily="18" charset="0"/>
              </a:rPr>
              <a:t>, a </a:t>
            </a:r>
            <a:r>
              <a:rPr lang="pl-PL" sz="2800" dirty="0" err="1">
                <a:latin typeface="Times New Roman" panose="02020603050405020304" pitchFamily="18" charset="0"/>
              </a:rPr>
              <a:t>condition</a:t>
            </a:r>
            <a:r>
              <a:rPr lang="pl-PL" sz="2800" dirty="0">
                <a:latin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</a:rPr>
              <a:t>known</a:t>
            </a:r>
            <a:r>
              <a:rPr lang="pl-PL" sz="2800" dirty="0">
                <a:latin typeface="Times New Roman" panose="02020603050405020304" pitchFamily="18" charset="0"/>
              </a:rPr>
              <a:t> as </a:t>
            </a:r>
            <a:r>
              <a:rPr lang="pl-PL" sz="2800" dirty="0" err="1">
                <a:latin typeface="Times New Roman" panose="02020603050405020304" pitchFamily="18" charset="0"/>
              </a:rPr>
              <a:t>Goodpasture</a:t>
            </a:r>
            <a:r>
              <a:rPr lang="pl-PL" sz="2800" dirty="0">
                <a:latin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</a:rPr>
              <a:t>syndrome</a:t>
            </a:r>
            <a:endParaRPr lang="pl-PL" sz="2800" b="0" i="0" dirty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453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701230" y="160351"/>
            <a:ext cx="1866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RPGN</a:t>
            </a:r>
          </a:p>
        </p:txBody>
      </p:sp>
      <p:sp>
        <p:nvSpPr>
          <p:cNvPr id="5" name="Prostokąt 4"/>
          <p:cNvSpPr/>
          <p:nvPr/>
        </p:nvSpPr>
        <p:spPr>
          <a:xfrm>
            <a:off x="5633137" y="360406"/>
            <a:ext cx="28668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Clinical</a:t>
            </a:r>
            <a:r>
              <a:rPr lang="pl-PL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pl-PL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symptoms</a:t>
            </a:r>
            <a:endParaRPr lang="pl-PL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5B618E08-9F64-114E-8814-08E831B1B467}"/>
              </a:ext>
            </a:extLst>
          </p:cNvPr>
          <p:cNvSpPr/>
          <p:nvPr/>
        </p:nvSpPr>
        <p:spPr>
          <a:xfrm>
            <a:off x="415636" y="1510422"/>
            <a:ext cx="109253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A </a:t>
            </a:r>
            <a:r>
              <a:rPr lang="pl-PL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rapid</a:t>
            </a:r>
            <a:r>
              <a:rPr lang="pl-P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decline</a:t>
            </a:r>
            <a:r>
              <a:rPr lang="pl-P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in </a:t>
            </a:r>
            <a:r>
              <a:rPr lang="pl-PL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renal</a:t>
            </a:r>
            <a:r>
              <a:rPr lang="pl-P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function</a:t>
            </a:r>
            <a:r>
              <a:rPr lang="pl-P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occurs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over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weeks</a:t>
            </a:r>
            <a:r>
              <a:rPr lang="pl-PL" dirty="0">
                <a:latin typeface="Times New Roman" panose="02020603050405020304" pitchFamily="18" charset="0"/>
              </a:rPr>
              <a:t> to </a:t>
            </a:r>
            <a:r>
              <a:rPr lang="pl-PL" dirty="0" err="1">
                <a:latin typeface="Times New Roman" panose="02020603050405020304" pitchFamily="18" charset="0"/>
              </a:rPr>
              <a:t>months</a:t>
            </a:r>
            <a:r>
              <a:rPr lang="pl-PL" dirty="0">
                <a:latin typeface="Times New Roman" panose="02020603050405020304" pitchFamily="18" charset="0"/>
              </a:rPr>
              <a:t>, with </a:t>
            </a:r>
            <a:r>
              <a:rPr lang="pl-PL" dirty="0" err="1">
                <a:latin typeface="Times New Roman" panose="02020603050405020304" pitchFamily="18" charset="0"/>
              </a:rPr>
              <a:t>early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nonspecific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clinical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features</a:t>
            </a:r>
            <a:r>
              <a:rPr lang="pl-PL" dirty="0">
                <a:latin typeface="Times New Roman" panose="02020603050405020304" pitchFamily="18" charset="0"/>
              </a:rPr>
              <a:t>. </a:t>
            </a:r>
            <a:r>
              <a:rPr lang="pl-PL" dirty="0" err="1">
                <a:latin typeface="Times New Roman" panose="02020603050405020304" pitchFamily="18" charset="0"/>
              </a:rPr>
              <a:t>Occasionally</a:t>
            </a:r>
            <a:r>
              <a:rPr lang="pl-PL" dirty="0">
                <a:latin typeface="Times New Roman" panose="02020603050405020304" pitchFamily="18" charset="0"/>
              </a:rPr>
              <a:t>, </a:t>
            </a:r>
            <a:r>
              <a:rPr lang="pl-PL" dirty="0" err="1">
                <a:latin typeface="Times New Roman" panose="02020603050405020304" pitchFamily="18" charset="0"/>
              </a:rPr>
              <a:t>hemoptysis</a:t>
            </a:r>
            <a:r>
              <a:rPr lang="pl-PL" dirty="0">
                <a:latin typeface="Times New Roman" panose="02020603050405020304" pitchFamily="18" charset="0"/>
              </a:rPr>
              <a:t> and </a:t>
            </a:r>
            <a:r>
              <a:rPr lang="pl-PL" dirty="0" err="1">
                <a:latin typeface="Times New Roman" panose="02020603050405020304" pitchFamily="18" charset="0"/>
              </a:rPr>
              <a:t>shortness</a:t>
            </a:r>
            <a:r>
              <a:rPr lang="pl-PL" dirty="0">
                <a:latin typeface="Times New Roman" panose="02020603050405020304" pitchFamily="18" charset="0"/>
              </a:rPr>
              <a:t> of </a:t>
            </a:r>
            <a:r>
              <a:rPr lang="pl-PL" dirty="0" err="1">
                <a:latin typeface="Times New Roman" panose="02020603050405020304" pitchFamily="18" charset="0"/>
              </a:rPr>
              <a:t>breath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may</a:t>
            </a:r>
            <a:r>
              <a:rPr lang="pl-PL" dirty="0">
                <a:latin typeface="Times New Roman" panose="02020603050405020304" pitchFamily="18" charset="0"/>
              </a:rPr>
              <a:t> be the </a:t>
            </a:r>
            <a:r>
              <a:rPr lang="pl-PL" dirty="0" err="1">
                <a:latin typeface="Times New Roman" panose="02020603050405020304" pitchFamily="18" charset="0"/>
              </a:rPr>
              <a:t>first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clinical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feature</a:t>
            </a:r>
            <a:r>
              <a:rPr lang="pl-PL" dirty="0">
                <a:latin typeface="Times New Roman" panose="02020603050405020304" pitchFamily="18" charset="0"/>
              </a:rPr>
              <a:t>.</a:t>
            </a:r>
          </a:p>
          <a:p>
            <a:pPr algn="ctr"/>
            <a:endParaRPr lang="pl-PL" dirty="0">
              <a:latin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l-PL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Anti</a:t>
            </a:r>
            <a:r>
              <a:rPr lang="pl-P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-GBM </a:t>
            </a:r>
            <a:r>
              <a:rPr lang="pl-PL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disease</a:t>
            </a:r>
            <a:r>
              <a:rPr lang="pl-P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may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result</a:t>
            </a:r>
            <a:r>
              <a:rPr lang="pl-PL" dirty="0">
                <a:latin typeface="Times New Roman" panose="02020603050405020304" pitchFamily="18" charset="0"/>
              </a:rPr>
              <a:t> in </a:t>
            </a:r>
            <a:r>
              <a:rPr lang="pl-PL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diffuse</a:t>
            </a:r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alveolar</a:t>
            </a:r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hemorrhage</a:t>
            </a:r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along</a:t>
            </a:r>
            <a:r>
              <a:rPr lang="pl-PL" dirty="0">
                <a:latin typeface="Times New Roman" panose="02020603050405020304" pitchFamily="18" charset="0"/>
              </a:rPr>
              <a:t> with </a:t>
            </a:r>
            <a:r>
              <a:rPr lang="pl-PL" dirty="0" err="1">
                <a:latin typeface="Times New Roman" panose="02020603050405020304" pitchFamily="18" charset="0"/>
              </a:rPr>
              <a:t>renal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complications</a:t>
            </a:r>
            <a:r>
              <a:rPr lang="pl-PL" dirty="0">
                <a:latin typeface="Times New Roman" panose="02020603050405020304" pitchFamily="18" charset="0"/>
              </a:rPr>
              <a:t>. </a:t>
            </a:r>
            <a:r>
              <a:rPr lang="pl-PL" dirty="0" err="1">
                <a:latin typeface="Times New Roman" panose="02020603050405020304" pitchFamily="18" charset="0"/>
              </a:rPr>
              <a:t>Patients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present</a:t>
            </a:r>
            <a:r>
              <a:rPr lang="pl-PL" dirty="0">
                <a:latin typeface="Times New Roman" panose="02020603050405020304" pitchFamily="18" charset="0"/>
              </a:rPr>
              <a:t> with </a:t>
            </a:r>
            <a:r>
              <a:rPr lang="pl-PL" dirty="0" err="1">
                <a:latin typeface="Times New Roman" panose="02020603050405020304" pitchFamily="18" charset="0"/>
              </a:rPr>
              <a:t>symptoms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such</a:t>
            </a:r>
            <a:r>
              <a:rPr lang="pl-PL" dirty="0">
                <a:latin typeface="Times New Roman" panose="02020603050405020304" pitchFamily="18" charset="0"/>
              </a:rPr>
              <a:t> as </a:t>
            </a:r>
            <a:r>
              <a:rPr lang="pl-PL" dirty="0" err="1">
                <a:latin typeface="Times New Roman" panose="02020603050405020304" pitchFamily="18" charset="0"/>
              </a:rPr>
              <a:t>shortness</a:t>
            </a:r>
            <a:r>
              <a:rPr lang="pl-PL" dirty="0">
                <a:latin typeface="Times New Roman" panose="02020603050405020304" pitchFamily="18" charset="0"/>
              </a:rPr>
              <a:t> of </a:t>
            </a:r>
            <a:r>
              <a:rPr lang="pl-PL" dirty="0" err="1">
                <a:latin typeface="Times New Roman" panose="02020603050405020304" pitchFamily="18" charset="0"/>
              </a:rPr>
              <a:t>breath</a:t>
            </a:r>
            <a:r>
              <a:rPr lang="pl-PL" dirty="0">
                <a:latin typeface="Times New Roman" panose="02020603050405020304" pitchFamily="18" charset="0"/>
              </a:rPr>
              <a:t>, </a:t>
            </a:r>
            <a:r>
              <a:rPr lang="pl-PL" dirty="0" err="1">
                <a:latin typeface="Times New Roman" panose="02020603050405020304" pitchFamily="18" charset="0"/>
              </a:rPr>
              <a:t>cough</a:t>
            </a:r>
            <a:r>
              <a:rPr lang="pl-PL" dirty="0">
                <a:latin typeface="Times New Roman" panose="02020603050405020304" pitchFamily="18" charset="0"/>
              </a:rPr>
              <a:t>, </a:t>
            </a:r>
            <a:r>
              <a:rPr lang="pl-PL" dirty="0" err="1">
                <a:latin typeface="Times New Roman" panose="02020603050405020304" pitchFamily="18" charset="0"/>
              </a:rPr>
              <a:t>hemoptysis</a:t>
            </a:r>
            <a:r>
              <a:rPr lang="pl-PL" dirty="0">
                <a:latin typeface="Times New Roman" panose="02020603050405020304" pitchFamily="18" charset="0"/>
              </a:rPr>
              <a:t>, </a:t>
            </a:r>
            <a:r>
              <a:rPr lang="pl-PL" dirty="0" err="1">
                <a:latin typeface="Times New Roman" panose="02020603050405020304" pitchFamily="18" charset="0"/>
              </a:rPr>
              <a:t>nephritis</a:t>
            </a:r>
            <a:r>
              <a:rPr lang="pl-PL" dirty="0">
                <a:latin typeface="Times New Roman" panose="02020603050405020304" pitchFamily="18" charset="0"/>
              </a:rPr>
              <a:t>, hematuria, and </a:t>
            </a:r>
            <a:r>
              <a:rPr lang="pl-PL" dirty="0" err="1">
                <a:latin typeface="Times New Roman" panose="02020603050405020304" pitchFamily="18" charset="0"/>
              </a:rPr>
              <a:t>edema</a:t>
            </a:r>
            <a:r>
              <a:rPr lang="pl-PL" dirty="0">
                <a:latin typeface="Times New Roman" panose="02020603050405020304" pitchFamily="18" charset="0"/>
              </a:rPr>
              <a:t>. </a:t>
            </a:r>
            <a:r>
              <a:rPr lang="pl-PL" dirty="0" err="1">
                <a:latin typeface="Times New Roman" panose="02020603050405020304" pitchFamily="18" charset="0"/>
              </a:rPr>
              <a:t>Patients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younger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than</a:t>
            </a:r>
            <a:r>
              <a:rPr lang="pl-PL" dirty="0">
                <a:latin typeface="Times New Roman" panose="02020603050405020304" pitchFamily="18" charset="0"/>
              </a:rPr>
              <a:t> 30 show </a:t>
            </a:r>
            <a:r>
              <a:rPr lang="pl-PL" dirty="0" err="1">
                <a:latin typeface="Times New Roman" panose="02020603050405020304" pitchFamily="18" charset="0"/>
              </a:rPr>
              <a:t>more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pulmonary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involvement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compared</a:t>
            </a:r>
            <a:r>
              <a:rPr lang="pl-PL" dirty="0">
                <a:latin typeface="Times New Roman" panose="02020603050405020304" pitchFamily="18" charset="0"/>
              </a:rPr>
              <a:t> to </a:t>
            </a:r>
            <a:r>
              <a:rPr lang="pl-PL" dirty="0" err="1">
                <a:latin typeface="Times New Roman" panose="02020603050405020304" pitchFamily="18" charset="0"/>
              </a:rPr>
              <a:t>older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patients</a:t>
            </a:r>
            <a:r>
              <a:rPr lang="pl-PL" dirty="0">
                <a:latin typeface="Times New Roman" panose="02020603050405020304" pitchFamily="18" charset="0"/>
              </a:rPr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pl-PL" dirty="0">
              <a:latin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l-PL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Extrarenal</a:t>
            </a:r>
            <a:r>
              <a:rPr lang="pl-P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manifestations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suggestive</a:t>
            </a:r>
            <a:r>
              <a:rPr lang="pl-PL" dirty="0">
                <a:latin typeface="Times New Roman" panose="02020603050405020304" pitchFamily="18" charset="0"/>
              </a:rPr>
              <a:t> of </a:t>
            </a:r>
            <a:r>
              <a:rPr lang="pl-PL" dirty="0" err="1">
                <a:latin typeface="Times New Roman" panose="02020603050405020304" pitchFamily="18" charset="0"/>
              </a:rPr>
              <a:t>immune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complex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disorders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or</a:t>
            </a:r>
            <a:r>
              <a:rPr lang="pl-PL" dirty="0">
                <a:latin typeface="Times New Roman" panose="02020603050405020304" pitchFamily="18" charset="0"/>
              </a:rPr>
              <a:t> ANCA </a:t>
            </a:r>
            <a:r>
              <a:rPr lang="pl-PL" dirty="0" err="1">
                <a:latin typeface="Times New Roman" panose="02020603050405020304" pitchFamily="18" charset="0"/>
              </a:rPr>
              <a:t>vasculitis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include</a:t>
            </a:r>
            <a:r>
              <a:rPr lang="pl-PL" dirty="0">
                <a:latin typeface="Times New Roman" panose="02020603050405020304" pitchFamily="18" charset="0"/>
              </a:rPr>
              <a:t> the </a:t>
            </a:r>
            <a:r>
              <a:rPr lang="pl-PL" dirty="0" err="1">
                <a:latin typeface="Times New Roman" panose="02020603050405020304" pitchFamily="18" charset="0"/>
              </a:rPr>
              <a:t>following</a:t>
            </a:r>
            <a:r>
              <a:rPr lang="pl-PL" dirty="0">
                <a:latin typeface="Times New Roman" panose="02020603050405020304" pitchFamily="18" charset="0"/>
              </a:rPr>
              <a:t>:</a:t>
            </a:r>
          </a:p>
          <a:p>
            <a:pPr algn="ctr"/>
            <a:r>
              <a:rPr lang="pl-PL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Systemic</a:t>
            </a:r>
            <a:r>
              <a:rPr lang="pl-PL" dirty="0">
                <a:latin typeface="Times New Roman" panose="02020603050405020304" pitchFamily="18" charset="0"/>
              </a:rPr>
              <a:t>—</a:t>
            </a:r>
            <a:r>
              <a:rPr lang="pl-PL" dirty="0" err="1">
                <a:latin typeface="Times New Roman" panose="02020603050405020304" pitchFamily="18" charset="0"/>
              </a:rPr>
              <a:t>fevers</a:t>
            </a:r>
            <a:r>
              <a:rPr lang="pl-PL" dirty="0">
                <a:latin typeface="Times New Roman" panose="02020603050405020304" pitchFamily="18" charset="0"/>
              </a:rPr>
              <a:t>, </a:t>
            </a:r>
            <a:r>
              <a:rPr lang="pl-PL" dirty="0" err="1">
                <a:latin typeface="Times New Roman" panose="02020603050405020304" pitchFamily="18" charset="0"/>
              </a:rPr>
              <a:t>night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sweats</a:t>
            </a:r>
            <a:r>
              <a:rPr lang="pl-PL" dirty="0">
                <a:latin typeface="Times New Roman" panose="02020603050405020304" pitchFamily="18" charset="0"/>
              </a:rPr>
              <a:t>, </a:t>
            </a:r>
            <a:r>
              <a:rPr lang="pl-PL" dirty="0" err="1">
                <a:latin typeface="Times New Roman" panose="02020603050405020304" pitchFamily="18" charset="0"/>
              </a:rPr>
              <a:t>weight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loss</a:t>
            </a:r>
            <a:r>
              <a:rPr lang="pl-PL" dirty="0">
                <a:latin typeface="Times New Roman" panose="02020603050405020304" pitchFamily="18" charset="0"/>
              </a:rPr>
              <a:t>, and </a:t>
            </a:r>
            <a:r>
              <a:rPr lang="pl-PL" dirty="0" err="1">
                <a:latin typeface="Times New Roman" panose="02020603050405020304" pitchFamily="18" charset="0"/>
              </a:rPr>
              <a:t>arthralgia</a:t>
            </a:r>
            <a:endParaRPr lang="pl-PL" dirty="0">
              <a:latin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l-PL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Oral</a:t>
            </a:r>
            <a:r>
              <a:rPr lang="pl-PL" dirty="0">
                <a:latin typeface="Times New Roman" panose="02020603050405020304" pitchFamily="18" charset="0"/>
              </a:rPr>
              <a:t>—</a:t>
            </a:r>
            <a:r>
              <a:rPr lang="pl-PL" dirty="0" err="1">
                <a:latin typeface="Times New Roman" panose="02020603050405020304" pitchFamily="18" charset="0"/>
              </a:rPr>
              <a:t>mucosa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ulceration</a:t>
            </a:r>
            <a:endParaRPr lang="pl-PL" dirty="0">
              <a:latin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l-PL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Eyes</a:t>
            </a:r>
            <a:r>
              <a:rPr lang="pl-PL" dirty="0">
                <a:latin typeface="Times New Roman" panose="02020603050405020304" pitchFamily="18" charset="0"/>
              </a:rPr>
              <a:t>—</a:t>
            </a:r>
            <a:r>
              <a:rPr lang="pl-PL" dirty="0" err="1">
                <a:latin typeface="Times New Roman" panose="02020603050405020304" pitchFamily="18" charset="0"/>
              </a:rPr>
              <a:t>scleritis</a:t>
            </a:r>
            <a:endParaRPr lang="pl-PL" dirty="0">
              <a:latin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l-PL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Ear</a:t>
            </a:r>
            <a:r>
              <a:rPr lang="pl-P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pl-PL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nose</a:t>
            </a:r>
            <a:r>
              <a:rPr lang="pl-P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, and </a:t>
            </a:r>
            <a:r>
              <a:rPr lang="pl-PL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throat</a:t>
            </a:r>
            <a:r>
              <a:rPr lang="pl-PL" dirty="0">
                <a:latin typeface="Times New Roman" panose="02020603050405020304" pitchFamily="18" charset="0"/>
              </a:rPr>
              <a:t>—</a:t>
            </a:r>
            <a:r>
              <a:rPr lang="pl-PL" dirty="0" err="1">
                <a:latin typeface="Times New Roman" panose="02020603050405020304" pitchFamily="18" charset="0"/>
              </a:rPr>
              <a:t>hearing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impairment</a:t>
            </a:r>
            <a:r>
              <a:rPr lang="pl-PL" dirty="0">
                <a:latin typeface="Times New Roman" panose="02020603050405020304" pitchFamily="18" charset="0"/>
              </a:rPr>
              <a:t>, </a:t>
            </a:r>
            <a:r>
              <a:rPr lang="pl-PL" dirty="0" err="1">
                <a:latin typeface="Times New Roman" panose="02020603050405020304" pitchFamily="18" charset="0"/>
              </a:rPr>
              <a:t>otitis</a:t>
            </a:r>
            <a:r>
              <a:rPr lang="pl-PL" dirty="0">
                <a:latin typeface="Times New Roman" panose="02020603050405020304" pitchFamily="18" charset="0"/>
              </a:rPr>
              <a:t>, </a:t>
            </a:r>
            <a:r>
              <a:rPr lang="pl-PL" dirty="0" err="1">
                <a:latin typeface="Times New Roman" panose="02020603050405020304" pitchFamily="18" charset="0"/>
              </a:rPr>
              <a:t>epistaxis</a:t>
            </a:r>
            <a:r>
              <a:rPr lang="pl-PL" dirty="0">
                <a:latin typeface="Times New Roman" panose="02020603050405020304" pitchFamily="18" charset="0"/>
              </a:rPr>
              <a:t>, </a:t>
            </a:r>
            <a:r>
              <a:rPr lang="pl-PL" dirty="0" err="1">
                <a:latin typeface="Times New Roman" panose="02020603050405020304" pitchFamily="18" charset="0"/>
              </a:rPr>
              <a:t>nasal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drainage</a:t>
            </a:r>
            <a:r>
              <a:rPr lang="pl-PL" dirty="0">
                <a:latin typeface="Times New Roman" panose="02020603050405020304" pitchFamily="18" charset="0"/>
              </a:rPr>
              <a:t>, </a:t>
            </a:r>
            <a:r>
              <a:rPr lang="pl-PL" dirty="0" err="1">
                <a:latin typeface="Times New Roman" panose="02020603050405020304" pitchFamily="18" charset="0"/>
              </a:rPr>
              <a:t>sinusitis</a:t>
            </a:r>
            <a:r>
              <a:rPr lang="pl-PL" dirty="0">
                <a:latin typeface="Times New Roman" panose="02020603050405020304" pitchFamily="18" charset="0"/>
              </a:rPr>
              <a:t>, and </a:t>
            </a:r>
            <a:r>
              <a:rPr lang="pl-PL" dirty="0" err="1">
                <a:latin typeface="Times New Roman" panose="02020603050405020304" pitchFamily="18" charset="0"/>
              </a:rPr>
              <a:t>nasal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cartilage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necrosis</a:t>
            </a:r>
            <a:endParaRPr lang="pl-PL" dirty="0">
              <a:latin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Respiratory</a:t>
            </a:r>
            <a:r>
              <a:rPr lang="pl-PL" dirty="0">
                <a:latin typeface="Times New Roman" panose="02020603050405020304" pitchFamily="18" charset="0"/>
              </a:rPr>
              <a:t>—</a:t>
            </a:r>
            <a:r>
              <a:rPr lang="pl-PL" dirty="0" err="1">
                <a:latin typeface="Times New Roman" panose="02020603050405020304" pitchFamily="18" charset="0"/>
              </a:rPr>
              <a:t>shortness</a:t>
            </a:r>
            <a:r>
              <a:rPr lang="pl-PL" dirty="0">
                <a:latin typeface="Times New Roman" panose="02020603050405020304" pitchFamily="18" charset="0"/>
              </a:rPr>
              <a:t> of </a:t>
            </a:r>
            <a:r>
              <a:rPr lang="pl-PL" dirty="0" err="1">
                <a:latin typeface="Times New Roman" panose="02020603050405020304" pitchFamily="18" charset="0"/>
              </a:rPr>
              <a:t>breath</a:t>
            </a:r>
            <a:r>
              <a:rPr lang="pl-PL" dirty="0">
                <a:latin typeface="Times New Roman" panose="02020603050405020304" pitchFamily="18" charset="0"/>
              </a:rPr>
              <a:t>, </a:t>
            </a:r>
            <a:r>
              <a:rPr lang="pl-PL" dirty="0" err="1">
                <a:latin typeface="Times New Roman" panose="02020603050405020304" pitchFamily="18" charset="0"/>
              </a:rPr>
              <a:t>cough</a:t>
            </a:r>
            <a:r>
              <a:rPr lang="pl-PL" dirty="0">
                <a:latin typeface="Times New Roman" panose="02020603050405020304" pitchFamily="18" charset="0"/>
              </a:rPr>
              <a:t>, </a:t>
            </a:r>
            <a:r>
              <a:rPr lang="pl-PL" dirty="0" err="1">
                <a:latin typeface="Times New Roman" panose="02020603050405020304" pitchFamily="18" charset="0"/>
              </a:rPr>
              <a:t>hoarseness</a:t>
            </a:r>
            <a:r>
              <a:rPr lang="pl-PL" dirty="0">
                <a:latin typeface="Times New Roman" panose="02020603050405020304" pitchFamily="18" charset="0"/>
              </a:rPr>
              <a:t> of </a:t>
            </a:r>
            <a:r>
              <a:rPr lang="pl-PL" dirty="0" err="1">
                <a:latin typeface="Times New Roman" panose="02020603050405020304" pitchFamily="18" charset="0"/>
              </a:rPr>
              <a:t>voice</a:t>
            </a:r>
            <a:r>
              <a:rPr lang="pl-PL" dirty="0">
                <a:latin typeface="Times New Roman" panose="02020603050405020304" pitchFamily="18" charset="0"/>
              </a:rPr>
              <a:t>, and </a:t>
            </a:r>
            <a:r>
              <a:rPr lang="pl-PL" dirty="0" err="1">
                <a:latin typeface="Times New Roman" panose="02020603050405020304" pitchFamily="18" charset="0"/>
              </a:rPr>
              <a:t>hemoptysis</a:t>
            </a:r>
            <a:endParaRPr lang="pl-PL" dirty="0">
              <a:latin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l-PL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Gastrointestinal</a:t>
            </a:r>
            <a:r>
              <a:rPr lang="pl-PL" dirty="0">
                <a:latin typeface="Times New Roman" panose="02020603050405020304" pitchFamily="18" charset="0"/>
              </a:rPr>
              <a:t>—</a:t>
            </a:r>
            <a:r>
              <a:rPr lang="pl-PL" dirty="0" err="1">
                <a:latin typeface="Times New Roman" panose="02020603050405020304" pitchFamily="18" charset="0"/>
              </a:rPr>
              <a:t>abdominal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pain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secondary</a:t>
            </a:r>
            <a:r>
              <a:rPr lang="pl-PL" dirty="0">
                <a:latin typeface="Times New Roman" panose="02020603050405020304" pitchFamily="18" charset="0"/>
              </a:rPr>
              <a:t> to ischemia, </a:t>
            </a:r>
            <a:r>
              <a:rPr lang="pl-PL" dirty="0" err="1">
                <a:latin typeface="Times New Roman" panose="02020603050405020304" pitchFamily="18" charset="0"/>
              </a:rPr>
              <a:t>infarction</a:t>
            </a:r>
            <a:r>
              <a:rPr lang="pl-PL" dirty="0">
                <a:latin typeface="Times New Roman" panose="02020603050405020304" pitchFamily="18" charset="0"/>
              </a:rPr>
              <a:t>, </a:t>
            </a:r>
            <a:r>
              <a:rPr lang="pl-PL" dirty="0" err="1">
                <a:latin typeface="Times New Roman" panose="02020603050405020304" pitchFamily="18" charset="0"/>
              </a:rPr>
              <a:t>or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pancreatitis</a:t>
            </a:r>
            <a:endParaRPr lang="pl-PL" dirty="0">
              <a:latin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Central </a:t>
            </a:r>
            <a:r>
              <a:rPr lang="pl-PL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nervous</a:t>
            </a:r>
            <a:r>
              <a:rPr lang="pl-P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system</a:t>
            </a:r>
            <a:r>
              <a:rPr lang="pl-PL" dirty="0">
                <a:latin typeface="Times New Roman" panose="02020603050405020304" pitchFamily="18" charset="0"/>
              </a:rPr>
              <a:t>—</a:t>
            </a:r>
            <a:r>
              <a:rPr lang="pl-PL" dirty="0" err="1">
                <a:latin typeface="Times New Roman" panose="02020603050405020304" pitchFamily="18" charset="0"/>
              </a:rPr>
              <a:t>vision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changes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including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blurry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vision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or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vision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loss</a:t>
            </a:r>
            <a:r>
              <a:rPr lang="pl-PL" dirty="0">
                <a:latin typeface="Times New Roman" panose="02020603050405020304" pitchFamily="18" charset="0"/>
              </a:rPr>
              <a:t>, </a:t>
            </a:r>
            <a:r>
              <a:rPr lang="pl-PL" dirty="0" err="1">
                <a:latin typeface="Times New Roman" panose="02020603050405020304" pitchFamily="18" charset="0"/>
              </a:rPr>
              <a:t>numbness</a:t>
            </a:r>
            <a:r>
              <a:rPr lang="pl-PL" dirty="0">
                <a:latin typeface="Times New Roman" panose="02020603050405020304" pitchFamily="18" charset="0"/>
              </a:rPr>
              <a:t>, </a:t>
            </a:r>
            <a:r>
              <a:rPr lang="pl-PL" dirty="0" err="1">
                <a:latin typeface="Times New Roman" panose="02020603050405020304" pitchFamily="18" charset="0"/>
              </a:rPr>
              <a:t>weakness</a:t>
            </a:r>
            <a:r>
              <a:rPr lang="pl-PL" dirty="0">
                <a:latin typeface="Times New Roman" panose="02020603050405020304" pitchFamily="18" charset="0"/>
              </a:rPr>
              <a:t>, and </a:t>
            </a:r>
            <a:r>
              <a:rPr lang="pl-PL" dirty="0" err="1">
                <a:latin typeface="Times New Roman" panose="02020603050405020304" pitchFamily="18" charset="0"/>
              </a:rPr>
              <a:t>stroke-like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symptoms</a:t>
            </a:r>
            <a:endParaRPr lang="pl-PL" dirty="0">
              <a:latin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Skin</a:t>
            </a:r>
            <a:r>
              <a:rPr lang="pl-PL" dirty="0">
                <a:latin typeface="Times New Roman" panose="02020603050405020304" pitchFamily="18" charset="0"/>
              </a:rPr>
              <a:t>—</a:t>
            </a:r>
            <a:r>
              <a:rPr lang="pl-PL" dirty="0" err="1">
                <a:latin typeface="Times New Roman" panose="02020603050405020304" pitchFamily="18" charset="0"/>
              </a:rPr>
              <a:t>palpable</a:t>
            </a:r>
            <a:r>
              <a:rPr lang="pl-PL" dirty="0">
                <a:latin typeface="Times New Roman" panose="02020603050405020304" pitchFamily="18" charset="0"/>
              </a:rPr>
              <a:t> purpura, </a:t>
            </a:r>
            <a:r>
              <a:rPr lang="pl-PL" dirty="0" err="1">
                <a:latin typeface="Times New Roman" panose="02020603050405020304" pitchFamily="18" charset="0"/>
              </a:rPr>
              <a:t>ulcers</a:t>
            </a:r>
            <a:r>
              <a:rPr lang="pl-PL" dirty="0">
                <a:latin typeface="Times New Roman" panose="02020603050405020304" pitchFamily="18" charset="0"/>
              </a:rPr>
              <a:t>, and </a:t>
            </a:r>
            <a:r>
              <a:rPr lang="pl-PL" dirty="0" err="1">
                <a:latin typeface="Times New Roman" panose="02020603050405020304" pitchFamily="18" charset="0"/>
              </a:rPr>
              <a:t>livedo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reticularis</a:t>
            </a:r>
            <a:endParaRPr lang="pl-PL" b="0" i="0" dirty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7172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627D854-C645-FF4D-B889-B7A0957D917B}"/>
              </a:ext>
            </a:extLst>
          </p:cNvPr>
          <p:cNvSpPr/>
          <p:nvPr/>
        </p:nvSpPr>
        <p:spPr>
          <a:xfrm>
            <a:off x="855023" y="814312"/>
            <a:ext cx="1021277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Laboratory</a:t>
            </a:r>
            <a:r>
              <a:rPr lang="pl-PL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Testing</a:t>
            </a:r>
            <a:endParaRPr lang="pl-PL" sz="24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endParaRPr lang="pl-PL" sz="2400" dirty="0">
              <a:latin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l-PL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Urinalysis</a:t>
            </a:r>
            <a:r>
              <a:rPr lang="pl-PL" sz="2400" dirty="0">
                <a:latin typeface="Times New Roman" panose="02020603050405020304" pitchFamily="18" charset="0"/>
              </a:rPr>
              <a:t>: </a:t>
            </a:r>
            <a:r>
              <a:rPr lang="pl-PL" sz="2400" dirty="0" err="1">
                <a:latin typeface="Times New Roman" panose="02020603050405020304" pitchFamily="18" charset="0"/>
              </a:rPr>
              <a:t>Dysmorphic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RBCs</a:t>
            </a:r>
            <a:r>
              <a:rPr lang="pl-PL" sz="2400" dirty="0">
                <a:latin typeface="Times New Roman" panose="02020603050405020304" pitchFamily="18" charset="0"/>
              </a:rPr>
              <a:t> on </a:t>
            </a:r>
            <a:r>
              <a:rPr lang="pl-PL" sz="2400" dirty="0" err="1">
                <a:latin typeface="Times New Roman" panose="02020603050405020304" pitchFamily="18" charset="0"/>
              </a:rPr>
              <a:t>microscopy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are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characteristic</a:t>
            </a:r>
            <a:r>
              <a:rPr lang="pl-PL" sz="2400" dirty="0">
                <a:latin typeface="Times New Roman" panose="02020603050405020304" pitchFamily="18" charset="0"/>
              </a:rPr>
              <a:t> of </a:t>
            </a:r>
            <a:r>
              <a:rPr lang="pl-PL" sz="2400" dirty="0" err="1">
                <a:latin typeface="Times New Roman" panose="02020603050405020304" pitchFamily="18" charset="0"/>
              </a:rPr>
              <a:t>glomerular</a:t>
            </a:r>
            <a:r>
              <a:rPr lang="pl-PL" sz="2400" dirty="0">
                <a:latin typeface="Times New Roman" panose="02020603050405020304" pitchFamily="18" charset="0"/>
              </a:rPr>
              <a:t> hematuria and RBC </a:t>
            </a:r>
            <a:r>
              <a:rPr lang="pl-PL" sz="2400" dirty="0" err="1">
                <a:latin typeface="Times New Roman" panose="02020603050405020304" pitchFamily="18" charset="0"/>
              </a:rPr>
              <a:t>casts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are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highly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suggestive</a:t>
            </a:r>
            <a:r>
              <a:rPr lang="pl-PL" sz="2400" dirty="0">
                <a:latin typeface="Times New Roman" panose="02020603050405020304" pitchFamily="18" charset="0"/>
              </a:rPr>
              <a:t> of </a:t>
            </a:r>
            <a:r>
              <a:rPr lang="pl-PL" sz="2400" dirty="0" err="1">
                <a:latin typeface="Times New Roman" panose="02020603050405020304" pitchFamily="18" charset="0"/>
              </a:rPr>
              <a:t>this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diagnosis</a:t>
            </a:r>
            <a:r>
              <a:rPr lang="pl-PL" sz="2400" dirty="0">
                <a:latin typeface="Times New Roman" panose="02020603050405020304" pitchFamily="18" charset="0"/>
              </a:rPr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pl-PL" sz="2400" dirty="0">
              <a:latin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The </a:t>
            </a:r>
            <a:r>
              <a:rPr lang="pl-PL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urine</a:t>
            </a:r>
            <a:r>
              <a:rPr lang="pl-PL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protein-to-</a:t>
            </a:r>
            <a:r>
              <a:rPr lang="pl-PL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creatinine</a:t>
            </a:r>
            <a:r>
              <a:rPr lang="pl-PL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ratio </a:t>
            </a:r>
            <a:r>
              <a:rPr lang="pl-PL" sz="2400" dirty="0" err="1">
                <a:latin typeface="Times New Roman" panose="02020603050405020304" pitchFamily="18" charset="0"/>
              </a:rPr>
              <a:t>should</a:t>
            </a:r>
            <a:r>
              <a:rPr lang="pl-PL" sz="2400" dirty="0">
                <a:latin typeface="Times New Roman" panose="02020603050405020304" pitchFamily="18" charset="0"/>
              </a:rPr>
              <a:t> be </a:t>
            </a:r>
            <a:r>
              <a:rPr lang="pl-PL" sz="2400" dirty="0" err="1">
                <a:latin typeface="Times New Roman" panose="02020603050405020304" pitchFamily="18" charset="0"/>
              </a:rPr>
              <a:t>evaluated</a:t>
            </a:r>
            <a:r>
              <a:rPr lang="pl-PL" sz="2400" dirty="0">
                <a:latin typeface="Times New Roman" panose="02020603050405020304" pitchFamily="18" charset="0"/>
              </a:rPr>
              <a:t> but </a:t>
            </a:r>
            <a:r>
              <a:rPr lang="pl-PL" sz="2400" dirty="0" err="1">
                <a:latin typeface="Times New Roman" panose="02020603050405020304" pitchFamily="18" charset="0"/>
              </a:rPr>
              <a:t>may</a:t>
            </a:r>
            <a:r>
              <a:rPr lang="pl-PL" sz="2400" dirty="0">
                <a:latin typeface="Times New Roman" panose="02020603050405020304" pitchFamily="18" charset="0"/>
              </a:rPr>
              <a:t> not be </a:t>
            </a:r>
            <a:r>
              <a:rPr lang="pl-PL" sz="2400" dirty="0" err="1">
                <a:latin typeface="Times New Roman" panose="02020603050405020304" pitchFamily="18" charset="0"/>
              </a:rPr>
              <a:t>significantly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elevated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until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later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disease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stages</a:t>
            </a:r>
            <a:r>
              <a:rPr lang="pl-PL" sz="2400" dirty="0">
                <a:latin typeface="Times New Roman" panose="02020603050405020304" pitchFamily="18" charset="0"/>
              </a:rPr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pl-PL" sz="2400" dirty="0">
              <a:latin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l-PL" sz="2400" dirty="0" err="1">
                <a:latin typeface="Times New Roman" panose="02020603050405020304" pitchFamily="18" charset="0"/>
              </a:rPr>
              <a:t>Elevated</a:t>
            </a:r>
            <a:r>
              <a:rPr lang="pl-PL" sz="2400" dirty="0">
                <a:latin typeface="Times New Roman" panose="02020603050405020304" pitchFamily="18" charset="0"/>
              </a:rPr>
              <a:t> serum </a:t>
            </a:r>
            <a:r>
              <a:rPr lang="pl-PL" sz="2400" dirty="0" err="1">
                <a:latin typeface="Times New Roman" panose="02020603050405020304" pitchFamily="18" charset="0"/>
              </a:rPr>
              <a:t>creatinine</a:t>
            </a:r>
            <a:r>
              <a:rPr lang="pl-PL" sz="2400" dirty="0">
                <a:latin typeface="Times New Roman" panose="02020603050405020304" pitchFamily="18" charset="0"/>
              </a:rPr>
              <a:t> and </a:t>
            </a:r>
            <a:r>
              <a:rPr lang="pl-PL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abnormal</a:t>
            </a:r>
            <a:r>
              <a:rPr lang="pl-PL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electrolyte</a:t>
            </a:r>
            <a:r>
              <a:rPr lang="pl-PL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levels</a:t>
            </a:r>
            <a:r>
              <a:rPr lang="pl-PL" sz="2400" dirty="0">
                <a:latin typeface="Times New Roman" panose="02020603050405020304" pitchFamily="18" charset="0"/>
              </a:rPr>
              <a:t>, </a:t>
            </a:r>
            <a:r>
              <a:rPr lang="pl-PL" sz="2400" dirty="0" err="1">
                <a:latin typeface="Times New Roman" panose="02020603050405020304" pitchFamily="18" charset="0"/>
              </a:rPr>
              <a:t>such</a:t>
            </a:r>
            <a:r>
              <a:rPr lang="pl-PL" sz="2400" dirty="0">
                <a:latin typeface="Times New Roman" panose="02020603050405020304" pitchFamily="18" charset="0"/>
              </a:rPr>
              <a:t> as </a:t>
            </a:r>
            <a:r>
              <a:rPr lang="pl-PL" sz="2400" dirty="0" err="1">
                <a:latin typeface="Times New Roman" panose="02020603050405020304" pitchFamily="18" charset="0"/>
              </a:rPr>
              <a:t>potassium</a:t>
            </a:r>
            <a:r>
              <a:rPr lang="pl-PL" sz="2400" dirty="0">
                <a:latin typeface="Times New Roman" panose="02020603050405020304" pitchFamily="18" charset="0"/>
              </a:rPr>
              <a:t>, </a:t>
            </a:r>
            <a:r>
              <a:rPr lang="pl-PL" sz="2400" dirty="0" err="1">
                <a:latin typeface="Times New Roman" panose="02020603050405020304" pitchFamily="18" charset="0"/>
              </a:rPr>
              <a:t>magnesium</a:t>
            </a:r>
            <a:r>
              <a:rPr lang="pl-PL" sz="2400" dirty="0">
                <a:latin typeface="Times New Roman" panose="02020603050405020304" pitchFamily="18" charset="0"/>
              </a:rPr>
              <a:t>, and </a:t>
            </a:r>
            <a:r>
              <a:rPr lang="pl-PL" sz="2400" dirty="0" err="1">
                <a:latin typeface="Times New Roman" panose="02020603050405020304" pitchFamily="18" charset="0"/>
              </a:rPr>
              <a:t>calcium</a:t>
            </a:r>
            <a:r>
              <a:rPr lang="pl-PL" sz="2400" dirty="0">
                <a:latin typeface="Times New Roman" panose="02020603050405020304" pitchFamily="18" charset="0"/>
              </a:rPr>
              <a:t>, </a:t>
            </a:r>
            <a:r>
              <a:rPr lang="pl-PL" sz="2400" dirty="0" err="1">
                <a:latin typeface="Times New Roman" panose="02020603050405020304" pitchFamily="18" charset="0"/>
              </a:rPr>
              <a:t>further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support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renal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dysfunction</a:t>
            </a:r>
            <a:r>
              <a:rPr lang="pl-PL" sz="2400" dirty="0">
                <a:latin typeface="Times New Roman" panose="02020603050405020304" pitchFamily="18" charset="0"/>
              </a:rPr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pl-PL" sz="2400" dirty="0">
              <a:latin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l-PL" sz="2400" dirty="0">
                <a:latin typeface="Times New Roman" panose="02020603050405020304" pitchFamily="18" charset="0"/>
              </a:rPr>
              <a:t>A </a:t>
            </a:r>
            <a:r>
              <a:rPr lang="pl-PL" sz="2400" dirty="0" err="1">
                <a:latin typeface="Times New Roman" panose="02020603050405020304" pitchFamily="18" charset="0"/>
              </a:rPr>
              <a:t>complete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blood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count</a:t>
            </a:r>
            <a:r>
              <a:rPr lang="pl-PL" sz="2400" dirty="0">
                <a:latin typeface="Times New Roman" panose="02020603050405020304" pitchFamily="18" charset="0"/>
              </a:rPr>
              <a:t> with </a:t>
            </a:r>
            <a:r>
              <a:rPr lang="pl-PL" sz="2400" dirty="0" err="1">
                <a:latin typeface="Times New Roman" panose="02020603050405020304" pitchFamily="18" charset="0"/>
              </a:rPr>
              <a:t>differential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may</a:t>
            </a:r>
            <a:r>
              <a:rPr lang="pl-PL" sz="2400" dirty="0">
                <a:latin typeface="Times New Roman" panose="02020603050405020304" pitchFamily="18" charset="0"/>
              </a:rPr>
              <a:t> show </a:t>
            </a:r>
            <a:r>
              <a:rPr lang="pl-PL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eosinophilia</a:t>
            </a:r>
            <a:r>
              <a:rPr lang="pl-PL" sz="2400" dirty="0">
                <a:latin typeface="Times New Roman" panose="02020603050405020304" pitchFamily="18" charset="0"/>
              </a:rPr>
              <a:t> in </a:t>
            </a:r>
            <a:r>
              <a:rPr lang="pl-PL" sz="2400" dirty="0" err="1">
                <a:latin typeface="Times New Roman" panose="02020603050405020304" pitchFamily="18" charset="0"/>
              </a:rPr>
              <a:t>eosinophilic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granulomatosis</a:t>
            </a:r>
            <a:r>
              <a:rPr lang="pl-PL" sz="2400" dirty="0">
                <a:latin typeface="Times New Roman" panose="02020603050405020304" pitchFamily="18" charset="0"/>
              </a:rPr>
              <a:t> with </a:t>
            </a:r>
            <a:r>
              <a:rPr lang="pl-PL" sz="2400" dirty="0" err="1">
                <a:latin typeface="Times New Roman" panose="02020603050405020304" pitchFamily="18" charset="0"/>
              </a:rPr>
              <a:t>polyangiitis</a:t>
            </a:r>
            <a:r>
              <a:rPr lang="pl-PL" sz="2400" dirty="0">
                <a:latin typeface="Times New Roman" panose="02020603050405020304" pitchFamily="18" charset="0"/>
              </a:rPr>
              <a:t>.</a:t>
            </a:r>
            <a:endParaRPr lang="pl-PL" sz="2400" b="0" i="0" dirty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841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B410981-C353-6440-ADD3-443798D9F343}"/>
              </a:ext>
            </a:extLst>
          </p:cNvPr>
          <p:cNvSpPr/>
          <p:nvPr/>
        </p:nvSpPr>
        <p:spPr>
          <a:xfrm>
            <a:off x="914400" y="431263"/>
            <a:ext cx="1059279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Serology</a:t>
            </a:r>
            <a:r>
              <a:rPr lang="pl-P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for </a:t>
            </a:r>
            <a:r>
              <a:rPr lang="pl-PL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anti</a:t>
            </a:r>
            <a:r>
              <a:rPr lang="pl-P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-GBM </a:t>
            </a:r>
            <a:r>
              <a:rPr lang="pl-PL" dirty="0" err="1">
                <a:latin typeface="Times New Roman" panose="02020603050405020304" pitchFamily="18" charset="0"/>
              </a:rPr>
              <a:t>antibodies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should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always</a:t>
            </a:r>
            <a:r>
              <a:rPr lang="pl-PL" dirty="0">
                <a:latin typeface="Times New Roman" panose="02020603050405020304" pitchFamily="18" charset="0"/>
              </a:rPr>
              <a:t> be </a:t>
            </a:r>
            <a:r>
              <a:rPr lang="pl-PL" dirty="0" err="1">
                <a:latin typeface="Times New Roman" panose="02020603050405020304" pitchFamily="18" charset="0"/>
              </a:rPr>
              <a:t>performed</a:t>
            </a:r>
            <a:r>
              <a:rPr lang="pl-PL" dirty="0">
                <a:latin typeface="Times New Roman" panose="02020603050405020304" pitchFamily="18" charset="0"/>
              </a:rPr>
              <a:t> </a:t>
            </a:r>
            <a:r>
              <a:rPr lang="pl-PL" dirty="0" err="1">
                <a:latin typeface="Times New Roman" panose="02020603050405020304" pitchFamily="18" charset="0"/>
              </a:rPr>
              <a:t>using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enzyme-linked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immunosorbent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assay</a:t>
            </a:r>
            <a:r>
              <a:rPr lang="pl-PL" dirty="0">
                <a:latin typeface="Times New Roman" panose="02020603050405020304" pitchFamily="18" charset="0"/>
              </a:rPr>
              <a:t> (ELISA) </a:t>
            </a:r>
            <a:r>
              <a:rPr lang="pl-PL" dirty="0" err="1">
                <a:latin typeface="Times New Roman" panose="02020603050405020304" pitchFamily="18" charset="0"/>
              </a:rPr>
              <a:t>or</a:t>
            </a:r>
            <a:r>
              <a:rPr lang="pl-PL" dirty="0">
                <a:latin typeface="Times New Roman" panose="02020603050405020304" pitchFamily="18" charset="0"/>
              </a:rPr>
              <a:t> western </a:t>
            </a:r>
            <a:r>
              <a:rPr lang="pl-PL" dirty="0" err="1">
                <a:latin typeface="Times New Roman" panose="02020603050405020304" pitchFamily="18" charset="0"/>
              </a:rPr>
              <a:t>blot</a:t>
            </a:r>
            <a:r>
              <a:rPr lang="pl-PL" dirty="0">
                <a:latin typeface="Times New Roman" panose="02020603050405020304" pitchFamily="18" charset="0"/>
              </a:rPr>
              <a:t>. </a:t>
            </a:r>
            <a:r>
              <a:rPr lang="pl-PL" dirty="0" err="1">
                <a:latin typeface="Times New Roman" panose="02020603050405020304" pitchFamily="18" charset="0"/>
              </a:rPr>
              <a:t>However</a:t>
            </a:r>
            <a:r>
              <a:rPr lang="pl-PL" dirty="0">
                <a:latin typeface="Times New Roman" panose="02020603050405020304" pitchFamily="18" charset="0"/>
              </a:rPr>
              <a:t>, as </a:t>
            </a:r>
            <a:r>
              <a:rPr lang="pl-PL" dirty="0" err="1">
                <a:latin typeface="Times New Roman" panose="02020603050405020304" pitchFamily="18" charset="0"/>
              </a:rPr>
              <a:t>noted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above</a:t>
            </a:r>
            <a:r>
              <a:rPr lang="pl-PL" dirty="0">
                <a:latin typeface="Times New Roman" panose="02020603050405020304" pitchFamily="18" charset="0"/>
              </a:rPr>
              <a:t>, </a:t>
            </a:r>
            <a:r>
              <a:rPr lang="pl-PL" dirty="0" err="1">
                <a:latin typeface="Times New Roman" panose="02020603050405020304" pitchFamily="18" charset="0"/>
              </a:rPr>
              <a:t>approximately</a:t>
            </a:r>
            <a:r>
              <a:rPr lang="pl-PL" dirty="0">
                <a:latin typeface="Times New Roman" panose="02020603050405020304" pitchFamily="18" charset="0"/>
              </a:rPr>
              <a:t> 10% of </a:t>
            </a:r>
            <a:r>
              <a:rPr lang="pl-PL" dirty="0" err="1">
                <a:latin typeface="Times New Roman" panose="02020603050405020304" pitchFamily="18" charset="0"/>
              </a:rPr>
              <a:t>patients</a:t>
            </a:r>
            <a:r>
              <a:rPr lang="pl-PL" dirty="0">
                <a:latin typeface="Times New Roman" panose="02020603050405020304" pitchFamily="18" charset="0"/>
              </a:rPr>
              <a:t> with </a:t>
            </a:r>
            <a:r>
              <a:rPr lang="pl-PL" dirty="0" err="1">
                <a:latin typeface="Times New Roman" panose="02020603050405020304" pitchFamily="18" charset="0"/>
              </a:rPr>
              <a:t>biopsy-confirmed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anti</a:t>
            </a:r>
            <a:r>
              <a:rPr lang="pl-PL" dirty="0">
                <a:latin typeface="Times New Roman" panose="02020603050405020304" pitchFamily="18" charset="0"/>
              </a:rPr>
              <a:t>-GBM </a:t>
            </a:r>
            <a:r>
              <a:rPr lang="pl-PL" dirty="0" err="1">
                <a:latin typeface="Times New Roman" panose="02020603050405020304" pitchFamily="18" charset="0"/>
              </a:rPr>
              <a:t>disease</a:t>
            </a:r>
            <a:r>
              <a:rPr lang="pl-PL" dirty="0">
                <a:latin typeface="Times New Roman" panose="02020603050405020304" pitchFamily="18" charset="0"/>
              </a:rPr>
              <a:t> do not </a:t>
            </a:r>
            <a:r>
              <a:rPr lang="pl-PL" dirty="0" err="1">
                <a:latin typeface="Times New Roman" panose="02020603050405020304" pitchFamily="18" charset="0"/>
              </a:rPr>
              <a:t>have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identifiable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circulating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antibodies</a:t>
            </a:r>
            <a:r>
              <a:rPr lang="pl-PL" dirty="0">
                <a:latin typeface="Times New Roman" panose="02020603050405020304" pitchFamily="18" charset="0"/>
              </a:rPr>
              <a:t> with </a:t>
            </a:r>
            <a:r>
              <a:rPr lang="pl-PL" dirty="0" err="1">
                <a:latin typeface="Times New Roman" panose="02020603050405020304" pitchFamily="18" charset="0"/>
              </a:rPr>
              <a:t>conventional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assays</a:t>
            </a:r>
            <a:r>
              <a:rPr lang="pl-PL" dirty="0">
                <a:latin typeface="Times New Roman" panose="02020603050405020304" pitchFamily="18" charset="0"/>
              </a:rPr>
              <a:t>. </a:t>
            </a:r>
            <a:r>
              <a:rPr lang="pl-PL" dirty="0" err="1">
                <a:latin typeface="Times New Roman" panose="02020603050405020304" pitchFamily="18" charset="0"/>
              </a:rPr>
              <a:t>Therefore</a:t>
            </a:r>
            <a:r>
              <a:rPr lang="pl-PL" dirty="0">
                <a:latin typeface="Times New Roman" panose="02020603050405020304" pitchFamily="18" charset="0"/>
              </a:rPr>
              <a:t>, a </a:t>
            </a:r>
            <a:r>
              <a:rPr lang="pl-PL" dirty="0" err="1">
                <a:latin typeface="Times New Roman" panose="02020603050405020304" pitchFamily="18" charset="0"/>
              </a:rPr>
              <a:t>negative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anti</a:t>
            </a:r>
            <a:r>
              <a:rPr lang="pl-PL" dirty="0">
                <a:latin typeface="Times New Roman" panose="02020603050405020304" pitchFamily="18" charset="0"/>
              </a:rPr>
              <a:t>-GBM </a:t>
            </a:r>
            <a:r>
              <a:rPr lang="pl-PL" dirty="0" err="1">
                <a:latin typeface="Times New Roman" panose="02020603050405020304" pitchFamily="18" charset="0"/>
              </a:rPr>
              <a:t>antibody</a:t>
            </a:r>
            <a:r>
              <a:rPr lang="pl-PL" dirty="0">
                <a:latin typeface="Times New Roman" panose="02020603050405020304" pitchFamily="18" charset="0"/>
              </a:rPr>
              <a:t> test </a:t>
            </a:r>
            <a:r>
              <a:rPr lang="pl-PL" dirty="0" err="1">
                <a:latin typeface="Times New Roman" panose="02020603050405020304" pitchFamily="18" charset="0"/>
              </a:rPr>
              <a:t>does</a:t>
            </a:r>
            <a:r>
              <a:rPr lang="pl-PL" dirty="0">
                <a:latin typeface="Times New Roman" panose="02020603050405020304" pitchFamily="18" charset="0"/>
              </a:rPr>
              <a:t> not </a:t>
            </a:r>
            <a:r>
              <a:rPr lang="pl-PL" dirty="0" err="1">
                <a:latin typeface="Times New Roman" panose="02020603050405020304" pitchFamily="18" charset="0"/>
              </a:rPr>
              <a:t>rule</a:t>
            </a:r>
            <a:r>
              <a:rPr lang="pl-PL" dirty="0">
                <a:latin typeface="Times New Roman" panose="02020603050405020304" pitchFamily="18" charset="0"/>
              </a:rPr>
              <a:t> out the </a:t>
            </a:r>
            <a:r>
              <a:rPr lang="pl-PL" dirty="0" err="1">
                <a:latin typeface="Times New Roman" panose="02020603050405020304" pitchFamily="18" charset="0"/>
              </a:rPr>
              <a:t>disease.Chemiluminescence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immunoassay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is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also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being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studied</a:t>
            </a:r>
            <a:r>
              <a:rPr lang="pl-PL" dirty="0">
                <a:latin typeface="Times New Roman" panose="02020603050405020304" pitchFamily="18" charset="0"/>
              </a:rPr>
              <a:t> as a </a:t>
            </a:r>
            <a:r>
              <a:rPr lang="pl-PL" dirty="0" err="1">
                <a:latin typeface="Times New Roman" panose="02020603050405020304" pitchFamily="18" charset="0"/>
              </a:rPr>
              <a:t>possibly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more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sensitive</a:t>
            </a:r>
            <a:r>
              <a:rPr lang="pl-PL" dirty="0">
                <a:latin typeface="Times New Roman" panose="02020603050405020304" pitchFamily="18" charset="0"/>
              </a:rPr>
              <a:t> test.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>
                <a:latin typeface="Times New Roman" panose="02020603050405020304" pitchFamily="18" charset="0"/>
              </a:rPr>
              <a:t>Previously</a:t>
            </a:r>
            <a:r>
              <a:rPr lang="pl-PL" dirty="0">
                <a:latin typeface="Times New Roman" panose="02020603050405020304" pitchFamily="18" charset="0"/>
              </a:rPr>
              <a:t>, ANCA </a:t>
            </a:r>
            <a:r>
              <a:rPr lang="pl-PL" dirty="0" err="1">
                <a:latin typeface="Times New Roman" panose="02020603050405020304" pitchFamily="18" charset="0"/>
              </a:rPr>
              <a:t>testing</a:t>
            </a:r>
            <a:r>
              <a:rPr lang="pl-PL" dirty="0">
                <a:latin typeface="Times New Roman" panose="02020603050405020304" pitchFamily="18" charset="0"/>
              </a:rPr>
              <a:t> was </a:t>
            </a:r>
            <a:r>
              <a:rPr lang="pl-PL" dirty="0" err="1">
                <a:latin typeface="Times New Roman" panose="02020603050405020304" pitchFamily="18" charset="0"/>
              </a:rPr>
              <a:t>performed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using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indirect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immunofluorescence</a:t>
            </a:r>
            <a:r>
              <a:rPr lang="pl-PL" dirty="0">
                <a:latin typeface="Times New Roman" panose="02020603050405020304" pitchFamily="18" charset="0"/>
              </a:rPr>
              <a:t>, and </a:t>
            </a:r>
            <a:r>
              <a:rPr lang="pl-PL" dirty="0" err="1">
                <a:latin typeface="Times New Roman" panose="02020603050405020304" pitchFamily="18" charset="0"/>
              </a:rPr>
              <a:t>its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qualitative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assay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resulted</a:t>
            </a:r>
            <a:r>
              <a:rPr lang="pl-PL" dirty="0">
                <a:latin typeface="Times New Roman" panose="02020603050405020304" pitchFamily="18" charset="0"/>
              </a:rPr>
              <a:t> in </a:t>
            </a:r>
            <a:r>
              <a:rPr lang="pl-PL" dirty="0" err="1">
                <a:latin typeface="Times New Roman" panose="02020603050405020304" pitchFamily="18" charset="0"/>
              </a:rPr>
              <a:t>perinuclear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ANCA (P-ANCA) </a:t>
            </a:r>
            <a:r>
              <a:rPr lang="pl-PL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or</a:t>
            </a:r>
            <a:r>
              <a:rPr lang="pl-P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cytoplasmic</a:t>
            </a:r>
            <a:r>
              <a:rPr lang="pl-P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ANCA (C-ANCA). </a:t>
            </a:r>
            <a:r>
              <a:rPr lang="pl-PL" dirty="0" err="1">
                <a:latin typeface="Times New Roman" panose="02020603050405020304" pitchFamily="18" charset="0"/>
              </a:rPr>
              <a:t>However</a:t>
            </a:r>
            <a:r>
              <a:rPr lang="pl-PL" dirty="0">
                <a:latin typeface="Times New Roman" panose="02020603050405020304" pitchFamily="18" charset="0"/>
              </a:rPr>
              <a:t>, a </a:t>
            </a:r>
            <a:r>
              <a:rPr lang="pl-PL" dirty="0" err="1">
                <a:latin typeface="Times New Roman" panose="02020603050405020304" pitchFamily="18" charset="0"/>
              </a:rPr>
              <a:t>newer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method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utilizes</a:t>
            </a:r>
            <a:r>
              <a:rPr lang="pl-PL" dirty="0">
                <a:latin typeface="Times New Roman" panose="02020603050405020304" pitchFamily="18" charset="0"/>
              </a:rPr>
              <a:t> ELISA, </a:t>
            </a:r>
            <a:r>
              <a:rPr lang="pl-PL" dirty="0" err="1">
                <a:latin typeface="Times New Roman" panose="02020603050405020304" pitchFamily="18" charset="0"/>
              </a:rPr>
              <a:t>which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identifies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specific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antigens</a:t>
            </a:r>
            <a:r>
              <a:rPr lang="pl-PL" dirty="0">
                <a:latin typeface="Times New Roman" panose="02020603050405020304" pitchFamily="18" charset="0"/>
              </a:rPr>
              <a:t> and </a:t>
            </a:r>
            <a:r>
              <a:rPr lang="pl-PL" dirty="0" err="1">
                <a:latin typeface="Times New Roman" panose="02020603050405020304" pitchFamily="18" charset="0"/>
              </a:rPr>
              <a:t>provides</a:t>
            </a:r>
            <a:r>
              <a:rPr lang="pl-PL" dirty="0">
                <a:latin typeface="Times New Roman" panose="02020603050405020304" pitchFamily="18" charset="0"/>
              </a:rPr>
              <a:t> a </a:t>
            </a:r>
            <a:r>
              <a:rPr lang="pl-PL" dirty="0" err="1">
                <a:latin typeface="Times New Roman" panose="02020603050405020304" pitchFamily="18" charset="0"/>
              </a:rPr>
              <a:t>quantitative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titer</a:t>
            </a:r>
            <a:r>
              <a:rPr lang="pl-PL" dirty="0">
                <a:latin typeface="Times New Roman" panose="02020603050405020304" pitchFamily="18" charset="0"/>
              </a:rPr>
              <a:t> for anti-PR-3 and </a:t>
            </a:r>
            <a:r>
              <a:rPr lang="pl-PL" dirty="0" err="1">
                <a:latin typeface="Times New Roman" panose="02020603050405020304" pitchFamily="18" charset="0"/>
              </a:rPr>
              <a:t>anti</a:t>
            </a:r>
            <a:r>
              <a:rPr lang="pl-PL" dirty="0">
                <a:latin typeface="Times New Roman" panose="02020603050405020304" pitchFamily="18" charset="0"/>
              </a:rPr>
              <a:t>-MPO. C-ANCA (a </a:t>
            </a:r>
            <a:r>
              <a:rPr lang="pl-PL" dirty="0" err="1">
                <a:latin typeface="Times New Roman" panose="02020603050405020304" pitchFamily="18" charset="0"/>
              </a:rPr>
              <a:t>cytoplasmic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antineutrophilic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nuclear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antibody</a:t>
            </a:r>
            <a:r>
              <a:rPr lang="pl-PL" dirty="0">
                <a:latin typeface="Times New Roman" panose="02020603050405020304" pitchFamily="18" charset="0"/>
              </a:rPr>
              <a:t> with </a:t>
            </a:r>
            <a:r>
              <a:rPr lang="pl-PL" dirty="0" err="1">
                <a:latin typeface="Times New Roman" panose="02020603050405020304" pitchFamily="18" charset="0"/>
              </a:rPr>
              <a:t>extranuclear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cytoplasmic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staining</a:t>
            </a:r>
            <a:r>
              <a:rPr lang="pl-PL" dirty="0">
                <a:latin typeface="Times New Roman" panose="02020603050405020304" pitchFamily="18" charset="0"/>
              </a:rPr>
              <a:t>) </a:t>
            </a:r>
            <a:r>
              <a:rPr lang="pl-PL" dirty="0" err="1">
                <a:latin typeface="Times New Roman" panose="02020603050405020304" pitchFamily="18" charset="0"/>
              </a:rPr>
              <a:t>is</a:t>
            </a:r>
            <a:r>
              <a:rPr lang="pl-PL" dirty="0">
                <a:latin typeface="Times New Roman" panose="02020603050405020304" pitchFamily="18" charset="0"/>
              </a:rPr>
              <a:t> 90% PR-3 </a:t>
            </a:r>
            <a:r>
              <a:rPr lang="pl-PL" dirty="0" err="1">
                <a:latin typeface="Times New Roman" panose="02020603050405020304" pitchFamily="18" charset="0"/>
              </a:rPr>
              <a:t>reactive</a:t>
            </a:r>
            <a:r>
              <a:rPr lang="pl-PL" dirty="0">
                <a:latin typeface="Times New Roman" panose="02020603050405020304" pitchFamily="18" charset="0"/>
              </a:rPr>
              <a:t> and 10% MPO </a:t>
            </a:r>
            <a:r>
              <a:rPr lang="pl-PL" dirty="0" err="1">
                <a:latin typeface="Times New Roman" panose="02020603050405020304" pitchFamily="18" charset="0"/>
              </a:rPr>
              <a:t>reactive</a:t>
            </a:r>
            <a:r>
              <a:rPr lang="pl-PL" dirty="0">
                <a:latin typeface="Times New Roman" panose="02020603050405020304" pitchFamily="18" charset="0"/>
              </a:rPr>
              <a:t>; P-ANCA (a </a:t>
            </a:r>
            <a:r>
              <a:rPr lang="pl-PL" dirty="0" err="1">
                <a:latin typeface="Times New Roman" panose="02020603050405020304" pitchFamily="18" charset="0"/>
              </a:rPr>
              <a:t>perinuclear</a:t>
            </a:r>
            <a:r>
              <a:rPr lang="pl-PL" dirty="0">
                <a:latin typeface="Times New Roman" panose="02020603050405020304" pitchFamily="18" charset="0"/>
              </a:rPr>
              <a:t> </a:t>
            </a:r>
            <a:r>
              <a:rPr lang="pl-PL" dirty="0" err="1">
                <a:latin typeface="Times New Roman" panose="02020603050405020304" pitchFamily="18" charset="0"/>
              </a:rPr>
              <a:t>antineutrophilic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nuclear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antibody</a:t>
            </a:r>
            <a:r>
              <a:rPr lang="pl-PL" dirty="0">
                <a:latin typeface="Times New Roman" panose="02020603050405020304" pitchFamily="18" charset="0"/>
              </a:rPr>
              <a:t> with </a:t>
            </a:r>
            <a:r>
              <a:rPr lang="pl-PL" dirty="0" err="1">
                <a:latin typeface="Times New Roman" panose="02020603050405020304" pitchFamily="18" charset="0"/>
              </a:rPr>
              <a:t>staining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around</a:t>
            </a:r>
            <a:r>
              <a:rPr lang="pl-PL" dirty="0">
                <a:latin typeface="Times New Roman" panose="02020603050405020304" pitchFamily="18" charset="0"/>
              </a:rPr>
              <a:t> the </a:t>
            </a:r>
            <a:r>
              <a:rPr lang="pl-PL" dirty="0" err="1">
                <a:latin typeface="Times New Roman" panose="02020603050405020304" pitchFamily="18" charset="0"/>
              </a:rPr>
              <a:t>nucleus</a:t>
            </a:r>
            <a:r>
              <a:rPr lang="pl-PL" dirty="0">
                <a:latin typeface="Times New Roman" panose="02020603050405020304" pitchFamily="18" charset="0"/>
              </a:rPr>
              <a:t>) </a:t>
            </a:r>
            <a:r>
              <a:rPr lang="pl-PL" dirty="0" err="1">
                <a:latin typeface="Times New Roman" panose="02020603050405020304" pitchFamily="18" charset="0"/>
              </a:rPr>
              <a:t>is</a:t>
            </a:r>
            <a:r>
              <a:rPr lang="pl-PL" dirty="0">
                <a:latin typeface="Times New Roman" panose="02020603050405020304" pitchFamily="18" charset="0"/>
              </a:rPr>
              <a:t> 90% MPO </a:t>
            </a:r>
            <a:r>
              <a:rPr lang="pl-PL" dirty="0" err="1">
                <a:latin typeface="Times New Roman" panose="02020603050405020304" pitchFamily="18" charset="0"/>
              </a:rPr>
              <a:t>reactive</a:t>
            </a:r>
            <a:r>
              <a:rPr lang="pl-PL" dirty="0">
                <a:latin typeface="Times New Roman" panose="02020603050405020304" pitchFamily="18" charset="0"/>
              </a:rPr>
              <a:t> and 10% PR-3 </a:t>
            </a:r>
            <a:r>
              <a:rPr lang="pl-PL" dirty="0" err="1">
                <a:latin typeface="Times New Roman" panose="02020603050405020304" pitchFamily="18" charset="0"/>
              </a:rPr>
              <a:t>reactive</a:t>
            </a:r>
            <a:r>
              <a:rPr lang="pl-PL" dirty="0">
                <a:latin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Serologies</a:t>
            </a:r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for </a:t>
            </a:r>
            <a:r>
              <a:rPr lang="pl-PL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postinfectious</a:t>
            </a:r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causes</a:t>
            </a:r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include</a:t>
            </a:r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antistreptolysin</a:t>
            </a:r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titer</a:t>
            </a:r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for </a:t>
            </a:r>
            <a:r>
              <a:rPr lang="pl-PL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streptococcal</a:t>
            </a:r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infection</a:t>
            </a:r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, HIV, and </a:t>
            </a:r>
            <a:r>
              <a:rPr lang="pl-PL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hepatitis</a:t>
            </a:r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B and C.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Complement</a:t>
            </a:r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C3 and C4 </a:t>
            </a:r>
            <a:r>
              <a:rPr lang="pl-PL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levels</a:t>
            </a:r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may</a:t>
            </a:r>
            <a:r>
              <a:rPr lang="pl-PL" dirty="0">
                <a:latin typeface="Times New Roman" panose="02020603050405020304" pitchFamily="18" charset="0"/>
              </a:rPr>
              <a:t> be </a:t>
            </a:r>
            <a:r>
              <a:rPr lang="pl-PL" dirty="0" err="1">
                <a:latin typeface="Times New Roman" panose="02020603050405020304" pitchFamily="18" charset="0"/>
              </a:rPr>
              <a:t>low</a:t>
            </a:r>
            <a:r>
              <a:rPr lang="pl-PL" dirty="0">
                <a:latin typeface="Times New Roman" panose="02020603050405020304" pitchFamily="18" charset="0"/>
              </a:rPr>
              <a:t> in </a:t>
            </a:r>
            <a:r>
              <a:rPr lang="pl-PL" dirty="0" err="1">
                <a:latin typeface="Times New Roman" panose="02020603050405020304" pitchFamily="18" charset="0"/>
              </a:rPr>
              <a:t>some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forms</a:t>
            </a:r>
            <a:r>
              <a:rPr lang="pl-PL" dirty="0">
                <a:latin typeface="Times New Roman" panose="02020603050405020304" pitchFamily="18" charset="0"/>
              </a:rPr>
              <a:t> of </a:t>
            </a:r>
            <a:r>
              <a:rPr lang="pl-PL" dirty="0" err="1">
                <a:latin typeface="Times New Roman" panose="02020603050405020304" pitchFamily="18" charset="0"/>
              </a:rPr>
              <a:t>granular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immune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complex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disorders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causing</a:t>
            </a:r>
            <a:r>
              <a:rPr lang="pl-PL" dirty="0">
                <a:latin typeface="Times New Roman" panose="02020603050405020304" pitchFamily="18" charset="0"/>
              </a:rPr>
              <a:t> RPGN, </a:t>
            </a:r>
            <a:r>
              <a:rPr lang="pl-PL" dirty="0" err="1">
                <a:latin typeface="Times New Roman" panose="02020603050405020304" pitchFamily="18" charset="0"/>
              </a:rPr>
              <a:t>such</a:t>
            </a:r>
            <a:r>
              <a:rPr lang="pl-PL" dirty="0">
                <a:latin typeface="Times New Roman" panose="02020603050405020304" pitchFamily="18" charset="0"/>
              </a:rPr>
              <a:t> as </a:t>
            </a:r>
            <a:r>
              <a:rPr lang="pl-PL" dirty="0" err="1">
                <a:latin typeface="Times New Roman" panose="02020603050405020304" pitchFamily="18" charset="0"/>
              </a:rPr>
              <a:t>lupus</a:t>
            </a:r>
            <a:r>
              <a:rPr lang="pl-PL" dirty="0">
                <a:latin typeface="Times New Roman" panose="02020603050405020304" pitchFamily="18" charset="0"/>
              </a:rPr>
              <a:t>, </a:t>
            </a:r>
            <a:r>
              <a:rPr lang="pl-PL" dirty="0" err="1">
                <a:latin typeface="Times New Roman" panose="02020603050405020304" pitchFamily="18" charset="0"/>
              </a:rPr>
              <a:t>cryoglobulinemia</a:t>
            </a:r>
            <a:r>
              <a:rPr lang="pl-PL" dirty="0">
                <a:latin typeface="Times New Roman" panose="02020603050405020304" pitchFamily="18" charset="0"/>
              </a:rPr>
              <a:t>, and </a:t>
            </a:r>
            <a:r>
              <a:rPr lang="pl-PL" dirty="0" err="1">
                <a:latin typeface="Times New Roman" panose="02020603050405020304" pitchFamily="18" charset="0"/>
              </a:rPr>
              <a:t>primary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membranoproliferative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glomerulonephritis</a:t>
            </a:r>
            <a:r>
              <a:rPr lang="pl-PL" dirty="0">
                <a:latin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>
                <a:latin typeface="Times New Roman" panose="02020603050405020304" pitchFamily="18" charset="0"/>
              </a:rPr>
              <a:t>Serologies</a:t>
            </a:r>
            <a:r>
              <a:rPr lang="pl-PL" dirty="0">
                <a:latin typeface="Times New Roman" panose="02020603050405020304" pitchFamily="18" charset="0"/>
              </a:rPr>
              <a:t> for </a:t>
            </a:r>
            <a:r>
              <a:rPr lang="pl-PL" dirty="0" err="1">
                <a:latin typeface="Times New Roman" panose="02020603050405020304" pitchFamily="18" charset="0"/>
              </a:rPr>
              <a:t>lupus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include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antinuclear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antibodies</a:t>
            </a:r>
            <a:r>
              <a:rPr lang="pl-PL" dirty="0">
                <a:latin typeface="Times New Roman" panose="02020603050405020304" pitchFamily="18" charset="0"/>
              </a:rPr>
              <a:t>, </a:t>
            </a:r>
            <a:r>
              <a:rPr lang="pl-PL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anti-double</a:t>
            </a:r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–</a:t>
            </a:r>
            <a:r>
              <a:rPr lang="pl-PL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stranded</a:t>
            </a:r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DNA</a:t>
            </a:r>
            <a:r>
              <a:rPr lang="pl-PL" dirty="0">
                <a:latin typeface="Times New Roman" panose="02020603050405020304" pitchFamily="18" charset="0"/>
              </a:rPr>
              <a:t>, and </a:t>
            </a:r>
            <a:r>
              <a:rPr lang="pl-PL" dirty="0" err="1">
                <a:latin typeface="Times New Roman" panose="02020603050405020304" pitchFamily="18" charset="0"/>
              </a:rPr>
              <a:t>anti-Smith</a:t>
            </a:r>
            <a:r>
              <a:rPr lang="pl-PL" dirty="0">
                <a:latin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Rheumatoid</a:t>
            </a:r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factor</a:t>
            </a:r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and </a:t>
            </a:r>
            <a:r>
              <a:rPr lang="pl-PL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cryoglobulin</a:t>
            </a:r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levels</a:t>
            </a:r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should</a:t>
            </a:r>
            <a:r>
              <a:rPr lang="pl-PL" dirty="0">
                <a:latin typeface="Times New Roman" panose="02020603050405020304" pitchFamily="18" charset="0"/>
              </a:rPr>
              <a:t> be </a:t>
            </a:r>
            <a:r>
              <a:rPr lang="pl-PL" dirty="0" err="1">
                <a:latin typeface="Times New Roman" panose="02020603050405020304" pitchFamily="18" charset="0"/>
              </a:rPr>
              <a:t>checked</a:t>
            </a:r>
            <a:r>
              <a:rPr lang="pl-PL" dirty="0">
                <a:latin typeface="Times New Roman" panose="02020603050405020304" pitchFamily="18" charset="0"/>
              </a:rPr>
              <a:t> in </a:t>
            </a:r>
            <a:r>
              <a:rPr lang="pl-PL" dirty="0" err="1">
                <a:latin typeface="Times New Roman" panose="02020603050405020304" pitchFamily="18" charset="0"/>
              </a:rPr>
              <a:t>suspected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</a:rPr>
              <a:t>cases</a:t>
            </a:r>
            <a:r>
              <a:rPr lang="pl-PL" dirty="0">
                <a:latin typeface="Times New Roman" panose="02020603050405020304" pitchFamily="18" charset="0"/>
              </a:rPr>
              <a:t> of </a:t>
            </a:r>
            <a:r>
              <a:rPr lang="pl-PL" dirty="0" err="1">
                <a:latin typeface="Times New Roman" panose="02020603050405020304" pitchFamily="18" charset="0"/>
              </a:rPr>
              <a:t>cryoglobulinemia</a:t>
            </a:r>
            <a:r>
              <a:rPr lang="pl-PL" dirty="0">
                <a:latin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pl-PL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9255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17860CAB-DFCF-E546-9D83-DB09347ACAE5}"/>
              </a:ext>
            </a:extLst>
          </p:cNvPr>
          <p:cNvSpPr/>
          <p:nvPr/>
        </p:nvSpPr>
        <p:spPr>
          <a:xfrm>
            <a:off x="368135" y="1309071"/>
            <a:ext cx="1100842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Imaging</a:t>
            </a:r>
            <a:r>
              <a:rPr lang="pl-PL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and </a:t>
            </a:r>
            <a:r>
              <a:rPr lang="pl-PL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Invasive</a:t>
            </a:r>
            <a:r>
              <a:rPr lang="pl-PL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Diagnostic</a:t>
            </a:r>
            <a:r>
              <a:rPr lang="pl-PL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Testing</a:t>
            </a:r>
            <a:endParaRPr lang="pl-PL" sz="2400" b="1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endParaRPr lang="pl-PL" sz="24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</a:endParaRPr>
          </a:p>
          <a:p>
            <a:endParaRPr lang="pl-PL" sz="2400" dirty="0">
              <a:latin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l-PL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Chest</a:t>
            </a:r>
            <a:r>
              <a:rPr lang="pl-PL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x-</a:t>
            </a:r>
            <a:r>
              <a:rPr lang="pl-PL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ray</a:t>
            </a:r>
            <a:r>
              <a:rPr lang="pl-PL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sz="2400" dirty="0">
                <a:latin typeface="Times New Roman" panose="02020603050405020304" pitchFamily="18" charset="0"/>
              </a:rPr>
              <a:t>and </a:t>
            </a:r>
            <a:r>
              <a:rPr lang="pl-PL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computed</a:t>
            </a:r>
            <a:r>
              <a:rPr lang="pl-PL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tomography</a:t>
            </a:r>
            <a:r>
              <a:rPr lang="pl-PL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scan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can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assess</a:t>
            </a:r>
            <a:r>
              <a:rPr lang="pl-PL" sz="2400" dirty="0">
                <a:latin typeface="Times New Roman" panose="02020603050405020304" pitchFamily="18" charset="0"/>
              </a:rPr>
              <a:t> for </a:t>
            </a:r>
            <a:r>
              <a:rPr lang="pl-PL" sz="2400" dirty="0" err="1">
                <a:latin typeface="Times New Roman" panose="02020603050405020304" pitchFamily="18" charset="0"/>
              </a:rPr>
              <a:t>signs</a:t>
            </a:r>
            <a:r>
              <a:rPr lang="pl-PL" sz="2400" dirty="0">
                <a:latin typeface="Times New Roman" panose="02020603050405020304" pitchFamily="18" charset="0"/>
              </a:rPr>
              <a:t> of </a:t>
            </a:r>
            <a:r>
              <a:rPr lang="pl-PL" sz="2400" dirty="0" err="1">
                <a:latin typeface="Times New Roman" panose="02020603050405020304" pitchFamily="18" charset="0"/>
              </a:rPr>
              <a:t>diffuse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alveolar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hemorrhage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or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cavitary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lesions</a:t>
            </a:r>
            <a:r>
              <a:rPr lang="pl-PL" sz="2400" dirty="0">
                <a:latin typeface="Times New Roman" panose="02020603050405020304" pitchFamily="18" charset="0"/>
              </a:rPr>
              <a:t> of </a:t>
            </a:r>
            <a:r>
              <a:rPr lang="pl-PL" sz="2400" dirty="0" err="1">
                <a:latin typeface="Times New Roman" panose="02020603050405020304" pitchFamily="18" charset="0"/>
              </a:rPr>
              <a:t>vasculitis</a:t>
            </a:r>
            <a:r>
              <a:rPr lang="pl-PL" sz="2400" dirty="0">
                <a:latin typeface="Times New Roman" panose="02020603050405020304" pitchFamily="18" charset="0"/>
              </a:rPr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pl-PL" sz="2400" dirty="0">
              <a:latin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l-PL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Bronchoscopy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can</a:t>
            </a:r>
            <a:r>
              <a:rPr lang="pl-PL" sz="2400" dirty="0">
                <a:latin typeface="Times New Roman" panose="02020603050405020304" pitchFamily="18" charset="0"/>
              </a:rPr>
              <a:t> be </a:t>
            </a:r>
            <a:r>
              <a:rPr lang="pl-PL" sz="2400" dirty="0" err="1">
                <a:latin typeface="Times New Roman" panose="02020603050405020304" pitchFamily="18" charset="0"/>
              </a:rPr>
              <a:t>performed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if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diffuse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alveolar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hemorrhage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is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suspected</a:t>
            </a:r>
            <a:r>
              <a:rPr lang="pl-PL" sz="2400" dirty="0">
                <a:latin typeface="Times New Roman" panose="02020603050405020304" pitchFamily="18" charset="0"/>
              </a:rPr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pl-PL" sz="2400" dirty="0">
              <a:latin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l-PL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Otolaryngologic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evaluation</a:t>
            </a:r>
            <a:r>
              <a:rPr lang="pl-PL" sz="2400" dirty="0">
                <a:latin typeface="Times New Roman" panose="02020603050405020304" pitchFamily="18" charset="0"/>
              </a:rPr>
              <a:t> and skin </a:t>
            </a:r>
            <a:r>
              <a:rPr lang="pl-PL" sz="2400" dirty="0" err="1">
                <a:latin typeface="Times New Roman" panose="02020603050405020304" pitchFamily="18" charset="0"/>
              </a:rPr>
              <a:t>biopsy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can</a:t>
            </a:r>
            <a:r>
              <a:rPr lang="pl-PL" sz="2400" dirty="0">
                <a:latin typeface="Times New Roman" panose="02020603050405020304" pitchFamily="18" charset="0"/>
              </a:rPr>
              <a:t> be </a:t>
            </a:r>
            <a:r>
              <a:rPr lang="pl-PL" sz="2400" dirty="0" err="1">
                <a:latin typeface="Times New Roman" panose="02020603050405020304" pitchFamily="18" charset="0"/>
              </a:rPr>
              <a:t>performed</a:t>
            </a:r>
            <a:r>
              <a:rPr lang="pl-PL" sz="2400" dirty="0">
                <a:latin typeface="Times New Roman" panose="02020603050405020304" pitchFamily="18" charset="0"/>
              </a:rPr>
              <a:t> for </a:t>
            </a:r>
            <a:r>
              <a:rPr lang="pl-PL" sz="2400" dirty="0" err="1">
                <a:latin typeface="Times New Roman" panose="02020603050405020304" pitchFamily="18" charset="0"/>
              </a:rPr>
              <a:t>vasculitis</a:t>
            </a:r>
            <a:r>
              <a:rPr lang="pl-PL" sz="2400" dirty="0">
                <a:latin typeface="Times New Roman" panose="02020603050405020304" pitchFamily="18" charset="0"/>
              </a:rPr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pl-PL" sz="2400" dirty="0">
              <a:latin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l-PL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Histological</a:t>
            </a:r>
            <a:r>
              <a:rPr lang="pl-PL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diagnosis</a:t>
            </a:r>
            <a:r>
              <a:rPr lang="pl-PL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through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renal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biopsy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is</a:t>
            </a:r>
            <a:r>
              <a:rPr lang="pl-PL" sz="2400" dirty="0">
                <a:latin typeface="Times New Roman" panose="02020603050405020304" pitchFamily="18" charset="0"/>
              </a:rPr>
              <a:t> the </a:t>
            </a:r>
            <a:r>
              <a:rPr lang="pl-PL" sz="2400" dirty="0" err="1">
                <a:latin typeface="Times New Roman" panose="02020603050405020304" pitchFamily="18" charset="0"/>
              </a:rPr>
              <a:t>mainstay</a:t>
            </a:r>
            <a:r>
              <a:rPr lang="pl-PL" sz="2400" dirty="0">
                <a:latin typeface="Times New Roman" panose="02020603050405020304" pitchFamily="18" charset="0"/>
              </a:rPr>
              <a:t> for a </a:t>
            </a:r>
            <a:r>
              <a:rPr lang="pl-PL" sz="2400" dirty="0" err="1">
                <a:latin typeface="Times New Roman" panose="02020603050405020304" pitchFamily="18" charset="0"/>
              </a:rPr>
              <a:t>definitive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diagnosis</a:t>
            </a:r>
            <a:r>
              <a:rPr lang="pl-PL" sz="2400" dirty="0">
                <a:latin typeface="Times New Roman" panose="02020603050405020304" pitchFamily="18" charset="0"/>
              </a:rPr>
              <a:t>.</a:t>
            </a:r>
            <a:endParaRPr lang="pl-PL" sz="2400" b="0" i="0" dirty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9747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4DD12D38-D8CD-FA47-B067-5D285270AA9C}"/>
              </a:ext>
            </a:extLst>
          </p:cNvPr>
          <p:cNvSpPr txBox="1"/>
          <p:nvPr/>
        </p:nvSpPr>
        <p:spPr>
          <a:xfrm>
            <a:off x="1322175" y="1594022"/>
            <a:ext cx="9625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err="1"/>
              <a:t>Wegener</a:t>
            </a:r>
            <a:r>
              <a:rPr lang="pl-PL" sz="3600" dirty="0"/>
              <a:t> </a:t>
            </a:r>
            <a:r>
              <a:rPr lang="pl-PL" sz="3600" dirty="0" err="1"/>
              <a:t>granulomatosis</a:t>
            </a:r>
            <a:r>
              <a:rPr lang="pl-PL" sz="3600" dirty="0"/>
              <a:t> </a:t>
            </a:r>
            <a:r>
              <a:rPr lang="pl-PL" sz="3600" dirty="0" err="1"/>
              <a:t>affects</a:t>
            </a:r>
            <a:r>
              <a:rPr lang="pl-PL" sz="3600" dirty="0"/>
              <a:t> </a:t>
            </a:r>
            <a:r>
              <a:rPr lang="pl-PL" sz="3600" dirty="0" err="1"/>
              <a:t>multiple</a:t>
            </a:r>
            <a:r>
              <a:rPr lang="pl-PL" sz="3600" dirty="0"/>
              <a:t> organ </a:t>
            </a:r>
            <a:r>
              <a:rPr lang="pl-PL" sz="3600" dirty="0" err="1"/>
              <a:t>systems</a:t>
            </a:r>
            <a:r>
              <a:rPr lang="pl-PL" sz="3600" dirty="0"/>
              <a:t> and </a:t>
            </a:r>
            <a:r>
              <a:rPr lang="pl-PL" sz="3600" dirty="0" err="1"/>
              <a:t>may</a:t>
            </a:r>
            <a:r>
              <a:rPr lang="pl-PL" sz="3600" dirty="0"/>
              <a:t> </a:t>
            </a:r>
            <a:r>
              <a:rPr lang="pl-PL" sz="3600" dirty="0" err="1"/>
              <a:t>involve</a:t>
            </a:r>
            <a:r>
              <a:rPr lang="pl-PL" sz="3600" dirty="0"/>
              <a:t> </a:t>
            </a:r>
            <a:r>
              <a:rPr lang="pl-PL" sz="3600" dirty="0" err="1"/>
              <a:t>any</a:t>
            </a:r>
            <a:r>
              <a:rPr lang="pl-PL" sz="3600" dirty="0"/>
              <a:t> part of the body. </a:t>
            </a:r>
          </a:p>
          <a:p>
            <a:pPr algn="ctr"/>
            <a:r>
              <a:rPr lang="pl-PL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</a:t>
            </a:r>
            <a:r>
              <a:rPr lang="pl-PL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upper</a:t>
            </a:r>
            <a:r>
              <a:rPr lang="pl-PL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respiratory </a:t>
            </a:r>
            <a:r>
              <a:rPr lang="pl-PL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tract</a:t>
            </a:r>
            <a:r>
              <a:rPr lang="pl-PL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is</a:t>
            </a:r>
            <a:r>
              <a:rPr lang="pl-PL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involved</a:t>
            </a:r>
            <a:r>
              <a:rPr lang="pl-PL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in </a:t>
            </a:r>
            <a:r>
              <a:rPr lang="pl-PL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nearly</a:t>
            </a:r>
            <a:r>
              <a:rPr lang="pl-PL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all</a:t>
            </a:r>
            <a:r>
              <a:rPr lang="pl-PL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patients</a:t>
            </a:r>
            <a:r>
              <a:rPr lang="pl-PL" sz="3600" dirty="0"/>
              <a:t>; in </a:t>
            </a:r>
            <a:r>
              <a:rPr lang="pl-PL" sz="3600" dirty="0" err="1"/>
              <a:t>addition</a:t>
            </a:r>
            <a:r>
              <a:rPr lang="pl-PL" sz="3600" dirty="0"/>
              <a:t>, a </a:t>
            </a:r>
            <a:r>
              <a:rPr lang="pl-PL" sz="3600" dirty="0" err="1"/>
              <a:t>vast</a:t>
            </a:r>
            <a:r>
              <a:rPr lang="pl-PL" sz="3600" dirty="0"/>
              <a:t> </a:t>
            </a:r>
            <a:r>
              <a:rPr lang="pl-PL" sz="3600" dirty="0" err="1"/>
              <a:t>majority</a:t>
            </a:r>
            <a:r>
              <a:rPr lang="pl-PL" sz="3600" dirty="0"/>
              <a:t> of </a:t>
            </a:r>
            <a:r>
              <a:rPr lang="pl-PL" sz="3600" dirty="0" err="1"/>
              <a:t>patients</a:t>
            </a:r>
            <a:r>
              <a:rPr lang="pl-PL" sz="3600" dirty="0"/>
              <a:t> with </a:t>
            </a:r>
            <a:r>
              <a:rPr lang="pl-PL" sz="3600" dirty="0" err="1"/>
              <a:t>Wegener</a:t>
            </a:r>
            <a:r>
              <a:rPr lang="pl-PL" sz="3600" dirty="0"/>
              <a:t> </a:t>
            </a:r>
            <a:r>
              <a:rPr lang="pl-PL" sz="3600" dirty="0" err="1"/>
              <a:t>granulomatosis</a:t>
            </a:r>
            <a:r>
              <a:rPr lang="pl-PL" sz="3600" dirty="0"/>
              <a:t> </a:t>
            </a:r>
            <a:r>
              <a:rPr lang="pl-PL" sz="3600" dirty="0" err="1"/>
              <a:t>will</a:t>
            </a:r>
            <a:r>
              <a:rPr lang="pl-PL" sz="3600" dirty="0"/>
              <a:t> </a:t>
            </a:r>
            <a:r>
              <a:rPr lang="pl-PL" sz="3600" dirty="0" err="1"/>
              <a:t>also</a:t>
            </a:r>
            <a:r>
              <a:rPr lang="pl-PL" sz="3600" dirty="0"/>
              <a:t> </a:t>
            </a:r>
            <a:r>
              <a:rPr lang="pl-PL" sz="3600" dirty="0" err="1"/>
              <a:t>have</a:t>
            </a:r>
            <a:r>
              <a:rPr lang="pl-PL" sz="3600" dirty="0"/>
              <a:t> </a:t>
            </a:r>
            <a:r>
              <a:rPr lang="pl-PL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pulmonary</a:t>
            </a:r>
            <a:r>
              <a:rPr lang="pl-PL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(90%) and </a:t>
            </a:r>
            <a:r>
              <a:rPr lang="pl-PL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renal</a:t>
            </a:r>
            <a:r>
              <a:rPr lang="pl-PL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(80%) </a:t>
            </a:r>
            <a:r>
              <a:rPr lang="pl-PL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involvement</a:t>
            </a:r>
            <a:endParaRPr lang="pl-PL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965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94A1271-C649-2E41-A2B3-38B03EBC44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24" t="35315" r="34242" b="15315"/>
          <a:stretch/>
        </p:blipFill>
        <p:spPr>
          <a:xfrm>
            <a:off x="852616" y="704335"/>
            <a:ext cx="10577384" cy="568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915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3F1353A-A840-3B4D-9523-F89F1AFE6A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89" t="14955" r="14662" b="7928"/>
          <a:stretch/>
        </p:blipFill>
        <p:spPr>
          <a:xfrm>
            <a:off x="370704" y="308920"/>
            <a:ext cx="11491782" cy="6252518"/>
          </a:xfrm>
          <a:prstGeom prst="rect">
            <a:avLst/>
          </a:prstGeom>
        </p:spPr>
      </p:pic>
      <p:sp>
        <p:nvSpPr>
          <p:cNvPr id="4" name="Owal 3">
            <a:extLst>
              <a:ext uri="{FF2B5EF4-FFF2-40B4-BE49-F238E27FC236}">
                <a16:creationId xmlns:a16="http://schemas.microsoft.com/office/drawing/2014/main" id="{5B482B90-DD0F-B045-ABBC-96E26422F602}"/>
              </a:ext>
            </a:extLst>
          </p:cNvPr>
          <p:cNvSpPr/>
          <p:nvPr/>
        </p:nvSpPr>
        <p:spPr>
          <a:xfrm>
            <a:off x="7203989" y="1075036"/>
            <a:ext cx="2187146" cy="1210963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Owal 4">
            <a:extLst>
              <a:ext uri="{FF2B5EF4-FFF2-40B4-BE49-F238E27FC236}">
                <a16:creationId xmlns:a16="http://schemas.microsoft.com/office/drawing/2014/main" id="{6BC15125-31FE-6D45-B0D1-960EB0D570A8}"/>
              </a:ext>
            </a:extLst>
          </p:cNvPr>
          <p:cNvSpPr/>
          <p:nvPr/>
        </p:nvSpPr>
        <p:spPr>
          <a:xfrm>
            <a:off x="2784389" y="1248032"/>
            <a:ext cx="2187146" cy="138807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33895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454" y="1043974"/>
            <a:ext cx="5029200" cy="32131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984" y="1043974"/>
            <a:ext cx="5029200" cy="3213100"/>
          </a:xfrm>
          <a:prstGeom prst="rect">
            <a:avLst/>
          </a:prstGeom>
        </p:spPr>
      </p:pic>
      <p:sp>
        <p:nvSpPr>
          <p:cNvPr id="6" name="PoleTekstowe 5"/>
          <p:cNvSpPr txBox="1"/>
          <p:nvPr/>
        </p:nvSpPr>
        <p:spPr>
          <a:xfrm>
            <a:off x="7030995" y="4621427"/>
            <a:ext cx="43125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High-</a:t>
            </a:r>
            <a:r>
              <a:rPr lang="pl-PL" dirty="0" err="1"/>
              <a:t>power</a:t>
            </a:r>
            <a:r>
              <a:rPr lang="pl-PL" dirty="0"/>
              <a:t> </a:t>
            </a:r>
            <a:r>
              <a:rPr lang="pl-PL" dirty="0" err="1"/>
              <a:t>light</a:t>
            </a:r>
            <a:r>
              <a:rPr lang="pl-PL" dirty="0"/>
              <a:t> </a:t>
            </a:r>
            <a:r>
              <a:rPr lang="pl-PL" dirty="0" err="1"/>
              <a:t>micrograph</a:t>
            </a:r>
            <a:r>
              <a:rPr lang="pl-PL" dirty="0"/>
              <a:t> in </a:t>
            </a:r>
            <a:r>
              <a:rPr lang="pl-PL" dirty="0" err="1"/>
              <a:t>crescentic</a:t>
            </a:r>
            <a:r>
              <a:rPr lang="pl-PL" dirty="0"/>
              <a:t> </a:t>
            </a:r>
            <a:r>
              <a:rPr lang="pl-PL" dirty="0" err="1"/>
              <a:t>glomerulonephritis</a:t>
            </a:r>
            <a:r>
              <a:rPr lang="pl-PL" dirty="0"/>
              <a:t>. The </a:t>
            </a:r>
            <a:r>
              <a:rPr lang="pl-PL" dirty="0" err="1"/>
              <a:t>hypercellular</a:t>
            </a:r>
            <a:r>
              <a:rPr lang="pl-PL" dirty="0"/>
              <a:t> </a:t>
            </a:r>
            <a:r>
              <a:rPr lang="pl-PL" dirty="0" err="1"/>
              <a:t>circumferential</a:t>
            </a:r>
            <a:r>
              <a:rPr lang="pl-PL" dirty="0"/>
              <a:t> </a:t>
            </a:r>
            <a:r>
              <a:rPr lang="pl-PL" dirty="0" err="1"/>
              <a:t>crescent</a:t>
            </a:r>
            <a:r>
              <a:rPr lang="pl-PL" dirty="0"/>
              <a:t> (</a:t>
            </a:r>
            <a:r>
              <a:rPr lang="pl-PL" dirty="0" err="1"/>
              <a:t>arrows</a:t>
            </a:r>
            <a:r>
              <a:rPr lang="pl-PL" dirty="0"/>
              <a:t>)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compressing</a:t>
            </a:r>
            <a:r>
              <a:rPr lang="pl-PL" dirty="0"/>
              <a:t> the </a:t>
            </a:r>
            <a:r>
              <a:rPr lang="pl-PL" dirty="0" err="1"/>
              <a:t>glomerular</a:t>
            </a:r>
            <a:r>
              <a:rPr lang="pl-PL" dirty="0"/>
              <a:t> </a:t>
            </a:r>
            <a:r>
              <a:rPr lang="pl-PL" dirty="0" err="1"/>
              <a:t>tuft</a:t>
            </a:r>
            <a:r>
              <a:rPr lang="pl-PL" dirty="0"/>
              <a:t> in the </a:t>
            </a:r>
            <a:r>
              <a:rPr lang="pl-PL" dirty="0" err="1"/>
              <a:t>center</a:t>
            </a:r>
            <a:r>
              <a:rPr lang="pl-PL" dirty="0"/>
              <a:t> of the </a:t>
            </a:r>
            <a:r>
              <a:rPr lang="pl-PL" dirty="0" err="1"/>
              <a:t>glomerulus</a:t>
            </a:r>
            <a:r>
              <a:rPr lang="pl-PL" dirty="0"/>
              <a:t> and </a:t>
            </a:r>
            <a:r>
              <a:rPr lang="pl-PL" dirty="0" err="1"/>
              <a:t>closing</a:t>
            </a:r>
            <a:r>
              <a:rPr lang="pl-PL" dirty="0"/>
              <a:t> the </a:t>
            </a:r>
            <a:r>
              <a:rPr lang="pl-PL" dirty="0" err="1"/>
              <a:t>capillary</a:t>
            </a:r>
            <a:r>
              <a:rPr lang="pl-PL" dirty="0"/>
              <a:t> </a:t>
            </a:r>
            <a:r>
              <a:rPr lang="pl-PL" dirty="0" err="1"/>
              <a:t>lumens</a:t>
            </a:r>
            <a:r>
              <a:rPr lang="pl-PL" dirty="0"/>
              <a:t>.</a:t>
            </a:r>
          </a:p>
        </p:txBody>
      </p:sp>
      <p:sp>
        <p:nvSpPr>
          <p:cNvPr id="7" name="PoleTekstowe 6"/>
          <p:cNvSpPr txBox="1"/>
          <p:nvPr/>
        </p:nvSpPr>
        <p:spPr>
          <a:xfrm>
            <a:off x="7030995" y="215466"/>
            <a:ext cx="4423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/>
              <a:t>Light</a:t>
            </a:r>
            <a:r>
              <a:rPr lang="pl-PL" b="1" dirty="0"/>
              <a:t> </a:t>
            </a:r>
            <a:r>
              <a:rPr lang="pl-PL" b="1" dirty="0" err="1"/>
              <a:t>micrograph</a:t>
            </a:r>
            <a:r>
              <a:rPr lang="pl-PL" b="1" dirty="0"/>
              <a:t> </a:t>
            </a:r>
            <a:r>
              <a:rPr lang="pl-PL" b="1" dirty="0" err="1"/>
              <a:t>showing</a:t>
            </a:r>
            <a:r>
              <a:rPr lang="pl-PL" b="1" dirty="0"/>
              <a:t> </a:t>
            </a:r>
            <a:r>
              <a:rPr lang="pl-PL" b="1" dirty="0" err="1"/>
              <a:t>crescentic</a:t>
            </a:r>
            <a:r>
              <a:rPr lang="pl-PL" b="1" dirty="0"/>
              <a:t> </a:t>
            </a:r>
            <a:r>
              <a:rPr lang="pl-PL" b="1" dirty="0" err="1"/>
              <a:t>glomerulonephritis</a:t>
            </a:r>
            <a:endParaRPr lang="pl-PL" dirty="0"/>
          </a:p>
        </p:txBody>
      </p:sp>
      <p:sp>
        <p:nvSpPr>
          <p:cNvPr id="8" name="PoleTekstowe 7"/>
          <p:cNvSpPr txBox="1"/>
          <p:nvPr/>
        </p:nvSpPr>
        <p:spPr>
          <a:xfrm>
            <a:off x="1000898" y="4344428"/>
            <a:ext cx="49282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Light</a:t>
            </a:r>
            <a:r>
              <a:rPr lang="pl-PL" dirty="0"/>
              <a:t> </a:t>
            </a:r>
            <a:r>
              <a:rPr lang="pl-PL" dirty="0" err="1"/>
              <a:t>micrograph</a:t>
            </a:r>
            <a:r>
              <a:rPr lang="pl-PL" dirty="0"/>
              <a:t> of a </a:t>
            </a:r>
            <a:r>
              <a:rPr lang="pl-PL" dirty="0" err="1"/>
              <a:t>normal</a:t>
            </a:r>
            <a:r>
              <a:rPr lang="pl-PL" dirty="0"/>
              <a:t> </a:t>
            </a:r>
            <a:r>
              <a:rPr lang="pl-PL" dirty="0" err="1"/>
              <a:t>glomerulus</a:t>
            </a:r>
            <a:r>
              <a:rPr lang="pl-PL" dirty="0"/>
              <a:t>. </a:t>
            </a:r>
            <a:r>
              <a:rPr lang="pl-PL" dirty="0" err="1"/>
              <a:t>There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only</a:t>
            </a:r>
            <a:r>
              <a:rPr lang="pl-PL" dirty="0"/>
              <a:t> 1 </a:t>
            </a:r>
            <a:r>
              <a:rPr lang="pl-PL" dirty="0" err="1"/>
              <a:t>or</a:t>
            </a:r>
            <a:r>
              <a:rPr lang="pl-PL" dirty="0"/>
              <a:t> 2 </a:t>
            </a:r>
            <a:r>
              <a:rPr lang="pl-PL" dirty="0" err="1"/>
              <a:t>cells</a:t>
            </a:r>
            <a:r>
              <a:rPr lang="pl-PL" dirty="0"/>
              <a:t> per </a:t>
            </a:r>
            <a:r>
              <a:rPr lang="pl-PL" dirty="0" err="1"/>
              <a:t>capillary</a:t>
            </a:r>
            <a:r>
              <a:rPr lang="pl-PL" dirty="0"/>
              <a:t> </a:t>
            </a:r>
            <a:r>
              <a:rPr lang="pl-PL" dirty="0" err="1"/>
              <a:t>tuft</a:t>
            </a:r>
            <a:r>
              <a:rPr lang="pl-PL" dirty="0"/>
              <a:t>, the </a:t>
            </a:r>
            <a:r>
              <a:rPr lang="pl-PL" dirty="0" err="1"/>
              <a:t>capillary</a:t>
            </a:r>
            <a:r>
              <a:rPr lang="pl-PL" dirty="0"/>
              <a:t> </a:t>
            </a:r>
            <a:r>
              <a:rPr lang="pl-PL" dirty="0" err="1"/>
              <a:t>lumens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open, the </a:t>
            </a:r>
            <a:r>
              <a:rPr lang="pl-PL" dirty="0" err="1"/>
              <a:t>thickness</a:t>
            </a:r>
            <a:r>
              <a:rPr lang="pl-PL" dirty="0"/>
              <a:t> of the </a:t>
            </a:r>
            <a:r>
              <a:rPr lang="pl-PL" dirty="0" err="1"/>
              <a:t>glomerular</a:t>
            </a:r>
            <a:r>
              <a:rPr lang="pl-PL" dirty="0"/>
              <a:t> </a:t>
            </a:r>
            <a:r>
              <a:rPr lang="pl-PL" dirty="0" err="1"/>
              <a:t>capillary</a:t>
            </a:r>
            <a:r>
              <a:rPr lang="pl-PL" dirty="0"/>
              <a:t> </a:t>
            </a:r>
            <a:r>
              <a:rPr lang="pl-PL" dirty="0" err="1"/>
              <a:t>wall</a:t>
            </a:r>
            <a:r>
              <a:rPr lang="pl-PL" dirty="0"/>
              <a:t> (</a:t>
            </a:r>
            <a:r>
              <a:rPr lang="pl-PL" dirty="0" err="1"/>
              <a:t>long</a:t>
            </a:r>
            <a:r>
              <a:rPr lang="pl-PL" dirty="0"/>
              <a:t> </a:t>
            </a:r>
            <a:r>
              <a:rPr lang="pl-PL" dirty="0" err="1"/>
              <a:t>arrow</a:t>
            </a:r>
            <a:r>
              <a:rPr lang="pl-PL" dirty="0"/>
              <a:t>)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similar</a:t>
            </a:r>
            <a:r>
              <a:rPr lang="pl-PL" dirty="0"/>
              <a:t> to </a:t>
            </a:r>
            <a:r>
              <a:rPr lang="pl-PL" dirty="0" err="1"/>
              <a:t>that</a:t>
            </a:r>
            <a:r>
              <a:rPr lang="pl-PL" dirty="0"/>
              <a:t> of the </a:t>
            </a:r>
            <a:r>
              <a:rPr lang="pl-PL" dirty="0" err="1"/>
              <a:t>tubular</a:t>
            </a:r>
            <a:r>
              <a:rPr lang="pl-PL" dirty="0"/>
              <a:t> </a:t>
            </a:r>
            <a:r>
              <a:rPr lang="pl-PL" dirty="0" err="1"/>
              <a:t>basement</a:t>
            </a:r>
            <a:r>
              <a:rPr lang="pl-PL" dirty="0"/>
              <a:t> </a:t>
            </a:r>
            <a:r>
              <a:rPr lang="pl-PL" dirty="0" err="1"/>
              <a:t>membranes</a:t>
            </a:r>
            <a:r>
              <a:rPr lang="pl-PL" dirty="0"/>
              <a:t> (</a:t>
            </a:r>
            <a:r>
              <a:rPr lang="pl-PL" dirty="0" err="1"/>
              <a:t>short</a:t>
            </a:r>
            <a:r>
              <a:rPr lang="pl-PL" dirty="0"/>
              <a:t> </a:t>
            </a:r>
            <a:r>
              <a:rPr lang="pl-PL" dirty="0" err="1"/>
              <a:t>arrow</a:t>
            </a:r>
            <a:r>
              <a:rPr lang="pl-PL" dirty="0"/>
              <a:t>), and the </a:t>
            </a:r>
            <a:r>
              <a:rPr lang="pl-PL" dirty="0" err="1"/>
              <a:t>mesangial</a:t>
            </a:r>
            <a:r>
              <a:rPr lang="pl-PL" dirty="0"/>
              <a:t> </a:t>
            </a:r>
            <a:r>
              <a:rPr lang="pl-PL" dirty="0" err="1"/>
              <a:t>cells</a:t>
            </a:r>
            <a:r>
              <a:rPr lang="pl-PL" dirty="0"/>
              <a:t> and </a:t>
            </a:r>
            <a:r>
              <a:rPr lang="pl-PL" dirty="0" err="1"/>
              <a:t>mesangial</a:t>
            </a:r>
            <a:r>
              <a:rPr lang="pl-PL" dirty="0"/>
              <a:t> </a:t>
            </a:r>
            <a:r>
              <a:rPr lang="pl-PL" dirty="0" err="1"/>
              <a:t>matrix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located</a:t>
            </a:r>
            <a:r>
              <a:rPr lang="pl-PL" dirty="0"/>
              <a:t> in the central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stalk</a:t>
            </a:r>
            <a:r>
              <a:rPr lang="pl-PL" dirty="0"/>
              <a:t> regions of the </a:t>
            </a:r>
            <a:r>
              <a:rPr lang="pl-PL" dirty="0" err="1"/>
              <a:t>tuft</a:t>
            </a:r>
            <a:r>
              <a:rPr lang="pl-PL" dirty="0"/>
              <a:t> (</a:t>
            </a:r>
            <a:r>
              <a:rPr lang="pl-PL" dirty="0" err="1"/>
              <a:t>arrows</a:t>
            </a:r>
            <a:r>
              <a:rPr lang="pl-PL" dirty="0"/>
              <a:t>).</a:t>
            </a:r>
          </a:p>
        </p:txBody>
      </p:sp>
      <p:sp>
        <p:nvSpPr>
          <p:cNvPr id="9" name="PoleTekstowe 8"/>
          <p:cNvSpPr txBox="1"/>
          <p:nvPr/>
        </p:nvSpPr>
        <p:spPr>
          <a:xfrm>
            <a:off x="2404531" y="353965"/>
            <a:ext cx="202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/>
              <a:t>Normal</a:t>
            </a:r>
            <a:r>
              <a:rPr lang="pl-PL" b="1" dirty="0"/>
              <a:t> </a:t>
            </a:r>
            <a:r>
              <a:rPr lang="pl-PL" b="1" dirty="0" err="1"/>
              <a:t>glomerulus</a:t>
            </a:r>
            <a:endParaRPr lang="pl-PL" dirty="0"/>
          </a:p>
        </p:txBody>
      </p:sp>
      <p:sp>
        <p:nvSpPr>
          <p:cNvPr id="10" name="PoleTekstowe 9"/>
          <p:cNvSpPr txBox="1"/>
          <p:nvPr/>
        </p:nvSpPr>
        <p:spPr>
          <a:xfrm>
            <a:off x="8985866" y="6488668"/>
            <a:ext cx="3206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err="1"/>
              <a:t>Courtesy</a:t>
            </a:r>
            <a:r>
              <a:rPr lang="pl-PL" i="1" dirty="0"/>
              <a:t> of Helmut </a:t>
            </a:r>
            <a:r>
              <a:rPr lang="pl-PL" i="1" dirty="0" err="1"/>
              <a:t>Rennke</a:t>
            </a:r>
            <a:r>
              <a:rPr lang="pl-PL" i="1" dirty="0"/>
              <a:t>, MD.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7306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328" y="1123778"/>
            <a:ext cx="5016500" cy="3251200"/>
          </a:xfrm>
          <a:prstGeom prst="rect">
            <a:avLst/>
          </a:prstGeom>
        </p:spPr>
      </p:pic>
      <p:sp>
        <p:nvSpPr>
          <p:cNvPr id="3" name="PoleTekstowe 2"/>
          <p:cNvSpPr txBox="1"/>
          <p:nvPr/>
        </p:nvSpPr>
        <p:spPr>
          <a:xfrm>
            <a:off x="597415" y="518984"/>
            <a:ext cx="515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/>
              <a:t>Immunofluorescence</a:t>
            </a:r>
            <a:r>
              <a:rPr lang="pl-PL" b="1" dirty="0"/>
              <a:t> </a:t>
            </a:r>
            <a:r>
              <a:rPr lang="pl-PL" b="1" dirty="0" err="1"/>
              <a:t>microscopy</a:t>
            </a:r>
            <a:r>
              <a:rPr lang="pl-PL" b="1" dirty="0"/>
              <a:t> </a:t>
            </a:r>
            <a:r>
              <a:rPr lang="pl-PL" b="1" dirty="0" err="1"/>
              <a:t>showing</a:t>
            </a:r>
            <a:r>
              <a:rPr lang="pl-PL" b="1" dirty="0"/>
              <a:t> </a:t>
            </a:r>
            <a:r>
              <a:rPr lang="pl-PL" b="1" dirty="0" err="1"/>
              <a:t>linear</a:t>
            </a:r>
            <a:r>
              <a:rPr lang="pl-PL" b="1" dirty="0"/>
              <a:t> </a:t>
            </a:r>
            <a:r>
              <a:rPr lang="pl-PL" b="1" dirty="0" err="1"/>
              <a:t>IgG</a:t>
            </a:r>
            <a:endParaRPr lang="pl-PL" dirty="0"/>
          </a:p>
        </p:txBody>
      </p:sp>
      <p:sp>
        <p:nvSpPr>
          <p:cNvPr id="4" name="PoleTekstowe 3"/>
          <p:cNvSpPr txBox="1"/>
          <p:nvPr/>
        </p:nvSpPr>
        <p:spPr>
          <a:xfrm>
            <a:off x="1079328" y="5152767"/>
            <a:ext cx="5288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Immunofluorescence</a:t>
            </a:r>
            <a:r>
              <a:rPr lang="pl-PL" dirty="0"/>
              <a:t> </a:t>
            </a:r>
            <a:r>
              <a:rPr lang="pl-PL" dirty="0" err="1"/>
              <a:t>microscopy</a:t>
            </a:r>
            <a:r>
              <a:rPr lang="pl-PL" dirty="0"/>
              <a:t> </a:t>
            </a:r>
            <a:r>
              <a:rPr lang="pl-PL" dirty="0" err="1"/>
              <a:t>showing</a:t>
            </a:r>
            <a:r>
              <a:rPr lang="pl-PL" dirty="0"/>
              <a:t> </a:t>
            </a:r>
            <a:r>
              <a:rPr lang="pl-PL" dirty="0" err="1"/>
              <a:t>characteristic</a:t>
            </a:r>
            <a:r>
              <a:rPr lang="pl-PL" dirty="0"/>
              <a:t> </a:t>
            </a:r>
            <a:r>
              <a:rPr lang="pl-PL" dirty="0" err="1"/>
              <a:t>linear</a:t>
            </a:r>
            <a:r>
              <a:rPr lang="pl-PL" dirty="0"/>
              <a:t> </a:t>
            </a:r>
            <a:r>
              <a:rPr lang="pl-PL" dirty="0" err="1"/>
              <a:t>deposition</a:t>
            </a:r>
            <a:r>
              <a:rPr lang="pl-PL" dirty="0"/>
              <a:t> of </a:t>
            </a:r>
            <a:r>
              <a:rPr lang="pl-PL" dirty="0" err="1"/>
              <a:t>IgG</a:t>
            </a:r>
            <a:r>
              <a:rPr lang="pl-PL" dirty="0"/>
              <a:t> in </a:t>
            </a:r>
            <a:r>
              <a:rPr lang="pl-PL" dirty="0" err="1"/>
              <a:t>anti</a:t>
            </a:r>
            <a:r>
              <a:rPr lang="pl-PL" dirty="0"/>
              <a:t>-GBM </a:t>
            </a:r>
            <a:r>
              <a:rPr lang="pl-PL" dirty="0" err="1"/>
              <a:t>antibody</a:t>
            </a:r>
            <a:r>
              <a:rPr lang="pl-PL" dirty="0"/>
              <a:t> </a:t>
            </a:r>
            <a:r>
              <a:rPr lang="pl-PL" dirty="0" err="1"/>
              <a:t>disease</a:t>
            </a:r>
            <a:r>
              <a:rPr lang="pl-PL" dirty="0"/>
              <a:t>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806" y="1142828"/>
            <a:ext cx="5029200" cy="3213100"/>
          </a:xfrm>
          <a:prstGeom prst="rect">
            <a:avLst/>
          </a:prstGeom>
        </p:spPr>
      </p:pic>
      <p:sp>
        <p:nvSpPr>
          <p:cNvPr id="6" name="PoleTekstowe 5"/>
          <p:cNvSpPr txBox="1"/>
          <p:nvPr/>
        </p:nvSpPr>
        <p:spPr>
          <a:xfrm>
            <a:off x="6095828" y="530654"/>
            <a:ext cx="582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/>
              <a:t>Immunofluorescence</a:t>
            </a:r>
            <a:r>
              <a:rPr lang="pl-PL" b="1" dirty="0"/>
              <a:t> </a:t>
            </a:r>
            <a:r>
              <a:rPr lang="pl-PL" b="1" dirty="0" err="1"/>
              <a:t>microscopy</a:t>
            </a:r>
            <a:r>
              <a:rPr lang="pl-PL" b="1" dirty="0"/>
              <a:t> </a:t>
            </a:r>
            <a:r>
              <a:rPr lang="pl-PL" b="1" dirty="0" err="1"/>
              <a:t>showing</a:t>
            </a:r>
            <a:r>
              <a:rPr lang="pl-PL" b="1" dirty="0"/>
              <a:t> </a:t>
            </a:r>
            <a:r>
              <a:rPr lang="pl-PL" b="1" dirty="0" err="1"/>
              <a:t>fibrin</a:t>
            </a:r>
            <a:r>
              <a:rPr lang="pl-PL" b="1" dirty="0"/>
              <a:t> </a:t>
            </a:r>
            <a:r>
              <a:rPr lang="pl-PL" b="1" dirty="0" err="1"/>
              <a:t>deposition</a:t>
            </a:r>
            <a:endParaRPr lang="pl-PL" dirty="0"/>
          </a:p>
        </p:txBody>
      </p:sp>
      <p:sp>
        <p:nvSpPr>
          <p:cNvPr id="7" name="PoleTekstowe 6"/>
          <p:cNvSpPr txBox="1"/>
          <p:nvPr/>
        </p:nvSpPr>
        <p:spPr>
          <a:xfrm>
            <a:off x="7088753" y="4598769"/>
            <a:ext cx="48027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Immunofluorescence</a:t>
            </a:r>
            <a:r>
              <a:rPr lang="pl-PL" dirty="0"/>
              <a:t> </a:t>
            </a:r>
            <a:r>
              <a:rPr lang="pl-PL" dirty="0" err="1"/>
              <a:t>microscopy</a:t>
            </a:r>
            <a:r>
              <a:rPr lang="pl-PL" dirty="0"/>
              <a:t> </a:t>
            </a:r>
            <a:r>
              <a:rPr lang="pl-PL" dirty="0" err="1"/>
              <a:t>showing</a:t>
            </a:r>
            <a:r>
              <a:rPr lang="pl-PL" dirty="0"/>
              <a:t> </a:t>
            </a:r>
            <a:r>
              <a:rPr lang="pl-PL" dirty="0" err="1"/>
              <a:t>intense</a:t>
            </a:r>
            <a:r>
              <a:rPr lang="pl-PL" dirty="0"/>
              <a:t> </a:t>
            </a:r>
            <a:r>
              <a:rPr lang="pl-PL" dirty="0" err="1"/>
              <a:t>deposition</a:t>
            </a:r>
            <a:r>
              <a:rPr lang="pl-PL" dirty="0"/>
              <a:t> (</a:t>
            </a:r>
            <a:r>
              <a:rPr lang="pl-PL" dirty="0" err="1"/>
              <a:t>bright</a:t>
            </a:r>
            <a:r>
              <a:rPr lang="pl-PL" dirty="0"/>
              <a:t> </a:t>
            </a:r>
            <a:r>
              <a:rPr lang="pl-PL" dirty="0" err="1"/>
              <a:t>areas</a:t>
            </a:r>
            <a:r>
              <a:rPr lang="pl-PL" dirty="0"/>
              <a:t> in the </a:t>
            </a:r>
            <a:r>
              <a:rPr lang="pl-PL" dirty="0" err="1"/>
              <a:t>upper</a:t>
            </a:r>
            <a:r>
              <a:rPr lang="pl-PL" dirty="0"/>
              <a:t> </a:t>
            </a:r>
            <a:r>
              <a:rPr lang="pl-PL" dirty="0" err="1"/>
              <a:t>right</a:t>
            </a:r>
            <a:r>
              <a:rPr lang="pl-PL" dirty="0"/>
              <a:t> </a:t>
            </a:r>
            <a:r>
              <a:rPr lang="pl-PL" dirty="0" err="1"/>
              <a:t>portion</a:t>
            </a:r>
            <a:r>
              <a:rPr lang="pl-PL" dirty="0"/>
              <a:t> of the </a:t>
            </a:r>
            <a:r>
              <a:rPr lang="pl-PL" dirty="0" err="1"/>
              <a:t>glomerulus</a:t>
            </a:r>
            <a:r>
              <a:rPr lang="pl-PL" dirty="0"/>
              <a:t>) of </a:t>
            </a:r>
            <a:r>
              <a:rPr lang="pl-PL" dirty="0" err="1"/>
              <a:t>fibrin</a:t>
            </a:r>
            <a:r>
              <a:rPr lang="pl-PL" dirty="0"/>
              <a:t> </a:t>
            </a:r>
            <a:r>
              <a:rPr lang="pl-PL" dirty="0" err="1"/>
              <a:t>within</a:t>
            </a:r>
            <a:r>
              <a:rPr lang="pl-PL" dirty="0"/>
              <a:t> a </a:t>
            </a:r>
            <a:r>
              <a:rPr lang="pl-PL" dirty="0" err="1"/>
              <a:t>circumferential</a:t>
            </a:r>
            <a:r>
              <a:rPr lang="pl-PL" dirty="0"/>
              <a:t> </a:t>
            </a:r>
            <a:r>
              <a:rPr lang="pl-PL" dirty="0" err="1"/>
              <a:t>crescent</a:t>
            </a:r>
            <a:r>
              <a:rPr lang="pl-PL" dirty="0"/>
              <a:t> </a:t>
            </a:r>
            <a:r>
              <a:rPr lang="pl-PL" dirty="0" err="1"/>
              <a:t>surrounding</a:t>
            </a:r>
            <a:r>
              <a:rPr lang="pl-PL" dirty="0"/>
              <a:t> the </a:t>
            </a:r>
            <a:r>
              <a:rPr lang="pl-PL" dirty="0" err="1"/>
              <a:t>glomerular</a:t>
            </a:r>
            <a:r>
              <a:rPr lang="pl-PL" dirty="0"/>
              <a:t> </a:t>
            </a:r>
            <a:r>
              <a:rPr lang="pl-PL" dirty="0" err="1"/>
              <a:t>tuft</a:t>
            </a:r>
            <a:r>
              <a:rPr lang="pl-PL" dirty="0"/>
              <a:t> in </a:t>
            </a:r>
            <a:r>
              <a:rPr lang="pl-PL" dirty="0" err="1"/>
              <a:t>any</a:t>
            </a:r>
            <a:r>
              <a:rPr lang="pl-PL" dirty="0"/>
              <a:t> form of </a:t>
            </a:r>
            <a:r>
              <a:rPr lang="pl-PL" dirty="0" err="1"/>
              <a:t>crescentic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rapidly</a:t>
            </a:r>
            <a:r>
              <a:rPr lang="pl-PL" dirty="0"/>
              <a:t> progressive </a:t>
            </a:r>
            <a:r>
              <a:rPr lang="pl-PL" dirty="0" err="1"/>
              <a:t>glomerulonephritis</a:t>
            </a:r>
            <a:r>
              <a:rPr lang="pl-PL" dirty="0"/>
              <a:t>, </a:t>
            </a:r>
            <a:r>
              <a:rPr lang="pl-PL" dirty="0" err="1"/>
              <a:t>including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due</a:t>
            </a:r>
            <a:r>
              <a:rPr lang="pl-PL" dirty="0"/>
              <a:t> to </a:t>
            </a:r>
            <a:r>
              <a:rPr lang="pl-PL" dirty="0" err="1"/>
              <a:t>anti</a:t>
            </a:r>
            <a:r>
              <a:rPr lang="pl-PL" dirty="0"/>
              <a:t>-GBM </a:t>
            </a:r>
            <a:r>
              <a:rPr lang="pl-PL" dirty="0" err="1"/>
              <a:t>antibody</a:t>
            </a:r>
            <a:r>
              <a:rPr lang="pl-PL" dirty="0"/>
              <a:t> </a:t>
            </a:r>
            <a:r>
              <a:rPr lang="pl-PL" dirty="0" err="1"/>
              <a:t>disease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05888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E3D632A-D09A-B948-8CCA-5E6B69126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57" y="593123"/>
            <a:ext cx="11343502" cy="588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47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890C2C2B-9220-D34C-B79C-4BE30C67A76D}"/>
              </a:ext>
            </a:extLst>
          </p:cNvPr>
          <p:cNvSpPr/>
          <p:nvPr/>
        </p:nvSpPr>
        <p:spPr>
          <a:xfrm>
            <a:off x="320634" y="601107"/>
            <a:ext cx="11412187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Immune</a:t>
            </a:r>
            <a:r>
              <a:rPr lang="pl-PL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complex</a:t>
            </a:r>
            <a:r>
              <a:rPr lang="pl-PL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glomerulonephritis</a:t>
            </a:r>
            <a:r>
              <a:rPr lang="pl-PL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is</a:t>
            </a:r>
            <a:r>
              <a:rPr lang="pl-PL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believed</a:t>
            </a:r>
            <a:r>
              <a:rPr lang="pl-PL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to </a:t>
            </a:r>
            <a:r>
              <a:rPr lang="pl-PL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comprise</a:t>
            </a:r>
            <a:r>
              <a:rPr lang="pl-PL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25% to 30% of RPGN </a:t>
            </a:r>
            <a:r>
              <a:rPr lang="pl-PL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cases</a:t>
            </a:r>
            <a:r>
              <a:rPr lang="pl-PL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</a:p>
          <a:p>
            <a:pPr algn="ctr"/>
            <a:endParaRPr lang="pl-PL" sz="20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pl-PL" sz="2000" dirty="0">
                <a:latin typeface="Times New Roman" panose="02020603050405020304" pitchFamily="18" charset="0"/>
              </a:rPr>
              <a:t>The </a:t>
            </a:r>
            <a:r>
              <a:rPr lang="pl-PL" sz="2000" dirty="0" err="1">
                <a:latin typeface="Times New Roman" panose="02020603050405020304" pitchFamily="18" charset="0"/>
              </a:rPr>
              <a:t>general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consensus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favors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that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immune</a:t>
            </a:r>
            <a:r>
              <a:rPr lang="pl-PL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complex</a:t>
            </a:r>
            <a:r>
              <a:rPr lang="pl-PL" sz="2000" dirty="0">
                <a:latin typeface="Times New Roman" panose="02020603050405020304" pitchFamily="18" charset="0"/>
              </a:rPr>
              <a:t>–</a:t>
            </a:r>
            <a:r>
              <a:rPr lang="pl-PL" sz="2000" dirty="0" err="1">
                <a:latin typeface="Times New Roman" panose="02020603050405020304" pitchFamily="18" charset="0"/>
              </a:rPr>
              <a:t>mediated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crescentic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glomerulonephritis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has</a:t>
            </a:r>
            <a:r>
              <a:rPr lang="pl-PL" sz="2000" dirty="0">
                <a:latin typeface="Times New Roman" panose="02020603050405020304" pitchFamily="18" charset="0"/>
              </a:rPr>
              <a:t> a </a:t>
            </a:r>
            <a:r>
              <a:rPr lang="pl-PL" sz="2000" dirty="0" err="1">
                <a:latin typeface="Times New Roman" panose="02020603050405020304" pitchFamily="18" charset="0"/>
              </a:rPr>
              <a:t>more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favorable</a:t>
            </a:r>
            <a:r>
              <a:rPr lang="pl-PL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outcome</a:t>
            </a:r>
            <a:r>
              <a:rPr lang="pl-PL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compared</a:t>
            </a:r>
            <a:r>
              <a:rPr lang="pl-PL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to </a:t>
            </a:r>
            <a:r>
              <a:rPr lang="pl-PL" sz="2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either</a:t>
            </a:r>
            <a:r>
              <a:rPr lang="pl-PL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anti</a:t>
            </a:r>
            <a:r>
              <a:rPr lang="pl-PL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-GBM–</a:t>
            </a:r>
            <a:r>
              <a:rPr lang="pl-PL" sz="2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mediated</a:t>
            </a:r>
            <a:r>
              <a:rPr lang="pl-PL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or</a:t>
            </a:r>
            <a:r>
              <a:rPr lang="pl-PL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pauci-immune</a:t>
            </a:r>
            <a:r>
              <a:rPr lang="pl-PL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RPGN</a:t>
            </a:r>
            <a:r>
              <a:rPr lang="pl-PL" sz="2000" dirty="0">
                <a:latin typeface="Times New Roman" panose="02020603050405020304" pitchFamily="18" charset="0"/>
              </a:rPr>
              <a:t>. </a:t>
            </a:r>
            <a:r>
              <a:rPr lang="pl-PL" sz="2000" dirty="0" err="1">
                <a:latin typeface="Times New Roman" panose="02020603050405020304" pitchFamily="18" charset="0"/>
              </a:rPr>
              <a:t>An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exception</a:t>
            </a:r>
            <a:r>
              <a:rPr lang="pl-PL" sz="2000" dirty="0">
                <a:latin typeface="Times New Roman" panose="02020603050405020304" pitchFamily="18" charset="0"/>
              </a:rPr>
              <a:t> to </a:t>
            </a:r>
            <a:r>
              <a:rPr lang="pl-PL" sz="2000" dirty="0" err="1">
                <a:latin typeface="Times New Roman" panose="02020603050405020304" pitchFamily="18" charset="0"/>
              </a:rPr>
              <a:t>this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is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lupus</a:t>
            </a:r>
            <a:r>
              <a:rPr lang="pl-PL" sz="2000" dirty="0">
                <a:latin typeface="Times New Roman" panose="02020603050405020304" pitchFamily="18" charset="0"/>
              </a:rPr>
              <a:t>, </a:t>
            </a:r>
            <a:r>
              <a:rPr lang="pl-PL" sz="2000" dirty="0" err="1">
                <a:latin typeface="Times New Roman" panose="02020603050405020304" pitchFamily="18" charset="0"/>
              </a:rPr>
              <a:t>typically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class</a:t>
            </a:r>
            <a:r>
              <a:rPr lang="pl-PL" sz="2000" dirty="0">
                <a:latin typeface="Times New Roman" panose="02020603050405020304" pitchFamily="18" charset="0"/>
              </a:rPr>
              <a:t> IV, as a </a:t>
            </a:r>
            <a:r>
              <a:rPr lang="pl-PL" sz="2000" dirty="0" err="1">
                <a:latin typeface="Times New Roman" panose="02020603050405020304" pitchFamily="18" charset="0"/>
              </a:rPr>
              <a:t>cause</a:t>
            </a:r>
            <a:r>
              <a:rPr lang="pl-PL" sz="2000" dirty="0">
                <a:latin typeface="Times New Roman" panose="02020603050405020304" pitchFamily="18" charset="0"/>
              </a:rPr>
              <a:t> of RPGN, </a:t>
            </a:r>
            <a:r>
              <a:rPr lang="pl-PL" sz="2000" dirty="0" err="1">
                <a:latin typeface="Times New Roman" panose="02020603050405020304" pitchFamily="18" charset="0"/>
              </a:rPr>
              <a:t>which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is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also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often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associated</a:t>
            </a:r>
            <a:r>
              <a:rPr lang="pl-PL" sz="2000" dirty="0">
                <a:latin typeface="Times New Roman" panose="02020603050405020304" pitchFamily="18" charset="0"/>
              </a:rPr>
              <a:t> with </a:t>
            </a:r>
            <a:r>
              <a:rPr lang="pl-PL" sz="2000" dirty="0" err="1">
                <a:latin typeface="Times New Roman" panose="02020603050405020304" pitchFamily="18" charset="0"/>
              </a:rPr>
              <a:t>positive</a:t>
            </a:r>
            <a:r>
              <a:rPr lang="pl-PL" sz="2000" dirty="0">
                <a:latin typeface="Times New Roman" panose="02020603050405020304" pitchFamily="18" charset="0"/>
              </a:rPr>
              <a:t> ANCA. </a:t>
            </a:r>
          </a:p>
          <a:p>
            <a:pPr algn="ctr"/>
            <a:endParaRPr lang="pl-PL" sz="2000" dirty="0">
              <a:latin typeface="Times New Roman" panose="02020603050405020304" pitchFamily="18" charset="0"/>
            </a:endParaRPr>
          </a:p>
          <a:p>
            <a:pPr algn="ctr"/>
            <a:r>
              <a:rPr lang="pl-PL" sz="2000" dirty="0">
                <a:latin typeface="Times New Roman" panose="02020603050405020304" pitchFamily="18" charset="0"/>
              </a:rPr>
              <a:t>In </a:t>
            </a:r>
            <a:r>
              <a:rPr lang="pl-PL" sz="2000" dirty="0" err="1">
                <a:latin typeface="Times New Roman" panose="02020603050405020304" pitchFamily="18" charset="0"/>
              </a:rPr>
              <a:t>adults</a:t>
            </a:r>
            <a:r>
              <a:rPr lang="pl-PL" sz="2000" dirty="0">
                <a:latin typeface="Times New Roman" panose="02020603050405020304" pitchFamily="18" charset="0"/>
              </a:rPr>
              <a:t>, </a:t>
            </a:r>
            <a:r>
              <a:rPr lang="pl-PL" sz="2000" dirty="0" err="1">
                <a:latin typeface="Times New Roman" panose="02020603050405020304" pitchFamily="18" charset="0"/>
              </a:rPr>
              <a:t>immune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complex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glomerulonephritis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can</a:t>
            </a:r>
            <a:r>
              <a:rPr lang="pl-PL" sz="2000" dirty="0">
                <a:latin typeface="Times New Roman" panose="02020603050405020304" pitchFamily="18" charset="0"/>
              </a:rPr>
              <a:t> be </a:t>
            </a:r>
            <a:r>
              <a:rPr lang="pl-PL" sz="2000" dirty="0" err="1">
                <a:latin typeface="Times New Roman" panose="02020603050405020304" pitchFamily="18" charset="0"/>
              </a:rPr>
              <a:t>idiopathic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or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secondary</a:t>
            </a:r>
            <a:r>
              <a:rPr lang="pl-PL" sz="2000" dirty="0">
                <a:latin typeface="Times New Roman" panose="02020603050405020304" pitchFamily="18" charset="0"/>
              </a:rPr>
              <a:t> to the </a:t>
            </a:r>
            <a:r>
              <a:rPr lang="pl-PL" sz="2000" dirty="0" err="1">
                <a:latin typeface="Times New Roman" panose="02020603050405020304" pitchFamily="18" charset="0"/>
              </a:rPr>
              <a:t>following</a:t>
            </a:r>
            <a:r>
              <a:rPr lang="pl-PL" sz="2000" dirty="0">
                <a:latin typeface="Times New Roman" panose="02020603050405020304" pitchFamily="18" charset="0"/>
              </a:rPr>
              <a:t>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pl-PL" sz="2000" dirty="0" err="1">
                <a:latin typeface="Times New Roman" panose="02020603050405020304" pitchFamily="18" charset="0"/>
              </a:rPr>
              <a:t>Postinfectious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glomerulonephritis</a:t>
            </a:r>
            <a:r>
              <a:rPr lang="pl-PL" sz="2000" dirty="0">
                <a:latin typeface="Times New Roman" panose="02020603050405020304" pitchFamily="18" charset="0"/>
              </a:rPr>
              <a:t>, </a:t>
            </a:r>
            <a:r>
              <a:rPr lang="pl-PL" sz="2000" dirty="0" err="1">
                <a:latin typeface="Times New Roman" panose="02020603050405020304" pitchFamily="18" charset="0"/>
              </a:rPr>
              <a:t>especially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after</a:t>
            </a:r>
            <a:r>
              <a:rPr lang="pl-PL" sz="2000" dirty="0">
                <a:latin typeface="Times New Roman" panose="02020603050405020304" pitchFamily="18" charset="0"/>
              </a:rPr>
              <a:t> a </a:t>
            </a:r>
            <a:r>
              <a:rPr lang="pl-PL" sz="2000" i="1" dirty="0" err="1">
                <a:latin typeface="Times New Roman" panose="02020603050405020304" pitchFamily="18" charset="0"/>
              </a:rPr>
              <a:t>Streptococcus</a:t>
            </a:r>
            <a:r>
              <a:rPr lang="pl-PL" sz="2000" dirty="0">
                <a:latin typeface="Times New Roman" panose="02020603050405020304" pitchFamily="18" charset="0"/>
              </a:rPr>
              <a:t> </a:t>
            </a:r>
            <a:r>
              <a:rPr lang="pl-PL" sz="2000" dirty="0" err="1">
                <a:latin typeface="Times New Roman" panose="02020603050405020304" pitchFamily="18" charset="0"/>
              </a:rPr>
              <a:t>infection</a:t>
            </a:r>
            <a:endParaRPr lang="pl-PL" sz="2000" dirty="0">
              <a:latin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l-PL" sz="2000" dirty="0" err="1">
                <a:latin typeface="Times New Roman" panose="02020603050405020304" pitchFamily="18" charset="0"/>
              </a:rPr>
              <a:t>Collagen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vascular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disease</a:t>
            </a:r>
            <a:endParaRPr lang="pl-PL" sz="2000" dirty="0">
              <a:latin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l-PL" sz="2000" dirty="0" err="1">
                <a:latin typeface="Times New Roman" panose="02020603050405020304" pitchFamily="18" charset="0"/>
              </a:rPr>
              <a:t>Lupus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nephritis</a:t>
            </a:r>
            <a:endParaRPr lang="pl-PL" sz="2000" dirty="0">
              <a:latin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l-PL" sz="2000" dirty="0" err="1">
                <a:latin typeface="Times New Roman" panose="02020603050405020304" pitchFamily="18" charset="0"/>
              </a:rPr>
              <a:t>IgA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vasculitis</a:t>
            </a:r>
            <a:r>
              <a:rPr lang="pl-PL" sz="2000" dirty="0">
                <a:latin typeface="Times New Roman" panose="02020603050405020304" pitchFamily="18" charset="0"/>
              </a:rPr>
              <a:t>, </a:t>
            </a:r>
            <a:r>
              <a:rPr lang="pl-PL" sz="2000" dirty="0" err="1">
                <a:latin typeface="Times New Roman" panose="02020603050405020304" pitchFamily="18" charset="0"/>
              </a:rPr>
              <a:t>also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known</a:t>
            </a:r>
            <a:r>
              <a:rPr lang="pl-PL" sz="2000" dirty="0">
                <a:latin typeface="Times New Roman" panose="02020603050405020304" pitchFamily="18" charset="0"/>
              </a:rPr>
              <a:t> as </a:t>
            </a:r>
            <a:r>
              <a:rPr lang="pl-PL" sz="2000" dirty="0" err="1">
                <a:latin typeface="Times New Roman" panose="02020603050405020304" pitchFamily="18" charset="0"/>
              </a:rPr>
              <a:t>Henoch-Schönlein</a:t>
            </a:r>
            <a:r>
              <a:rPr lang="pl-PL" sz="2000" dirty="0">
                <a:latin typeface="Times New Roman" panose="02020603050405020304" pitchFamily="18" charset="0"/>
              </a:rPr>
              <a:t> purpura, with </a:t>
            </a:r>
            <a:r>
              <a:rPr lang="pl-PL" sz="2000" dirty="0" err="1">
                <a:latin typeface="Times New Roman" panose="02020603050405020304" pitchFamily="18" charset="0"/>
              </a:rPr>
              <a:t>IgA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deposits</a:t>
            </a:r>
            <a:r>
              <a:rPr lang="pl-PL" sz="2000" dirty="0">
                <a:latin typeface="Times New Roman" panose="02020603050405020304" pitchFamily="18" charset="0"/>
              </a:rPr>
              <a:t> and </a:t>
            </a:r>
            <a:r>
              <a:rPr lang="pl-PL" sz="2000" dirty="0" err="1">
                <a:latin typeface="Times New Roman" panose="02020603050405020304" pitchFamily="18" charset="0"/>
              </a:rPr>
              <a:t>associated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systemic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vasculitis</a:t>
            </a:r>
            <a:endParaRPr lang="pl-PL" sz="2000" dirty="0">
              <a:latin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l-PL" sz="2000" dirty="0" err="1">
                <a:latin typeface="Times New Roman" panose="02020603050405020304" pitchFamily="18" charset="0"/>
              </a:rPr>
              <a:t>IgA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nephropathy</a:t>
            </a:r>
            <a:r>
              <a:rPr lang="pl-PL" sz="2000" dirty="0">
                <a:latin typeface="Times New Roman" panose="02020603050405020304" pitchFamily="18" charset="0"/>
              </a:rPr>
              <a:t>, </a:t>
            </a:r>
            <a:r>
              <a:rPr lang="pl-PL" sz="2000" dirty="0" err="1">
                <a:latin typeface="Times New Roman" panose="02020603050405020304" pitchFamily="18" charset="0"/>
              </a:rPr>
              <a:t>also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known</a:t>
            </a:r>
            <a:r>
              <a:rPr lang="pl-PL" sz="2000" dirty="0">
                <a:latin typeface="Times New Roman" panose="02020603050405020304" pitchFamily="18" charset="0"/>
              </a:rPr>
              <a:t> as Berger </a:t>
            </a:r>
            <a:r>
              <a:rPr lang="pl-PL" sz="2000" dirty="0" err="1">
                <a:latin typeface="Times New Roman" panose="02020603050405020304" pitchFamily="18" charset="0"/>
              </a:rPr>
              <a:t>disease</a:t>
            </a:r>
            <a:r>
              <a:rPr lang="pl-PL" sz="2000" dirty="0">
                <a:latin typeface="Times New Roman" panose="02020603050405020304" pitchFamily="18" charset="0"/>
              </a:rPr>
              <a:t>, </a:t>
            </a:r>
            <a:r>
              <a:rPr lang="pl-PL" sz="2000" dirty="0" err="1">
                <a:latin typeface="Times New Roman" panose="02020603050405020304" pitchFamily="18" charset="0"/>
              </a:rPr>
              <a:t>without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vasculitis</a:t>
            </a:r>
            <a:endParaRPr lang="pl-PL" sz="2000" dirty="0">
              <a:latin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l-PL" sz="2000" dirty="0">
                <a:latin typeface="Times New Roman" panose="02020603050405020304" pitchFamily="18" charset="0"/>
              </a:rPr>
              <a:t>Mixed </a:t>
            </a:r>
            <a:r>
              <a:rPr lang="pl-PL" sz="2000" dirty="0" err="1">
                <a:latin typeface="Times New Roman" panose="02020603050405020304" pitchFamily="18" charset="0"/>
              </a:rPr>
              <a:t>cryoglobulinemia</a:t>
            </a:r>
            <a:endParaRPr lang="pl-PL" sz="2000" dirty="0">
              <a:latin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l-PL" sz="2000" dirty="0" err="1">
                <a:latin typeface="Times New Roman" panose="02020603050405020304" pitchFamily="18" charset="0"/>
              </a:rPr>
              <a:t>Membranoproliferative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glomerulonephritis</a:t>
            </a:r>
            <a:endParaRPr lang="pl-PL" sz="2000" dirty="0">
              <a:latin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l-PL" sz="2000" dirty="0" err="1">
                <a:latin typeface="Times New Roman" panose="02020603050405020304" pitchFamily="18" charset="0"/>
              </a:rPr>
              <a:t>Membranous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nephropathy</a:t>
            </a:r>
            <a:endParaRPr lang="pl-PL" sz="2000" dirty="0">
              <a:latin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l-PL" sz="2000" dirty="0" err="1">
                <a:latin typeface="Times New Roman" panose="02020603050405020304" pitchFamily="18" charset="0"/>
              </a:rPr>
              <a:t>Fibrillary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glomerulonephritis</a:t>
            </a:r>
            <a:endParaRPr lang="pl-PL" sz="2000" dirty="0">
              <a:latin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l-PL" sz="2000" dirty="0" err="1">
                <a:latin typeface="Times New Roman" panose="02020603050405020304" pitchFamily="18" charset="0"/>
              </a:rPr>
              <a:t>Secondary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glomerulonephritis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associated</a:t>
            </a:r>
            <a:r>
              <a:rPr lang="pl-PL" sz="2000" dirty="0">
                <a:latin typeface="Times New Roman" panose="02020603050405020304" pitchFamily="18" charset="0"/>
              </a:rPr>
              <a:t> with </a:t>
            </a:r>
            <a:r>
              <a:rPr lang="pl-PL" sz="2000" dirty="0" err="1">
                <a:latin typeface="Times New Roman" panose="02020603050405020304" pitchFamily="18" charset="0"/>
              </a:rPr>
              <a:t>hepatitis</a:t>
            </a:r>
            <a:r>
              <a:rPr lang="pl-PL" sz="2000" dirty="0">
                <a:latin typeface="Times New Roman" panose="02020603050405020304" pitchFamily="18" charset="0"/>
              </a:rPr>
              <a:t> B and C</a:t>
            </a:r>
            <a:r>
              <a:rPr lang="pl-PL" dirty="0">
                <a:latin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844720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7B3A0DB8-1256-964B-9B13-B793A2EFD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608" y="0"/>
            <a:ext cx="8834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288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Lilie wodn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487488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9161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090EC33-E854-9249-913E-7A28F179D772}"/>
              </a:ext>
            </a:extLst>
          </p:cNvPr>
          <p:cNvSpPr/>
          <p:nvPr/>
        </p:nvSpPr>
        <p:spPr>
          <a:xfrm>
            <a:off x="356260" y="1305342"/>
            <a:ext cx="114478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Pauci-Immune</a:t>
            </a:r>
            <a:r>
              <a:rPr lang="pl-PL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Glomerulonephritis</a:t>
            </a:r>
            <a:r>
              <a:rPr lang="pl-PL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or</a:t>
            </a:r>
            <a:r>
              <a:rPr lang="pl-PL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Anti-Neutrophil</a:t>
            </a:r>
            <a:r>
              <a:rPr lang="pl-PL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Cytoplasmic</a:t>
            </a:r>
            <a:r>
              <a:rPr lang="pl-PL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Antibody</a:t>
            </a:r>
            <a:r>
              <a:rPr lang="pl-PL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–</a:t>
            </a:r>
            <a:r>
              <a:rPr lang="pl-PL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Associated</a:t>
            </a:r>
            <a:r>
              <a:rPr lang="pl-PL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Vasculitis</a:t>
            </a:r>
            <a:endParaRPr lang="pl-PL" sz="24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endParaRPr lang="pl-PL" sz="2400" dirty="0">
              <a:latin typeface="Times New Roman" panose="02020603050405020304" pitchFamily="18" charset="0"/>
            </a:endParaRPr>
          </a:p>
          <a:p>
            <a:pPr algn="ctr"/>
            <a:r>
              <a:rPr lang="pl-PL" sz="2400" dirty="0" err="1">
                <a:latin typeface="Times New Roman" panose="02020603050405020304" pitchFamily="18" charset="0"/>
              </a:rPr>
              <a:t>About</a:t>
            </a:r>
            <a:r>
              <a:rPr lang="pl-PL" sz="2400" dirty="0">
                <a:latin typeface="Times New Roman" panose="02020603050405020304" pitchFamily="18" charset="0"/>
              </a:rPr>
              <a:t> 40% to 50% of </a:t>
            </a:r>
            <a:r>
              <a:rPr lang="pl-PL" sz="2400" dirty="0" err="1">
                <a:latin typeface="Times New Roman" panose="02020603050405020304" pitchFamily="18" charset="0"/>
              </a:rPr>
              <a:t>adult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cases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are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considered</a:t>
            </a:r>
            <a:r>
              <a:rPr lang="pl-PL" sz="2400" dirty="0">
                <a:latin typeface="Times New Roman" panose="02020603050405020304" pitchFamily="18" charset="0"/>
              </a:rPr>
              <a:t> to </a:t>
            </a:r>
            <a:r>
              <a:rPr lang="pl-PL" sz="2400" dirty="0" err="1">
                <a:latin typeface="Times New Roman" panose="02020603050405020304" pitchFamily="18" charset="0"/>
              </a:rPr>
              <a:t>have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pauci-immune</a:t>
            </a:r>
            <a:r>
              <a:rPr lang="pl-PL" sz="2400" dirty="0">
                <a:latin typeface="Times New Roman" panose="02020603050405020304" pitchFamily="18" charset="0"/>
              </a:rPr>
              <a:t> RPGN, </a:t>
            </a:r>
            <a:r>
              <a:rPr lang="pl-PL" sz="2400" dirty="0" err="1">
                <a:latin typeface="Times New Roman" panose="02020603050405020304" pitchFamily="18" charset="0"/>
              </a:rPr>
              <a:t>also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called</a:t>
            </a:r>
            <a:r>
              <a:rPr lang="pl-PL" sz="2400" dirty="0">
                <a:latin typeface="Times New Roman" panose="02020603050405020304" pitchFamily="18" charset="0"/>
              </a:rPr>
              <a:t> ANCA-</a:t>
            </a:r>
            <a:r>
              <a:rPr lang="pl-PL" sz="2400" dirty="0" err="1">
                <a:latin typeface="Times New Roman" panose="02020603050405020304" pitchFamily="18" charset="0"/>
              </a:rPr>
              <a:t>associated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vasculitis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or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type</a:t>
            </a:r>
            <a:r>
              <a:rPr lang="pl-PL" sz="2400" dirty="0">
                <a:latin typeface="Times New Roman" panose="02020603050405020304" pitchFamily="18" charset="0"/>
              </a:rPr>
              <a:t> III </a:t>
            </a:r>
            <a:r>
              <a:rPr lang="pl-PL" sz="2400" dirty="0" err="1">
                <a:latin typeface="Times New Roman" panose="02020603050405020304" pitchFamily="18" charset="0"/>
              </a:rPr>
              <a:t>crescentic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glomerulonephritis</a:t>
            </a:r>
            <a:r>
              <a:rPr lang="pl-PL" sz="2400" dirty="0">
                <a:latin typeface="Times New Roman" panose="02020603050405020304" pitchFamily="18" charset="0"/>
              </a:rPr>
              <a:t>, </a:t>
            </a:r>
            <a:r>
              <a:rPr lang="pl-PL" sz="2400" dirty="0" err="1">
                <a:latin typeface="Times New Roman" panose="02020603050405020304" pitchFamily="18" charset="0"/>
              </a:rPr>
              <a:t>representing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the most </a:t>
            </a:r>
            <a:r>
              <a:rPr lang="pl-PL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common</a:t>
            </a:r>
            <a:r>
              <a:rPr lang="pl-PL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presentation</a:t>
            </a:r>
            <a:r>
              <a:rPr lang="pl-PL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in </a:t>
            </a:r>
            <a:r>
              <a:rPr lang="pl-PL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adults</a:t>
            </a:r>
            <a:r>
              <a:rPr lang="pl-PL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with RPGN</a:t>
            </a:r>
            <a:r>
              <a:rPr lang="pl-PL" sz="2400" dirty="0">
                <a:latin typeface="Times New Roman" panose="02020603050405020304" pitchFamily="18" charset="0"/>
              </a:rPr>
              <a:t>. </a:t>
            </a:r>
            <a:r>
              <a:rPr lang="pl-PL" sz="2400" dirty="0" err="1">
                <a:latin typeface="Times New Roman" panose="02020603050405020304" pitchFamily="18" charset="0"/>
              </a:rPr>
              <a:t>These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cases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typically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fall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into</a:t>
            </a:r>
            <a:r>
              <a:rPr lang="pl-PL" sz="2400" dirty="0">
                <a:latin typeface="Times New Roman" panose="02020603050405020304" pitchFamily="18" charset="0"/>
              </a:rPr>
              <a:t> 3 </a:t>
            </a:r>
            <a:r>
              <a:rPr lang="pl-PL" sz="2400" dirty="0" err="1">
                <a:latin typeface="Times New Roman" panose="02020603050405020304" pitchFamily="18" charset="0"/>
              </a:rPr>
              <a:t>main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types</a:t>
            </a:r>
            <a:r>
              <a:rPr lang="pl-PL" sz="2400" dirty="0">
                <a:latin typeface="Times New Roman" panose="02020603050405020304" pitchFamily="18" charset="0"/>
              </a:rPr>
              <a:t> as </a:t>
            </a:r>
            <a:r>
              <a:rPr lang="pl-PL" sz="2400" dirty="0" err="1">
                <a:latin typeface="Times New Roman" panose="02020603050405020304" pitchFamily="18" charset="0"/>
              </a:rPr>
              <a:t>follows</a:t>
            </a:r>
            <a:r>
              <a:rPr lang="pl-PL" sz="2400" dirty="0">
                <a:latin typeface="Times New Roman" panose="02020603050405020304" pitchFamily="18" charset="0"/>
              </a:rPr>
              <a:t>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pl-PL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Granulomatosis</a:t>
            </a:r>
            <a:r>
              <a:rPr lang="pl-PL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with </a:t>
            </a:r>
            <a:r>
              <a:rPr lang="pl-PL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polyangiitis</a:t>
            </a:r>
            <a:r>
              <a:rPr lang="pl-PL" sz="2400" dirty="0">
                <a:latin typeface="Times New Roman" panose="02020603050405020304" pitchFamily="18" charset="0"/>
              </a:rPr>
              <a:t>, </a:t>
            </a:r>
            <a:r>
              <a:rPr lang="pl-PL" sz="2400" dirty="0" err="1">
                <a:latin typeface="Times New Roman" panose="02020603050405020304" pitchFamily="18" charset="0"/>
              </a:rPr>
              <a:t>formerly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known</a:t>
            </a:r>
            <a:r>
              <a:rPr lang="pl-PL" sz="2400" dirty="0">
                <a:latin typeface="Times New Roman" panose="02020603050405020304" pitchFamily="18" charset="0"/>
              </a:rPr>
              <a:t> as </a:t>
            </a:r>
            <a:r>
              <a:rPr lang="pl-PL" sz="2400" dirty="0" err="1">
                <a:latin typeface="Times New Roman" panose="02020603050405020304" pitchFamily="18" charset="0"/>
              </a:rPr>
              <a:t>Wegener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granulomatosis</a:t>
            </a:r>
            <a:r>
              <a:rPr lang="pl-PL" sz="2400" dirty="0">
                <a:latin typeface="Times New Roman" panose="02020603050405020304" pitchFamily="18" charset="0"/>
              </a:rPr>
              <a:t>, with </a:t>
            </a:r>
            <a:r>
              <a:rPr lang="pl-PL" sz="2400" dirty="0" err="1">
                <a:latin typeface="Times New Roman" panose="02020603050405020304" pitchFamily="18" charset="0"/>
              </a:rPr>
              <a:t>renal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involvement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observed</a:t>
            </a:r>
            <a:r>
              <a:rPr lang="pl-PL" sz="2400" dirty="0">
                <a:latin typeface="Times New Roman" panose="02020603050405020304" pitchFamily="18" charset="0"/>
              </a:rPr>
              <a:t> in </a:t>
            </a:r>
            <a:r>
              <a:rPr lang="pl-PL" sz="2400" dirty="0" err="1">
                <a:latin typeface="Times New Roman" panose="02020603050405020304" pitchFamily="18" charset="0"/>
              </a:rPr>
              <a:t>about</a:t>
            </a:r>
            <a:r>
              <a:rPr lang="pl-PL" sz="2400" dirty="0">
                <a:latin typeface="Times New Roman" panose="02020603050405020304" pitchFamily="18" charset="0"/>
              </a:rPr>
              <a:t> 80% of </a:t>
            </a:r>
            <a:r>
              <a:rPr lang="pl-PL" sz="2400" dirty="0" err="1">
                <a:latin typeface="Times New Roman" panose="02020603050405020304" pitchFamily="18" charset="0"/>
              </a:rPr>
              <a:t>cases</a:t>
            </a:r>
            <a:r>
              <a:rPr lang="pl-PL" sz="2400" dirty="0">
                <a:latin typeface="Times New Roman" panose="02020603050405020304" pitchFamily="18" charset="0"/>
              </a:rPr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pl-PL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Microscopic</a:t>
            </a:r>
            <a:r>
              <a:rPr lang="pl-PL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polyangiitis</a:t>
            </a:r>
            <a:r>
              <a:rPr lang="pl-PL" sz="2400" dirty="0">
                <a:latin typeface="Times New Roman" panose="02020603050405020304" pitchFamily="18" charset="0"/>
              </a:rPr>
              <a:t>, with </a:t>
            </a:r>
            <a:r>
              <a:rPr lang="pl-PL" sz="2400" dirty="0" err="1">
                <a:latin typeface="Times New Roman" panose="02020603050405020304" pitchFamily="18" charset="0"/>
              </a:rPr>
              <a:t>renal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involvement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observed</a:t>
            </a:r>
            <a:r>
              <a:rPr lang="pl-PL" sz="2400" dirty="0">
                <a:latin typeface="Times New Roman" panose="02020603050405020304" pitchFamily="18" charset="0"/>
              </a:rPr>
              <a:t> in </a:t>
            </a:r>
            <a:r>
              <a:rPr lang="pl-PL" sz="2400" dirty="0" err="1">
                <a:latin typeface="Times New Roman" panose="02020603050405020304" pitchFamily="18" charset="0"/>
              </a:rPr>
              <a:t>about</a:t>
            </a:r>
            <a:r>
              <a:rPr lang="pl-PL" sz="2400" dirty="0">
                <a:latin typeface="Times New Roman" panose="02020603050405020304" pitchFamily="18" charset="0"/>
              </a:rPr>
              <a:t> 90% of </a:t>
            </a:r>
            <a:r>
              <a:rPr lang="pl-PL" sz="2400" dirty="0" err="1">
                <a:latin typeface="Times New Roman" panose="02020603050405020304" pitchFamily="18" charset="0"/>
              </a:rPr>
              <a:t>cases</a:t>
            </a:r>
            <a:r>
              <a:rPr lang="pl-PL" sz="2400" dirty="0">
                <a:latin typeface="Times New Roman" panose="02020603050405020304" pitchFamily="18" charset="0"/>
              </a:rPr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pl-PL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Eosinophilic</a:t>
            </a:r>
            <a:r>
              <a:rPr lang="pl-PL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granulomatosis</a:t>
            </a:r>
            <a:r>
              <a:rPr lang="pl-PL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sz="2400" dirty="0">
                <a:latin typeface="Times New Roman" panose="02020603050405020304" pitchFamily="18" charset="0"/>
              </a:rPr>
              <a:t>with </a:t>
            </a:r>
            <a:r>
              <a:rPr lang="pl-PL" sz="2400" dirty="0" err="1">
                <a:latin typeface="Times New Roman" panose="02020603050405020304" pitchFamily="18" charset="0"/>
              </a:rPr>
              <a:t>polyangiitis</a:t>
            </a:r>
            <a:r>
              <a:rPr lang="pl-PL" sz="2400" dirty="0">
                <a:latin typeface="Times New Roman" panose="02020603050405020304" pitchFamily="18" charset="0"/>
              </a:rPr>
              <a:t>, </a:t>
            </a:r>
            <a:r>
              <a:rPr lang="pl-PL" sz="2400" dirty="0" err="1">
                <a:latin typeface="Times New Roman" panose="02020603050405020304" pitchFamily="18" charset="0"/>
              </a:rPr>
              <a:t>also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referred</a:t>
            </a:r>
            <a:r>
              <a:rPr lang="pl-PL" sz="2400" dirty="0">
                <a:latin typeface="Times New Roman" panose="02020603050405020304" pitchFamily="18" charset="0"/>
              </a:rPr>
              <a:t> to as </a:t>
            </a:r>
            <a:r>
              <a:rPr lang="pl-PL" sz="2400" dirty="0" err="1">
                <a:latin typeface="Times New Roman" panose="02020603050405020304" pitchFamily="18" charset="0"/>
              </a:rPr>
              <a:t>Churg</a:t>
            </a:r>
            <a:r>
              <a:rPr lang="pl-PL" sz="2400" dirty="0">
                <a:latin typeface="Times New Roman" panose="02020603050405020304" pitchFamily="18" charset="0"/>
              </a:rPr>
              <a:t>-Strauss </a:t>
            </a:r>
            <a:r>
              <a:rPr lang="pl-PL" sz="2400" dirty="0" err="1">
                <a:latin typeface="Times New Roman" panose="02020603050405020304" pitchFamily="18" charset="0"/>
              </a:rPr>
              <a:t>syndrome</a:t>
            </a:r>
            <a:r>
              <a:rPr lang="pl-PL" sz="2400" dirty="0">
                <a:latin typeface="Times New Roman" panose="02020603050405020304" pitchFamily="18" charset="0"/>
              </a:rPr>
              <a:t>, with </a:t>
            </a:r>
            <a:r>
              <a:rPr lang="pl-PL" sz="2400" dirty="0" err="1">
                <a:latin typeface="Times New Roman" panose="02020603050405020304" pitchFamily="18" charset="0"/>
              </a:rPr>
              <a:t>renal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involvement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observed</a:t>
            </a:r>
            <a:r>
              <a:rPr lang="pl-PL" sz="2400" dirty="0">
                <a:latin typeface="Times New Roman" panose="02020603050405020304" pitchFamily="18" charset="0"/>
              </a:rPr>
              <a:t> in </a:t>
            </a:r>
            <a:r>
              <a:rPr lang="pl-PL" sz="2400" dirty="0" err="1">
                <a:latin typeface="Times New Roman" panose="02020603050405020304" pitchFamily="18" charset="0"/>
              </a:rPr>
              <a:t>about</a:t>
            </a:r>
            <a:r>
              <a:rPr lang="pl-PL" sz="2400" dirty="0">
                <a:latin typeface="Times New Roman" panose="02020603050405020304" pitchFamily="18" charset="0"/>
              </a:rPr>
              <a:t> 45% of </a:t>
            </a:r>
            <a:r>
              <a:rPr lang="pl-PL" sz="2400" dirty="0" err="1">
                <a:latin typeface="Times New Roman" panose="02020603050405020304" pitchFamily="18" charset="0"/>
              </a:rPr>
              <a:t>total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dirty="0" err="1">
                <a:latin typeface="Times New Roman" panose="02020603050405020304" pitchFamily="18" charset="0"/>
              </a:rPr>
              <a:t>cases</a:t>
            </a:r>
            <a:r>
              <a:rPr lang="pl-PL" sz="2400" dirty="0">
                <a:latin typeface="Times New Roman" panose="02020603050405020304" pitchFamily="18" charset="0"/>
              </a:rPr>
              <a:t>.</a:t>
            </a:r>
            <a:endParaRPr lang="pl-PL" sz="2400" b="0" i="0" dirty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10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74956ACC-93BB-3E4C-9976-36DA67FDE946}"/>
              </a:ext>
            </a:extLst>
          </p:cNvPr>
          <p:cNvSpPr/>
          <p:nvPr/>
        </p:nvSpPr>
        <p:spPr>
          <a:xfrm>
            <a:off x="1175657" y="580395"/>
            <a:ext cx="10200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Drugs</a:t>
            </a:r>
            <a:r>
              <a:rPr lang="pl-PL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Linked</a:t>
            </a:r>
            <a:r>
              <a:rPr lang="pl-PL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to </a:t>
            </a:r>
            <a:r>
              <a:rPr lang="pl-PL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Anti-Neutrophil</a:t>
            </a:r>
            <a:r>
              <a:rPr lang="pl-PL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 </a:t>
            </a:r>
            <a:r>
              <a:rPr lang="pl-PL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Cytoplasmic</a:t>
            </a:r>
            <a:r>
              <a:rPr lang="pl-PL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 </a:t>
            </a:r>
            <a:r>
              <a:rPr lang="pl-PL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Antibody</a:t>
            </a:r>
            <a:r>
              <a:rPr lang="pl-PL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–</a:t>
            </a:r>
            <a:r>
              <a:rPr lang="pl-PL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Associated</a:t>
            </a:r>
            <a:r>
              <a:rPr lang="pl-PL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Crescentic</a:t>
            </a:r>
            <a:r>
              <a:rPr lang="pl-PL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Glomerulonephritis</a:t>
            </a:r>
            <a:endParaRPr lang="pl-PL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pl-PL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Medications</a:t>
            </a:r>
            <a:r>
              <a:rPr lang="pl-PL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can</a:t>
            </a:r>
            <a:r>
              <a:rPr lang="pl-PL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induce</a:t>
            </a:r>
            <a:r>
              <a:rPr lang="pl-PL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an</a:t>
            </a:r>
            <a:r>
              <a:rPr lang="pl-PL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ANCA-</a:t>
            </a:r>
            <a:r>
              <a:rPr lang="pl-PL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associated</a:t>
            </a:r>
            <a:r>
              <a:rPr lang="pl-PL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RPGN. </a:t>
            </a:r>
            <a:endParaRPr lang="pl-PL" sz="2800" b="0" i="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ECE4FA4C-5AEC-D247-860E-18F1B6CB040A}"/>
              </a:ext>
            </a:extLst>
          </p:cNvPr>
          <p:cNvSpPr/>
          <p:nvPr/>
        </p:nvSpPr>
        <p:spPr>
          <a:xfrm>
            <a:off x="2644238" y="2397733"/>
            <a:ext cx="698665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The most </a:t>
            </a:r>
            <a:r>
              <a:rPr lang="pl-PL" sz="2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common</a:t>
            </a:r>
            <a:r>
              <a:rPr lang="pl-PL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offending</a:t>
            </a:r>
            <a:r>
              <a:rPr lang="pl-PL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medications</a:t>
            </a:r>
            <a:r>
              <a:rPr lang="pl-PL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include</a:t>
            </a:r>
            <a:r>
              <a:rPr lang="pl-PL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 algn="ctr"/>
            <a:endParaRPr lang="pl-PL" sz="2000" dirty="0">
              <a:latin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l-PL" sz="2000" dirty="0" err="1">
                <a:latin typeface="Times New Roman" panose="02020603050405020304" pitchFamily="18" charset="0"/>
              </a:rPr>
              <a:t>Hydralazine</a:t>
            </a:r>
            <a:endParaRPr lang="pl-PL" sz="2000" dirty="0">
              <a:latin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l-PL" sz="2000" dirty="0" err="1">
                <a:latin typeface="Times New Roman" panose="02020603050405020304" pitchFamily="18" charset="0"/>
              </a:rPr>
              <a:t>Propylthiouracil</a:t>
            </a:r>
            <a:r>
              <a:rPr lang="pl-PL" sz="2000" dirty="0">
                <a:latin typeface="Times New Roman" panose="02020603050405020304" pitchFamily="18" charset="0"/>
              </a:rPr>
              <a:t> and </a:t>
            </a:r>
            <a:r>
              <a:rPr lang="pl-PL" sz="2000" dirty="0" err="1">
                <a:latin typeface="Times New Roman" panose="02020603050405020304" pitchFamily="18" charset="0"/>
              </a:rPr>
              <a:t>methimazole</a:t>
            </a:r>
            <a:endParaRPr lang="pl-PL" sz="2000" dirty="0">
              <a:latin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l-PL" sz="2000" dirty="0" err="1">
                <a:latin typeface="Times New Roman" panose="02020603050405020304" pitchFamily="18" charset="0"/>
              </a:rPr>
              <a:t>Allopurinol</a:t>
            </a:r>
            <a:endParaRPr lang="pl-PL" sz="2000" dirty="0">
              <a:latin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l-PL" sz="2000" dirty="0" err="1">
                <a:latin typeface="Times New Roman" panose="02020603050405020304" pitchFamily="18" charset="0"/>
              </a:rPr>
              <a:t>Sulfasalazine</a:t>
            </a:r>
            <a:endParaRPr lang="pl-PL" sz="2000" dirty="0">
              <a:latin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l-PL" sz="2000" dirty="0" err="1">
                <a:latin typeface="Times New Roman" panose="02020603050405020304" pitchFamily="18" charset="0"/>
              </a:rPr>
              <a:t>Minocycline</a:t>
            </a:r>
            <a:endParaRPr lang="pl-PL" sz="2000" dirty="0">
              <a:latin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l-PL" sz="2000" dirty="0" err="1">
                <a:latin typeface="Times New Roman" panose="02020603050405020304" pitchFamily="18" charset="0"/>
              </a:rPr>
              <a:t>Penicillamine</a:t>
            </a:r>
            <a:endParaRPr lang="pl-PL" sz="2000" dirty="0">
              <a:latin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l-PL" sz="2000" dirty="0" err="1">
                <a:latin typeface="Times New Roman" panose="02020603050405020304" pitchFamily="18" charset="0"/>
              </a:rPr>
              <a:t>Rifampicin</a:t>
            </a:r>
            <a:endParaRPr lang="pl-PL" sz="2000" dirty="0">
              <a:latin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l-PL" sz="2000" dirty="0" err="1">
                <a:latin typeface="Times New Roman" panose="02020603050405020304" pitchFamily="18" charset="0"/>
              </a:rPr>
              <a:t>Aminoguanidine</a:t>
            </a:r>
            <a:endParaRPr lang="pl-PL" sz="2000" dirty="0">
              <a:latin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l-PL" sz="2000" dirty="0" err="1">
                <a:latin typeface="Times New Roman" panose="02020603050405020304" pitchFamily="18" charset="0"/>
              </a:rPr>
              <a:t>Sofosbuvir</a:t>
            </a:r>
            <a:endParaRPr lang="pl-PL" sz="2000" dirty="0">
              <a:latin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l-PL" sz="2000" dirty="0" err="1">
                <a:latin typeface="Times New Roman" panose="02020603050405020304" pitchFamily="18" charset="0"/>
              </a:rPr>
              <a:t>Anti</a:t>
            </a:r>
            <a:r>
              <a:rPr lang="pl-PL" sz="2000" dirty="0">
                <a:latin typeface="Times New Roman" panose="02020603050405020304" pitchFamily="18" charset="0"/>
              </a:rPr>
              <a:t>-tumor </a:t>
            </a:r>
            <a:r>
              <a:rPr lang="pl-PL" sz="2000" dirty="0" err="1">
                <a:latin typeface="Times New Roman" panose="02020603050405020304" pitchFamily="18" charset="0"/>
              </a:rPr>
              <a:t>necrosis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factor-alpha</a:t>
            </a:r>
            <a:r>
              <a:rPr lang="pl-PL" sz="2000" dirty="0">
                <a:latin typeface="Times New Roman" panose="02020603050405020304" pitchFamily="18" charset="0"/>
              </a:rPr>
              <a:t> (TNF-</a:t>
            </a:r>
            <a:r>
              <a:rPr lang="el-GR" sz="2000" dirty="0">
                <a:latin typeface="Times New Roman" panose="02020603050405020304" pitchFamily="18" charset="0"/>
              </a:rPr>
              <a:t>α) </a:t>
            </a:r>
            <a:r>
              <a:rPr lang="pl-PL" sz="2000" dirty="0" err="1">
                <a:latin typeface="Times New Roman" panose="02020603050405020304" pitchFamily="18" charset="0"/>
              </a:rPr>
              <a:t>therapy</a:t>
            </a:r>
            <a:r>
              <a:rPr lang="pl-PL" sz="2000" dirty="0">
                <a:latin typeface="Times New Roman" panose="02020603050405020304" pitchFamily="18" charset="0"/>
              </a:rPr>
              <a:t> for </a:t>
            </a:r>
            <a:r>
              <a:rPr lang="pl-PL" sz="2000" dirty="0" err="1">
                <a:latin typeface="Times New Roman" panose="02020603050405020304" pitchFamily="18" charset="0"/>
              </a:rPr>
              <a:t>rheumatoid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arthritis</a:t>
            </a:r>
            <a:r>
              <a:rPr lang="pl-PL" sz="2000" dirty="0">
                <a:latin typeface="Times New Roman" panose="02020603050405020304" pitchFamily="18" charset="0"/>
              </a:rPr>
              <a:t> and </a:t>
            </a:r>
            <a:r>
              <a:rPr lang="pl-PL" sz="2000" dirty="0" err="1">
                <a:latin typeface="Times New Roman" panose="02020603050405020304" pitchFamily="18" charset="0"/>
              </a:rPr>
              <a:t>ankylosing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spondylitis</a:t>
            </a:r>
            <a:r>
              <a:rPr lang="pl-PL" sz="2000" dirty="0">
                <a:latin typeface="Times New Roman" panose="02020603050405020304" pitchFamily="18" charset="0"/>
              </a:rPr>
              <a:t> </a:t>
            </a:r>
            <a:endParaRPr lang="pl-PL" sz="2000" b="0" i="0" dirty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841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421041D0-0E04-9842-ABBF-01AFC48E913F}"/>
              </a:ext>
            </a:extLst>
          </p:cNvPr>
          <p:cNvSpPr/>
          <p:nvPr/>
        </p:nvSpPr>
        <p:spPr>
          <a:xfrm>
            <a:off x="1401288" y="2274838"/>
            <a:ext cx="894212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Double-Positive</a:t>
            </a:r>
            <a:r>
              <a:rPr lang="pl-PL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Antibody</a:t>
            </a:r>
            <a:r>
              <a:rPr lang="pl-PL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Disease</a:t>
            </a:r>
            <a:r>
              <a:rPr lang="pl-PL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 </a:t>
            </a:r>
          </a:p>
          <a:p>
            <a:pPr algn="ctr"/>
            <a:endParaRPr lang="pl-PL" sz="2000" dirty="0">
              <a:latin typeface="Times New Roman" panose="02020603050405020304" pitchFamily="18" charset="0"/>
            </a:endParaRPr>
          </a:p>
          <a:p>
            <a:pPr algn="ctr"/>
            <a:r>
              <a:rPr lang="pl-PL" sz="2000" dirty="0" err="1">
                <a:latin typeface="Times New Roman" panose="02020603050405020304" pitchFamily="18" charset="0"/>
              </a:rPr>
              <a:t>Also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called</a:t>
            </a:r>
            <a:r>
              <a:rPr lang="pl-PL" sz="2000" dirty="0">
                <a:latin typeface="Times New Roman" panose="02020603050405020304" pitchFamily="18" charset="0"/>
              </a:rPr>
              <a:t> dual </a:t>
            </a:r>
            <a:r>
              <a:rPr lang="pl-PL" sz="2000" dirty="0" err="1">
                <a:latin typeface="Times New Roman" panose="02020603050405020304" pitchFamily="18" charset="0"/>
              </a:rPr>
              <a:t>antibody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disease</a:t>
            </a:r>
            <a:r>
              <a:rPr lang="pl-PL" sz="2000" dirty="0">
                <a:latin typeface="Times New Roman" panose="02020603050405020304" pitchFamily="18" charset="0"/>
              </a:rPr>
              <a:t>, </a:t>
            </a:r>
            <a:r>
              <a:rPr lang="pl-PL" sz="2000" dirty="0" err="1">
                <a:latin typeface="Times New Roman" panose="02020603050405020304" pitchFamily="18" charset="0"/>
              </a:rPr>
              <a:t>this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type</a:t>
            </a:r>
            <a:r>
              <a:rPr lang="pl-PL" sz="2000" dirty="0">
                <a:latin typeface="Times New Roman" panose="02020603050405020304" pitchFamily="18" charset="0"/>
              </a:rPr>
              <a:t> of </a:t>
            </a:r>
            <a:r>
              <a:rPr lang="pl-PL" sz="2000" dirty="0" err="1">
                <a:latin typeface="Times New Roman" panose="02020603050405020304" pitchFamily="18" charset="0"/>
              </a:rPr>
              <a:t>crescentic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glomerulonephritis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is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associated</a:t>
            </a:r>
            <a:r>
              <a:rPr lang="pl-PL" sz="2000" dirty="0">
                <a:latin typeface="Times New Roman" panose="02020603050405020304" pitchFamily="18" charset="0"/>
              </a:rPr>
              <a:t> with a </a:t>
            </a:r>
            <a:r>
              <a:rPr lang="pl-PL" sz="2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positive</a:t>
            </a:r>
            <a:r>
              <a:rPr lang="pl-PL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ANCA and </a:t>
            </a:r>
            <a:r>
              <a:rPr lang="pl-PL" sz="2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anti</a:t>
            </a:r>
            <a:r>
              <a:rPr lang="pl-PL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-GBM </a:t>
            </a:r>
            <a:r>
              <a:rPr lang="pl-PL" sz="2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antibody</a:t>
            </a:r>
            <a:r>
              <a:rPr lang="pl-PL" sz="2000" dirty="0">
                <a:latin typeface="Times New Roman" panose="02020603050405020304" pitchFamily="18" charset="0"/>
              </a:rPr>
              <a:t>. </a:t>
            </a:r>
            <a:r>
              <a:rPr lang="pl-PL" sz="2000" dirty="0" err="1">
                <a:latin typeface="Times New Roman" panose="02020603050405020304" pitchFamily="18" charset="0"/>
              </a:rPr>
              <a:t>Some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studies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indicate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that</a:t>
            </a:r>
            <a:r>
              <a:rPr lang="pl-PL" sz="2000" dirty="0">
                <a:latin typeface="Times New Roman" panose="02020603050405020304" pitchFamily="18" charset="0"/>
              </a:rPr>
              <a:t> 10% to 50% of </a:t>
            </a:r>
            <a:r>
              <a:rPr lang="pl-PL" sz="2000" dirty="0" err="1">
                <a:latin typeface="Times New Roman" panose="02020603050405020304" pitchFamily="18" charset="0"/>
              </a:rPr>
              <a:t>patients</a:t>
            </a:r>
            <a:r>
              <a:rPr lang="pl-PL" sz="2000" dirty="0">
                <a:latin typeface="Times New Roman" panose="02020603050405020304" pitchFamily="18" charset="0"/>
              </a:rPr>
              <a:t> with </a:t>
            </a:r>
            <a:r>
              <a:rPr lang="pl-PL" sz="2000" dirty="0" err="1">
                <a:latin typeface="Times New Roman" panose="02020603050405020304" pitchFamily="18" charset="0"/>
              </a:rPr>
              <a:t>anti</a:t>
            </a:r>
            <a:r>
              <a:rPr lang="pl-PL" sz="2000" dirty="0">
                <a:latin typeface="Times New Roman" panose="02020603050405020304" pitchFamily="18" charset="0"/>
              </a:rPr>
              <a:t>-GBM </a:t>
            </a:r>
            <a:r>
              <a:rPr lang="pl-PL" sz="2000" dirty="0" err="1">
                <a:latin typeface="Times New Roman" panose="02020603050405020304" pitchFamily="18" charset="0"/>
              </a:rPr>
              <a:t>disease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have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detectable</a:t>
            </a:r>
            <a:r>
              <a:rPr lang="pl-PL" sz="2000" dirty="0">
                <a:latin typeface="Times New Roman" panose="02020603050405020304" pitchFamily="18" charset="0"/>
              </a:rPr>
              <a:t> ANCA, </a:t>
            </a:r>
            <a:r>
              <a:rPr lang="pl-PL" sz="2000" dirty="0" err="1">
                <a:latin typeface="Times New Roman" panose="02020603050405020304" pitchFamily="18" charset="0"/>
              </a:rPr>
              <a:t>typically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anti</a:t>
            </a:r>
            <a:r>
              <a:rPr lang="pl-PL" sz="2000" dirty="0">
                <a:latin typeface="Times New Roman" panose="02020603050405020304" pitchFamily="18" charset="0"/>
              </a:rPr>
              <a:t>-MPO. In </a:t>
            </a:r>
            <a:r>
              <a:rPr lang="pl-PL" sz="2000" dirty="0" err="1">
                <a:latin typeface="Times New Roman" panose="02020603050405020304" pitchFamily="18" charset="0"/>
              </a:rPr>
              <a:t>contrast</a:t>
            </a:r>
            <a:r>
              <a:rPr lang="pl-PL" sz="2000" dirty="0">
                <a:latin typeface="Times New Roman" panose="02020603050405020304" pitchFamily="18" charset="0"/>
              </a:rPr>
              <a:t>, </a:t>
            </a:r>
            <a:r>
              <a:rPr lang="pl-PL" sz="2000" dirty="0" err="1">
                <a:latin typeface="Times New Roman" panose="02020603050405020304" pitchFamily="18" charset="0"/>
              </a:rPr>
              <a:t>up</a:t>
            </a:r>
            <a:r>
              <a:rPr lang="pl-PL" sz="2000" dirty="0">
                <a:latin typeface="Times New Roman" panose="02020603050405020304" pitchFamily="18" charset="0"/>
              </a:rPr>
              <a:t> to 10% of </a:t>
            </a:r>
            <a:r>
              <a:rPr lang="pl-PL" sz="2000" dirty="0" err="1">
                <a:latin typeface="Times New Roman" panose="02020603050405020304" pitchFamily="18" charset="0"/>
              </a:rPr>
              <a:t>patients</a:t>
            </a:r>
            <a:r>
              <a:rPr lang="pl-PL" sz="2000" dirty="0">
                <a:latin typeface="Times New Roman" panose="02020603050405020304" pitchFamily="18" charset="0"/>
              </a:rPr>
              <a:t> with ANCA-</a:t>
            </a:r>
            <a:r>
              <a:rPr lang="pl-PL" sz="2000" dirty="0" err="1">
                <a:latin typeface="Times New Roman" panose="02020603050405020304" pitchFamily="18" charset="0"/>
              </a:rPr>
              <a:t>associated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vasculitis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also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have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circulating</a:t>
            </a:r>
            <a:r>
              <a:rPr lang="pl-PL" sz="2000" dirty="0">
                <a:latin typeface="Times New Roman" panose="02020603050405020304" pitchFamily="18" charset="0"/>
              </a:rPr>
              <a:t> </a:t>
            </a:r>
            <a:r>
              <a:rPr lang="pl-PL" sz="2000" dirty="0" err="1">
                <a:latin typeface="Times New Roman" panose="02020603050405020304" pitchFamily="18" charset="0"/>
              </a:rPr>
              <a:t>anti</a:t>
            </a:r>
            <a:r>
              <a:rPr lang="pl-PL" sz="2000" dirty="0">
                <a:latin typeface="Times New Roman" panose="02020603050405020304" pitchFamily="18" charset="0"/>
              </a:rPr>
              <a:t>-GBM </a:t>
            </a:r>
            <a:r>
              <a:rPr lang="pl-PL" sz="2000" dirty="0" err="1">
                <a:latin typeface="Times New Roman" panose="02020603050405020304" pitchFamily="18" charset="0"/>
              </a:rPr>
              <a:t>antibodies</a:t>
            </a:r>
            <a:endParaRPr lang="pl-PL" sz="2000" b="0" i="0" dirty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410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1933B77-7533-284B-8E3D-E4037F356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529" y="148281"/>
            <a:ext cx="7834184" cy="6586151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FA57BCE-6B8D-3A47-A29F-EB2EB72D932C}"/>
              </a:ext>
            </a:extLst>
          </p:cNvPr>
          <p:cNvSpPr txBox="1"/>
          <p:nvPr/>
        </p:nvSpPr>
        <p:spPr>
          <a:xfrm>
            <a:off x="6356167" y="4078514"/>
            <a:ext cx="88838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10-20%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F62A4EC-432E-604A-9462-53AB12F38644}"/>
              </a:ext>
            </a:extLst>
          </p:cNvPr>
          <p:cNvSpPr txBox="1"/>
          <p:nvPr/>
        </p:nvSpPr>
        <p:spPr>
          <a:xfrm>
            <a:off x="8454572" y="4567980"/>
            <a:ext cx="88838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30-40%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048CDA4-A706-3344-AE8F-058C3F54456B}"/>
              </a:ext>
            </a:extLst>
          </p:cNvPr>
          <p:cNvSpPr txBox="1"/>
          <p:nvPr/>
        </p:nvSpPr>
        <p:spPr>
          <a:xfrm>
            <a:off x="5979886" y="5863771"/>
            <a:ext cx="919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solidFill>
                  <a:schemeClr val="bg1"/>
                </a:solidFill>
              </a:rPr>
              <a:t>Cancers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1007F17-DBD1-6840-835D-852745D06618}"/>
              </a:ext>
            </a:extLst>
          </p:cNvPr>
          <p:cNvSpPr txBox="1"/>
          <p:nvPr/>
        </p:nvSpPr>
        <p:spPr>
          <a:xfrm>
            <a:off x="5286730" y="2068286"/>
            <a:ext cx="88838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50-60%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BBD04E48-C88C-C84F-8EF8-76FFE1DB2EB1}"/>
              </a:ext>
            </a:extLst>
          </p:cNvPr>
          <p:cNvSpPr/>
          <p:nvPr/>
        </p:nvSpPr>
        <p:spPr>
          <a:xfrm>
            <a:off x="464457" y="683292"/>
            <a:ext cx="25603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GPKZN </a:t>
            </a:r>
          </a:p>
          <a:p>
            <a:pPr algn="ctr"/>
            <a:r>
              <a:rPr lang="pl-PL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etiology</a:t>
            </a:r>
            <a:endParaRPr lang="pl-PL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4653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A1D643-61E0-D448-9320-D50D350AF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Objective</a:t>
            </a:r>
            <a:endParaRPr lang="pl-PL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CBA700-8317-F84D-9E86-6D6B18CF3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err="1"/>
              <a:t>Identify</a:t>
            </a:r>
            <a:r>
              <a:rPr lang="pl-PL" dirty="0"/>
              <a:t> </a:t>
            </a:r>
            <a:r>
              <a:rPr lang="pl-PL" dirty="0" err="1"/>
              <a:t>early</a:t>
            </a:r>
            <a:r>
              <a:rPr lang="pl-PL" dirty="0"/>
              <a:t> </a:t>
            </a:r>
            <a:r>
              <a:rPr lang="pl-PL" dirty="0" err="1"/>
              <a:t>signs</a:t>
            </a:r>
            <a:r>
              <a:rPr lang="pl-PL" dirty="0"/>
              <a:t> and </a:t>
            </a:r>
            <a:r>
              <a:rPr lang="pl-PL" dirty="0" err="1"/>
              <a:t>symptoms</a:t>
            </a:r>
            <a:r>
              <a:rPr lang="pl-PL" dirty="0"/>
              <a:t> of </a:t>
            </a:r>
            <a:r>
              <a:rPr lang="pl-PL" dirty="0" err="1"/>
              <a:t>rapidly</a:t>
            </a:r>
            <a:r>
              <a:rPr lang="pl-PL" dirty="0"/>
              <a:t> progressive </a:t>
            </a:r>
            <a:r>
              <a:rPr lang="pl-PL" dirty="0" err="1"/>
              <a:t>glomerulonephritis</a:t>
            </a:r>
            <a:r>
              <a:rPr lang="pl-PL" dirty="0"/>
              <a:t> to </a:t>
            </a:r>
            <a:r>
              <a:rPr lang="pl-PL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enable</a:t>
            </a:r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timely</a:t>
            </a:r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intervention</a:t>
            </a:r>
            <a:r>
              <a:rPr lang="pl-PL" dirty="0"/>
              <a:t>.</a:t>
            </a:r>
          </a:p>
          <a:p>
            <a:r>
              <a:rPr lang="pl-PL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Differentiate</a:t>
            </a:r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between</a:t>
            </a:r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rapidly</a:t>
            </a:r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progressive </a:t>
            </a:r>
            <a:r>
              <a:rPr lang="pl-PL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glomerulonephritis</a:t>
            </a:r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and </a:t>
            </a:r>
            <a:r>
              <a:rPr lang="pl-PL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other</a:t>
            </a:r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renal</a:t>
            </a:r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conditions</a:t>
            </a:r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/>
              <a:t>by </a:t>
            </a:r>
            <a:r>
              <a:rPr lang="pl-PL" dirty="0" err="1"/>
              <a:t>conducting</a:t>
            </a:r>
            <a:r>
              <a:rPr lang="pl-PL" dirty="0"/>
              <a:t> </a:t>
            </a:r>
            <a:r>
              <a:rPr lang="pl-PL" dirty="0" err="1"/>
              <a:t>comprehensive</a:t>
            </a:r>
            <a:r>
              <a:rPr lang="pl-PL" dirty="0"/>
              <a:t> </a:t>
            </a:r>
            <a:r>
              <a:rPr lang="pl-PL" dirty="0" err="1"/>
              <a:t>diagnostic</a:t>
            </a:r>
            <a:r>
              <a:rPr lang="pl-PL" dirty="0"/>
              <a:t> </a:t>
            </a:r>
            <a:r>
              <a:rPr lang="pl-PL" dirty="0" err="1"/>
              <a:t>evaluations</a:t>
            </a:r>
            <a:r>
              <a:rPr lang="pl-PL" dirty="0"/>
              <a:t> and </a:t>
            </a:r>
            <a:r>
              <a:rPr lang="pl-PL" dirty="0" err="1"/>
              <a:t>analyzing</a:t>
            </a:r>
            <a:r>
              <a:rPr lang="pl-PL" dirty="0"/>
              <a:t> </a:t>
            </a:r>
            <a:r>
              <a:rPr lang="pl-PL" dirty="0" err="1"/>
              <a:t>histopathology</a:t>
            </a:r>
            <a:r>
              <a:rPr lang="pl-PL" dirty="0"/>
              <a:t> </a:t>
            </a:r>
            <a:r>
              <a:rPr lang="pl-PL" dirty="0" err="1"/>
              <a:t>results</a:t>
            </a:r>
            <a:r>
              <a:rPr lang="pl-PL" dirty="0"/>
              <a:t>.</a:t>
            </a:r>
          </a:p>
          <a:p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Select </a:t>
            </a:r>
            <a:r>
              <a:rPr lang="pl-PL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appropriate</a:t>
            </a:r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immunosuppressive</a:t>
            </a:r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therapies</a:t>
            </a:r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/>
              <a:t>tailored</a:t>
            </a:r>
            <a:r>
              <a:rPr lang="pl-PL" dirty="0"/>
              <a:t> to the </a:t>
            </a:r>
            <a:r>
              <a:rPr lang="pl-PL" dirty="0" err="1"/>
              <a:t>specific</a:t>
            </a:r>
            <a:r>
              <a:rPr lang="pl-PL" dirty="0"/>
              <a:t> </a:t>
            </a:r>
            <a:r>
              <a:rPr lang="pl-PL" dirty="0" err="1"/>
              <a:t>etiology</a:t>
            </a:r>
            <a:r>
              <a:rPr lang="pl-PL" dirty="0"/>
              <a:t> of </a:t>
            </a:r>
            <a:r>
              <a:rPr lang="pl-PL" dirty="0" err="1"/>
              <a:t>rapidly</a:t>
            </a:r>
            <a:r>
              <a:rPr lang="pl-PL" dirty="0"/>
              <a:t> progressive </a:t>
            </a:r>
            <a:r>
              <a:rPr lang="pl-PL" dirty="0" err="1"/>
              <a:t>glomerulonephritis</a:t>
            </a:r>
            <a:r>
              <a:rPr lang="pl-PL" dirty="0"/>
              <a:t> and the </a:t>
            </a:r>
            <a:r>
              <a:rPr lang="pl-PL" dirty="0" err="1"/>
              <a:t>appropriate</a:t>
            </a:r>
            <a:r>
              <a:rPr lang="pl-PL" dirty="0"/>
              <a:t> timing of </a:t>
            </a:r>
            <a:r>
              <a:rPr lang="pl-PL" dirty="0" err="1"/>
              <a:t>treatment</a:t>
            </a:r>
            <a:r>
              <a:rPr lang="pl-PL" dirty="0"/>
              <a:t> </a:t>
            </a:r>
            <a:r>
              <a:rPr lang="pl-PL" dirty="0" err="1"/>
              <a:t>initiation</a:t>
            </a:r>
            <a:r>
              <a:rPr lang="pl-PL" dirty="0"/>
              <a:t>.</a:t>
            </a:r>
          </a:p>
          <a:p>
            <a:r>
              <a:rPr lang="pl-PL" dirty="0" err="1"/>
              <a:t>Collaborate</a:t>
            </a:r>
            <a:r>
              <a:rPr lang="pl-PL" dirty="0"/>
              <a:t> with </a:t>
            </a:r>
            <a:r>
              <a:rPr lang="pl-PL" dirty="0" err="1"/>
              <a:t>nephrologists</a:t>
            </a:r>
            <a:r>
              <a:rPr lang="pl-PL" dirty="0"/>
              <a:t> and </a:t>
            </a:r>
            <a:r>
              <a:rPr lang="pl-PL" dirty="0" err="1"/>
              <a:t>other</a:t>
            </a:r>
            <a:r>
              <a:rPr lang="pl-PL" dirty="0"/>
              <a:t> </a:t>
            </a:r>
            <a:r>
              <a:rPr lang="pl-PL" dirty="0" err="1"/>
              <a:t>healthcare</a:t>
            </a:r>
            <a:r>
              <a:rPr lang="pl-PL" dirty="0"/>
              <a:t> </a:t>
            </a:r>
            <a:r>
              <a:rPr lang="pl-PL" dirty="0" err="1"/>
              <a:t>professionals</a:t>
            </a:r>
            <a:r>
              <a:rPr lang="pl-PL" dirty="0"/>
              <a:t> to </a:t>
            </a:r>
            <a:r>
              <a:rPr lang="pl-PL" dirty="0" err="1"/>
              <a:t>ensure</a:t>
            </a:r>
            <a:r>
              <a:rPr lang="pl-PL" dirty="0"/>
              <a:t> </a:t>
            </a:r>
            <a:r>
              <a:rPr lang="pl-PL" dirty="0" err="1"/>
              <a:t>comprehensive</a:t>
            </a:r>
            <a:r>
              <a:rPr lang="pl-PL" dirty="0"/>
              <a:t> management and </a:t>
            </a:r>
            <a:r>
              <a:rPr lang="pl-PL" dirty="0" err="1"/>
              <a:t>follow-up</a:t>
            </a:r>
            <a:r>
              <a:rPr lang="pl-PL" dirty="0"/>
              <a:t> monitoring of </a:t>
            </a:r>
            <a:r>
              <a:rPr lang="pl-PL" dirty="0" err="1"/>
              <a:t>rapidly</a:t>
            </a:r>
            <a:r>
              <a:rPr lang="pl-PL" dirty="0"/>
              <a:t> progressive </a:t>
            </a:r>
            <a:r>
              <a:rPr lang="pl-PL" dirty="0" err="1"/>
              <a:t>glomerulonephritis</a:t>
            </a:r>
            <a:r>
              <a:rPr lang="pl-PL" dirty="0"/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3033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11316</TotalTime>
  <Words>1462</Words>
  <Application>Microsoft Office PowerPoint</Application>
  <PresentationFormat>Panoramiczny</PresentationFormat>
  <Paragraphs>239</Paragraphs>
  <Slides>41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8" baseType="lpstr">
      <vt:lpstr>arial</vt:lpstr>
      <vt:lpstr>arial</vt:lpstr>
      <vt:lpstr>Calibri</vt:lpstr>
      <vt:lpstr>Calibri Light</vt:lpstr>
      <vt:lpstr>Times New Roman</vt:lpstr>
      <vt:lpstr>Wingdings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Objective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Użytkownik Microsoft Office</dc:creator>
  <cp:lastModifiedBy>Olga Tronina</cp:lastModifiedBy>
  <cp:revision>125</cp:revision>
  <dcterms:created xsi:type="dcterms:W3CDTF">2020-03-14T07:00:13Z</dcterms:created>
  <dcterms:modified xsi:type="dcterms:W3CDTF">2024-10-02T06:55:22Z</dcterms:modified>
</cp:coreProperties>
</file>