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3" r:id="rId2"/>
    <p:sldId id="366" r:id="rId3"/>
    <p:sldId id="375" r:id="rId4"/>
    <p:sldId id="379" r:id="rId5"/>
    <p:sldId id="359" r:id="rId6"/>
    <p:sldId id="372" r:id="rId7"/>
    <p:sldId id="380" r:id="rId8"/>
    <p:sldId id="374" r:id="rId9"/>
    <p:sldId id="367" r:id="rId10"/>
    <p:sldId id="368" r:id="rId11"/>
    <p:sldId id="382" r:id="rId12"/>
    <p:sldId id="365" r:id="rId13"/>
    <p:sldId id="376" r:id="rId14"/>
    <p:sldId id="369" r:id="rId15"/>
    <p:sldId id="370" r:id="rId16"/>
    <p:sldId id="377" r:id="rId17"/>
    <p:sldId id="373" r:id="rId18"/>
    <p:sldId id="371" r:id="rId19"/>
    <p:sldId id="383" r:id="rId20"/>
    <p:sldId id="378" r:id="rId21"/>
    <p:sldId id="384" r:id="rId22"/>
    <p:sldId id="361" r:id="rId23"/>
    <p:sldId id="385" r:id="rId24"/>
    <p:sldId id="386" r:id="rId25"/>
    <p:sldId id="387" r:id="rId26"/>
    <p:sldId id="388" r:id="rId27"/>
    <p:sldId id="362" r:id="rId28"/>
    <p:sldId id="389" r:id="rId29"/>
    <p:sldId id="390" r:id="rId30"/>
    <p:sldId id="363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4B08-1102-4559-A089-1E6DA5B9376F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74A4-1A2D-41B3-99F8-C0C55A4D2C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38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471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616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34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5354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293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086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939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737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958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4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51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824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831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663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070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143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114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193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462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537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686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20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2038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443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51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15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84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2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05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55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46FA5A-6D6F-B750-349E-5056C6165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F48B45D-701F-F48F-196A-CA474F39A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78CD443-0A8A-41AD-D3A7-6A7C2111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E97C568-F6A9-F723-DF80-29BE00D2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C76142A-DBE9-CC9C-20D8-B80E3FCE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96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7A92C9-0979-3255-9F88-79BFDEF4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5B88761E-8E2C-A81F-C58D-B0355A64B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D1A90FF-FC62-E8F5-B5AC-A806D9B1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89A33CE-D17D-ED59-04CE-71AB6ECC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DB3E750-D5A2-E78D-356D-788DEA2A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2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0DD4394-4556-7975-5F79-7C56AB77C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5A203248-EA3A-42CE-CDB8-996B4E490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6EFB8B6-71C6-3CA9-2106-7C2FE4C2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324F8C2-0F49-D510-D5AD-0889076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CFF3526-D9C3-5F4A-EB83-DB9E9D3A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98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CED030-2022-958A-CCDC-5909C41F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E1B87C-B20F-BAA4-E949-611E1F388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C5DB9A7-D8BF-B295-CA0B-419D05CE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572299A-A1EF-1F7F-0691-858154A0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45CC9D1-69C8-19BE-231E-50A1C404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70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997C3B-34B0-BB24-5AAB-AF0BF3E6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94E4B43-7E4A-808B-D3FB-8661C4AC4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E941DDE-CB53-CEA6-CB40-B33FD7D4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BB42F16-4E89-1CE9-1184-A43C94F6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B6C66A0-BF38-357F-635E-3E9F2B7B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57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F94DD6-6542-CBB1-1A41-D8E78EE8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ABB26A-BEA7-1052-C1BD-4F5691865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614529B-2843-7F64-BBA3-C861C39A0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DB75A06-A3AC-89F9-033C-DFB758A4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32FF3B5-1176-A239-0876-8CA93CEB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9B3A77A-0B90-1828-76D7-3C3BC874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60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0007D90-23ED-2C45-7979-FAA3329A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A5E1A87-4DAE-6D37-FE88-31F47B9D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A561A6A-4E53-579D-56E3-18CA50198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D80C80A9-5C3C-D638-B792-3E246D9A9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058F93A7-A722-7147-2245-30720C65D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54A14F1D-B905-05FB-C849-18CFF76B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9E6F579-A2B2-4E1A-8E58-FD4402E8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19BE6D35-BEE0-2378-294D-A049385A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9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A2927F3-FEF3-E430-7C0B-8BE602DD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80667E6B-D8BC-9761-0D35-60870DA4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1BF16B18-5B04-475D-18A7-CD7D5D41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DDC2ED1-9B8A-8FD2-9EA2-EBE818AE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07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1E8F0266-70B7-127D-183C-448E7622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B32FC3F4-EA05-77E8-FFFE-4F93B904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9E19C34-F0E7-3974-3320-D73355C8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63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3BFAD8-552E-6940-D3AD-B6AAE358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33FD996-3216-51AB-18AA-3113ED2A2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9C74BD4-A43F-F5D0-6CBD-84A39C3D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55C7CAD-3BC1-0FB0-AE73-8D2991D9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C904CFB-87A6-8EAE-9F7F-532BE631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E84A100-29E0-E7CE-068E-CDEAABED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03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7FCAE6-5452-A881-4D5D-697015F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3A8DB225-3096-E3A2-7B01-A169FC5AF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856AC92-BEA1-5CA7-8859-8CDB7E99E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F08B6DA-9E91-F806-5E64-887BAFE6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F6FC56C-EB4E-4CF4-8EC5-66356DBB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30AC428-FD10-ED74-892A-8BDA78DC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3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77E92FA-F11F-FAC8-AFFE-7B5500F0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ABE55D0-5CA9-7E31-925B-A8DFE2A4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D354BAA-3380-C2C6-5414-0B3FA51CF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A975157-8A7C-3208-CF3C-95D5066B2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9A6D1EB-CD0F-CC57-2A2F-56BB2F711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38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803862" y="6551991"/>
            <a:ext cx="9717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17190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654817" y="1811621"/>
            <a:ext cx="87493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Badanie przedmiotowe z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zakresu układu oddechowego</a:t>
            </a:r>
          </a:p>
          <a:p>
            <a:pPr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altLang="pl-P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Klinika Transplantologii, Immunologii, Nefrologii i Chorób Wewnętrznych </a:t>
            </a:r>
            <a:br>
              <a:rPr lang="pl-PL" altLang="pl-P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Warszawski Uniwersytet Medyczny </a:t>
            </a: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31" y="3031372"/>
            <a:ext cx="1396736" cy="139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735339" y="176567"/>
            <a:ext cx="869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 – sinica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Disease Central Cyanosis | AI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1429433"/>
            <a:ext cx="37052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813070" y="1504682"/>
            <a:ext cx="70824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Fioletowoniebieskie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zabarwienie skóry i błon śluzowych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Spowodowana zwiększonym stężeniem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odtlenowanej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hemoglobiny we krwi (&gt;5 g/dl w krwi włośniczkowej)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idoczna przy SaO2 75-85%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Wpływ na nasilenie  sinicy mają też 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odcień skóry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tężenie hemoglobiny we krwi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(widoczna późno w niedokrwistości i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wcześnie w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nadkrwistości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– np. w czerwienicy)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92231" y="5206592"/>
            <a:ext cx="1021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Uwaga: Sinica nie zawsze świadczy o hipoksemii –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zawsze zmierzyć saturację SaO2 (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pulsoksymetr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 lub wykonać gazometrię krwi tętniczej - PaO2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51448" y="5222949"/>
            <a:ext cx="9889104" cy="7080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07975" y="4056636"/>
            <a:ext cx="343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://ai-care.id/</a:t>
            </a:r>
          </a:p>
        </p:txBody>
      </p:sp>
    </p:spTree>
    <p:extLst>
      <p:ext uri="{BB962C8B-B14F-4D97-AF65-F5344CB8AC3E}">
        <p14:creationId xmlns:p14="http://schemas.microsoft.com/office/powerpoint/2010/main" val="13583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735339" y="176567"/>
            <a:ext cx="869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 – sinica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50870" y="1329535"/>
            <a:ext cx="40704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Sinica prawdziwa</a:t>
            </a:r>
          </a:p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wiązana z </a:t>
            </a:r>
            <a:r>
              <a:rPr lang="pl-PL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odtlenowaniem</a:t>
            </a:r>
            <a:r>
              <a:rPr lang="pl-PL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hemoglobiny 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888779" y="1319829"/>
            <a:ext cx="3949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Sinica rzekoma</a:t>
            </a:r>
          </a:p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ieprawidłowy barwnik w skórze, hemoglobina </a:t>
            </a: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utlenowana prawidłowo</a:t>
            </a:r>
            <a:endParaRPr lang="pl-PL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07975" y="3030549"/>
            <a:ext cx="31916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Centralna</a:t>
            </a:r>
          </a:p>
          <a:p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Uogólniona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widoczna na błonach śluzowych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60771" y="2991663"/>
            <a:ext cx="4242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Obwodowa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Widoczna na skórze </a:t>
            </a: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dystalnych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części ciała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(nadmierne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odtlenowanie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na obwodzie)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46120" y="4252492"/>
            <a:ext cx="3125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-niewydolność oddechowa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-wrodzone wady serca z przeciekiem żylno-tętniczym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-duże wysokości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-obecność patologicznej hemoglobiny (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np.methemoglobinemia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560771" y="4180736"/>
            <a:ext cx="6122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znaczne wychłodzenie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-niewydolność serca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-wady serca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-upośledzenie napływu krwi tętniczej  (miażdżyca tętnic)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-upośledzenie odpływu krwi żylnej (zakrzepica żylna)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-duża lepkość krwi (czerwienica, szpiczak mnogi)</a:t>
            </a:r>
            <a:endParaRPr lang="pl-PL" sz="16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7956666" y="2496977"/>
            <a:ext cx="404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-zatrucie metalami ciężkimi (srebro, złoto)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-leki (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amiodaron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7956666" y="1242864"/>
            <a:ext cx="3965171" cy="1045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/>
        </p:nvSpPr>
        <p:spPr>
          <a:xfrm>
            <a:off x="1106637" y="1252175"/>
            <a:ext cx="4310839" cy="816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7" name="Łącznik prosty ze strzałką 26"/>
          <p:cNvCxnSpPr>
            <a:stCxn id="29" idx="2"/>
          </p:cNvCxnSpPr>
          <p:nvPr/>
        </p:nvCxnSpPr>
        <p:spPr>
          <a:xfrm>
            <a:off x="3262057" y="2069117"/>
            <a:ext cx="1532659" cy="883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29" idx="2"/>
          </p:cNvCxnSpPr>
          <p:nvPr/>
        </p:nvCxnSpPr>
        <p:spPr>
          <a:xfrm flipH="1">
            <a:off x="1106639" y="2069117"/>
            <a:ext cx="2155418" cy="8874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518756" y="153758"/>
            <a:ext cx="8328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 - palce pałeczkowate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0" name="Picture 2" descr="zdjęcie palce pałeczkowate, palce dobosza, palce Hipokrat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16510"/>
            <a:ext cx="5749985" cy="17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60375" y="3581357"/>
            <a:ext cx="35926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Źródło: Interna Szczeklika 2021/2022 - wydanie internetowe</a:t>
            </a:r>
            <a:r>
              <a:rPr kumimoji="0" lang="pl-PL" altLang="pl-PL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l-PL" altLang="pl-PL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00415" y="4179426"/>
            <a:ext cx="5973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Niebolesna proliferacja tkanki łącznej na dystalnych paliczkach rąk i stóp: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„kształt pałeczek dobosza”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„paznokcie w kształcie szkiełka zegarkowego”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Mechanizm powstania niewyjaśniony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683198" y="1151999"/>
            <a:ext cx="52536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Postać pierwotna:</a:t>
            </a:r>
          </a:p>
          <a:p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osteoartropatia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przerostowa (choroba dziedziczna)</a:t>
            </a:r>
          </a:p>
          <a:p>
            <a:pPr marL="285750" indent="-285750">
              <a:buFontTx/>
              <a:buChar char="-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Postacie wtórne:</a:t>
            </a:r>
          </a:p>
          <a:p>
            <a:pPr marL="342900" indent="-342900">
              <a:buAutoNum type="arabicPeriod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Choroby płuc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-nowotwory pierwotne i przerzutowe, </a:t>
            </a: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najczęściej </a:t>
            </a:r>
            <a:r>
              <a:rPr lang="pl-PL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niedrobnokomórkowy</a:t>
            </a: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rak  płuca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-mukowiscydoza,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sarkoidoza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-włóknienie płuc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Choroby serca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-wrodzone wady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sinicze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-infekcyjne zapalenie wsierdzia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Choroby wątroby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-marskość, </a:t>
            </a: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rak wątroby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Choroby przewodu pokarmowego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-nieswoiste zapalenia jelit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rak jelit i przełyku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 descr="Red Flag Emoji - what it means and how to use it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18" y="2798061"/>
            <a:ext cx="1226214" cy="68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 descr="Red Flag Emoji - what it means and how to use it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55" y="4616871"/>
            <a:ext cx="1226214" cy="68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 descr="Red Flag Emoji - what it means and how to use it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93" y="5757665"/>
            <a:ext cx="1226214" cy="685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2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584114" y="205472"/>
            <a:ext cx="974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Badanie przedmiotowe z zakresu układu oddechowego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29789" y="1817606"/>
            <a:ext cx="78056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Elementy badania: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Badanie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palpacyjne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(obmacywanie)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Opukiwanie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Osłuchiwanie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75429" y="183933"/>
            <a:ext cx="1168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Badanie </a:t>
            </a:r>
            <a:r>
              <a:rPr lang="pl-PL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palpacyjne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klatki piersiowej – symetria ruchów oddechowych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6" descr="Diagnostic value of the physical examination in patients with dyspnea |  Cleveland Clinic Journal of Medic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9" y="1581125"/>
            <a:ext cx="4474615" cy="29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15884" y="4921135"/>
            <a:ext cx="479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CLEVELAND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CLINIC JOURNAL OF MEDICINE VOLUME 84 • NUMBER 12 DECEMBER 2017 9</a:t>
            </a:r>
            <a:endParaRPr lang="pl-PL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5902035" y="2471214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5902035" y="3055276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>
            <a:off x="5902035" y="3650040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785658" y="1824883"/>
            <a:ext cx="619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Jednostronne osłabienie ruchomości klatki piersiowej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350921" y="2379466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Odma opłucnowa 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324875" y="2958905"/>
            <a:ext cx="315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Płyn w jamie opłucnej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300402" y="3597976"/>
            <a:ext cx="463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Masywne zwłóknienia opłucnej (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fibrothorax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473204" y="176842"/>
            <a:ext cx="1168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Badanie </a:t>
            </a:r>
            <a:r>
              <a:rPr lang="pl-PL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palpacyjne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klatki piersiowej – drżenie głosowe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Badanie fizykalne klatki piersiowej: układ oddech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1660012"/>
            <a:ext cx="3256738" cy="360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342015" y="1360076"/>
            <a:ext cx="723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Drgania i wibracje powstające w krtani przy mówieniu i przenoszone przez drogi oddechowe na powierzchnię klatki piersiowej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42015" y="2302012"/>
            <a:ext cx="704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Wzmożenie drżenia głosowego: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4448461" y="2933151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819996" y="2813146"/>
            <a:ext cx="627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mniejszone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upowietrznienie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płuc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przy drożnym oskrzelu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 -zapalenie płuc, </a:t>
            </a:r>
          </a:p>
          <a:p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niedodma z ucisku</a:t>
            </a:r>
            <a:endParaRPr lang="pl-PL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342015" y="3823195"/>
            <a:ext cx="510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Osłabienie/zniesienie drżenia głosowego: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819996" y="4395630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Obecność płynu w jamie opłucnej lub powietrza  w jamie opłucnej (odma)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-rozedma płuc</a:t>
            </a:r>
          </a:p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-niedodma z zatkania oskrzela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-duża otyłość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trzałka w prawo 16"/>
          <p:cNvSpPr/>
          <p:nvPr/>
        </p:nvSpPr>
        <p:spPr>
          <a:xfrm>
            <a:off x="4405746" y="4496750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80762" y="5726417"/>
            <a:ext cx="44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„czterdzieści cztery, czterdzieści cztery”….</a:t>
            </a:r>
            <a:endParaRPr lang="pl-P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584114" y="205472"/>
            <a:ext cx="974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Badanie przedmiotowe z zakresu układu oddechowego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29789" y="1817606"/>
            <a:ext cx="78056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Elementy badania: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Badanie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palpacyjne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(obmacywanie)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Opukiwanie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Osłuchiwanie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811244" y="205472"/>
            <a:ext cx="697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Opukiwanie klatki piersiowej  - technika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RESPIRATORY SYSTEM EXAMINATION METHOD - Medicos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" name="Obraz 11" descr="JaypeeDigital | eBook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75"/>
          <a:stretch/>
        </p:blipFill>
        <p:spPr bwMode="auto">
          <a:xfrm>
            <a:off x="0" y="1247697"/>
            <a:ext cx="4502785" cy="2574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1118879" y="5225545"/>
            <a:ext cx="2422910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458" y="3780836"/>
            <a:ext cx="9548101" cy="2727633"/>
          </a:xfrm>
          <a:prstGeom prst="rect">
            <a:avLst/>
          </a:prstGeom>
        </p:spPr>
      </p:pic>
      <p:pic>
        <p:nvPicPr>
          <p:cNvPr id="11" name="Obraz 10" descr="Ikona znacznika wyboru przycisk ramki ramki Symbole tak lub nie ikony  Zielony i czerwony Nie i ok znak listy kontrolnej | Premium Wekto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7" r="47053" b="47545"/>
          <a:stretch/>
        </p:blipFill>
        <p:spPr bwMode="auto">
          <a:xfrm>
            <a:off x="5811452" y="3108191"/>
            <a:ext cx="977900" cy="722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az 13" descr="Ikona znacznika wyboru przycisk ramki ramki Symbole tak lub nie ikony  Zielony i czerwony Nie i ok znak listy kontrolnej | Premium Wekto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7" r="47053" b="47545"/>
          <a:stretch/>
        </p:blipFill>
        <p:spPr bwMode="auto">
          <a:xfrm>
            <a:off x="10206759" y="3108191"/>
            <a:ext cx="977900" cy="722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az 14" descr="Ikona znacznika wyboru przycisk ramki ramki Symbole tak lub nie ikony  Zielony i czerwony Nie i ok znak listy kontrolnej | Premium Wekto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53452" r="56653" b="10282"/>
          <a:stretch/>
        </p:blipFill>
        <p:spPr bwMode="auto">
          <a:xfrm>
            <a:off x="3762581" y="3058199"/>
            <a:ext cx="838748" cy="816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az 16" descr="Ikona znacznika wyboru przycisk ramki ramki Symbole tak lub nie ikony  Zielony i czerwony Nie i ok znak listy kontrolnej | Premium Wekto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53452" r="56653" b="10282"/>
          <a:stretch/>
        </p:blipFill>
        <p:spPr bwMode="auto">
          <a:xfrm>
            <a:off x="8651222" y="3108948"/>
            <a:ext cx="838748" cy="816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61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79" y="6524699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811244" y="168538"/>
            <a:ext cx="697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Opukiwanie klatki piersiowej  - miejsca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118879" y="5225545"/>
            <a:ext cx="2422910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2050" name="Picture 2" descr="Pulmonary Examination | Concise Medical Knowle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16199"/>
            <a:ext cx="3211080" cy="29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cdn.lecturio.com/assets/lecturio-medical-combi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049336" y="5497767"/>
            <a:ext cx="2939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</a:t>
            </a:r>
          </a:p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www.lecturio.com/concepts/pulmonary-examination</a:t>
            </a:r>
          </a:p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courses.minia.edu.eg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96762"/>
            <a:ext cx="4103967" cy="193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017766" y="1460175"/>
            <a:ext cx="59193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Opukiwanie orientacyjne (porównawcze)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Opukiwanie topograficzne- ocena granic płuc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Fizjologia: obniżenie o 4cm w dół na szczycie wdechu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Obniżenie dolnej granicy płuc: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-rozedma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Podwyższenie dolnej granicy płuc: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-duże wodobrzusze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-zaawansowana ciąża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trzałka w prawo 14"/>
          <p:cNvSpPr/>
          <p:nvPr/>
        </p:nvSpPr>
        <p:spPr>
          <a:xfrm>
            <a:off x="6632907" y="3211768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/>
          <p:cNvSpPr/>
          <p:nvPr/>
        </p:nvSpPr>
        <p:spPr>
          <a:xfrm>
            <a:off x="6632907" y="4034560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7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811244" y="168538"/>
            <a:ext cx="697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Opukiwanie klatki piersiowej  - odgłos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RESPIRATORY SYSTEM EXAMINATION METHOD - Medicos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215518" y="5022809"/>
            <a:ext cx="4518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pressbooks.library.torontomu.ca/ippa/chapter/percussion</a:t>
            </a:r>
            <a:endParaRPr lang="pl-PL" dirty="0"/>
          </a:p>
        </p:txBody>
      </p:sp>
      <p:pic>
        <p:nvPicPr>
          <p:cNvPr id="1026" name="Picture 2" descr="Percussion – Physical Examination Techniques: A Nurse's Gu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/>
          <a:stretch/>
        </p:blipFill>
        <p:spPr bwMode="auto">
          <a:xfrm>
            <a:off x="216131" y="1583137"/>
            <a:ext cx="5488766" cy="33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632584" y="1339813"/>
            <a:ext cx="53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Odgłos opukowy jawny (dźwięczny)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 prawidłowa tkanka płucna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trzałka w prawo 13"/>
          <p:cNvSpPr/>
          <p:nvPr/>
        </p:nvSpPr>
        <p:spPr>
          <a:xfrm>
            <a:off x="6292734" y="1447641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>
            <a:off x="6285281" y="2374911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/>
          <p:cNvSpPr/>
          <p:nvPr/>
        </p:nvSpPr>
        <p:spPr>
          <a:xfrm>
            <a:off x="6300402" y="4448496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617791" y="2294239"/>
            <a:ext cx="5562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Odgłos opukowy stłumiony</a:t>
            </a:r>
          </a:p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Fizjologia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 nad wątrobą, śledzioną, sercem</a:t>
            </a:r>
          </a:p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Patologia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 zmniejszona powietrzność tkanki płucnej: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płuc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-niedodma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-płyn w jamie opłucnej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625244" y="4352788"/>
            <a:ext cx="4921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Odgłos opukowy bębenkowy</a:t>
            </a:r>
          </a:p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Fizjologia: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nad narządami jamy brzusznej</a:t>
            </a:r>
          </a:p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Patologia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-odma opłucnowa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-rozedma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-rozdęcie płuc (atak astmy)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15518" y="1958517"/>
            <a:ext cx="1638219" cy="6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584114" y="205472"/>
            <a:ext cx="974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Badanie przedmiotowe z zakresu układu oddechowego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29789" y="1817606"/>
            <a:ext cx="7805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Elementy badania: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Badanie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palpacyjne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(obmacywanie)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Opukiwanie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Osłuchiwanie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584114" y="205472"/>
            <a:ext cx="974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Badanie przedmiotowe z zakresu układu oddechowego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29789" y="1817606"/>
            <a:ext cx="78056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Elementy badania: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Badanie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palpacyjne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(obmacywanie)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Opukiwanie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Osłuchiwanie</a:t>
            </a: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46611" y="158770"/>
            <a:ext cx="71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Osłuchiwanie klatki piersiowej – miejsca 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2" name="Picture 10" descr="Respiratory exam - OS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3" y="1261911"/>
            <a:ext cx="2763522" cy="23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he major areas for palpation, percussion and auscultation for assessment of the lung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2" y="3876093"/>
            <a:ext cx="2849574" cy="218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566160" y="5813289"/>
            <a:ext cx="2635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Źródło:https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://www.simpleosce.com/</a:t>
            </a:r>
          </a:p>
        </p:txBody>
      </p:sp>
      <p:sp>
        <p:nvSpPr>
          <p:cNvPr id="2" name="AutoShape 6" descr="Głowica stetoskop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73" y="1446484"/>
            <a:ext cx="2638425" cy="185801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905800" y="1399970"/>
            <a:ext cx="45553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Membrana: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lepsze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słyszenie dźwięków o wyższej częstotliwości, np. szmerów płucnych (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szmer pęcherzykowy, szmer oskrzelowy)</a:t>
            </a:r>
          </a:p>
          <a:p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-osłuchiwanie płuc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Lejek: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lepiej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przewodzi i wzmacnia dźwięki o niższych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częstotliwościach</a:t>
            </a:r>
          </a:p>
          <a:p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-osłuchiwanie serca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488872" y="4739250"/>
            <a:ext cx="824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Przed przyłożeniem głowicy do skóry pacjenta ogrzej ją w dłoni, 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zwłaszcza jeśli nie ma tzw. „ciepłego pierścienia”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488872" y="4740143"/>
            <a:ext cx="66668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 descr="Ikona znacznika wyboru przycisk ramki ramki Symbole tak lub nie ikony  Zielony i czerwony Nie i ok znak listy kontrolnej | Premium Wekto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7" r="47053" b="47545"/>
          <a:stretch/>
        </p:blipFill>
        <p:spPr bwMode="auto">
          <a:xfrm>
            <a:off x="10127903" y="3848016"/>
            <a:ext cx="977900" cy="722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44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21674" y="154634"/>
            <a:ext cx="697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Osłuchiwanie klatki piersiowe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 -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Normal and Abnormal Breath Sounds Explained | Physical Assessment |  Lecturio Nurs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t="20833" r="46541" b="18518"/>
          <a:stretch/>
        </p:blipFill>
        <p:spPr bwMode="auto">
          <a:xfrm>
            <a:off x="0" y="1394258"/>
            <a:ext cx="3794675" cy="2808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Normal and Abnormal Breath Sounds Explained | Physical Assessment |  Lecturio Nurs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0" t="20833" r="-100" b="18518"/>
          <a:stretch/>
        </p:blipFill>
        <p:spPr bwMode="auto">
          <a:xfrm>
            <a:off x="3712339" y="1406599"/>
            <a:ext cx="1814979" cy="2783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07324" y="4621876"/>
            <a:ext cx="3699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://www.lecturio.com/inst/nejm-healer/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700058" y="1134789"/>
            <a:ext cx="57773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 oddechowe </a:t>
            </a:r>
            <a:r>
              <a:rPr lang="pl-PL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fizjologiczne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418370" y="1753320"/>
            <a:ext cx="57423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 pęcherzykowy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Turbulentny przepływ powietrza przez oskrzela płatowe i segmentowe</a:t>
            </a: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Fizjologia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słyszalny nad niemal całymi płucami w czasie wdechu i w początkowej fazie wydechu</a:t>
            </a:r>
          </a:p>
          <a:p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Patologia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ściszenie szmeru pęcherzykowego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-spadek napędu oddechowego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-płyn lub powietrze w jamie opłucnej (upośledzenie przenoszenia szmeru)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rozedma płuc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-deformacja klatki piersiowej</a:t>
            </a: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07870" y="4962638"/>
            <a:ext cx="57690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 oskrzelowy</a:t>
            </a:r>
          </a:p>
          <a:p>
            <a:endParaRPr lang="pl-PL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Fizjologia: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słyszalny tylko nad tchawicą i dużymi oskrzelami</a:t>
            </a:r>
          </a:p>
          <a:p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Patologia: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słyszalny nad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obowodowymi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częściami płuc</a:t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-płatowe zapalenie płuc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6078322" y="1870945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6070110" y="5070211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9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21674" y="154634"/>
            <a:ext cx="697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Osłuchiwanie klatki piersiowe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 -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 descr="Może być zdjęciem przedstawiającym teks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10065"/>
          <a:stretch/>
        </p:blipFill>
        <p:spPr bwMode="auto">
          <a:xfrm>
            <a:off x="398376" y="1416882"/>
            <a:ext cx="4878070" cy="4229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5142" y="6018415"/>
            <a:ext cx="485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www.facebook.com/eNursingportal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107382" y="1449120"/>
            <a:ext cx="53700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 oddechowe </a:t>
            </a:r>
            <a:r>
              <a:rPr lang="pl-PL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dodatkowe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33062" y="2073148"/>
            <a:ext cx="52785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Rzężenia</a:t>
            </a:r>
          </a:p>
          <a:p>
            <a:endParaRPr lang="pl-PL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krótkie (&lt;0.25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niedźwięczne, nagłe otwarcie zamkniętych wcześniej małych dróg oddechowych</a:t>
            </a: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1A. Rzężenia drobnobańkowe (trzeszczenia)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(otwarcie wypełnionych płynem pęcherzyków)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Wyższa częstotliwość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-obrzęk płuc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płuc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-włóknienie płuc</a:t>
            </a: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2A. Rzężenia </a:t>
            </a:r>
            <a:r>
              <a:rPr lang="pl-P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grubobańkowe</a:t>
            </a: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Niska częstotliwość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-rozstrzenia oskrzeli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6410832" y="2187541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09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21674" y="154634"/>
            <a:ext cx="697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Osłuchiwanie klatki piersiowe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 -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 descr="Może być zdjęciem przedstawiającym teks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10065"/>
          <a:stretch/>
        </p:blipFill>
        <p:spPr bwMode="auto">
          <a:xfrm>
            <a:off x="398376" y="1416882"/>
            <a:ext cx="4878070" cy="4229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5142" y="6018415"/>
            <a:ext cx="485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www.facebook.com/eNursingportal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107382" y="1449120"/>
            <a:ext cx="53700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 oddechowe </a:t>
            </a:r>
            <a:r>
              <a:rPr lang="pl-PL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dodatkowe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33061" y="2073148"/>
            <a:ext cx="570253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Furczenia</a:t>
            </a:r>
          </a:p>
          <a:p>
            <a:endParaRPr lang="pl-PL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Dźwięczny szmer o charakterze ciągłym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Częstotliwość niska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Wynikają z obecności wydzieliny w drogach oddechowych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płuc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zapalenie oskrzeli,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POChP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6410832" y="2195855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0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21674" y="154634"/>
            <a:ext cx="697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Osłuchiwanie klatki piersiowe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 -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 descr="Może być zdjęciem przedstawiającym teks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10065"/>
          <a:stretch/>
        </p:blipFill>
        <p:spPr bwMode="auto">
          <a:xfrm>
            <a:off x="398376" y="1416882"/>
            <a:ext cx="4878070" cy="4229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5142" y="6018415"/>
            <a:ext cx="485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www.facebook.com/eNursingportal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107382" y="1449120"/>
            <a:ext cx="53700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 oddechowe </a:t>
            </a:r>
            <a:r>
              <a:rPr lang="pl-PL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dodatkowe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16436" y="2017320"/>
            <a:ext cx="52785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Świsty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Charakter syczący, świszczący, częstotliwość wysoka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Wynikają ze zwężenia dróg oddechowych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3A.Świsty wdechowe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Zwężenie dróg oddechowych </a:t>
            </a:r>
            <a:r>
              <a:rPr lang="pl-PL" sz="1600" u="sng" dirty="0">
                <a:latin typeface="Arial" panose="020B0604020202020204" pitchFamily="34" charset="0"/>
                <a:cs typeface="Arial" panose="020B0604020202020204" pitchFamily="34" charset="0"/>
              </a:rPr>
              <a:t>poza klatką piersiową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krtani i tchawicy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-porażenie strun głosowych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-ciało obce w tchawicy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Stridor- bardzo głośny świst wdechowy (słyszalny bez stetoskopu)-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obturacja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krtani lub tchawicy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3B. Świsty wydechowe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Zwężenie dróg oddechowych </a:t>
            </a: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 obrębie klatki piersiowej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-astma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POChP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-rzadziej zatorowość płucna</a:t>
            </a:r>
          </a:p>
        </p:txBody>
      </p:sp>
      <p:sp>
        <p:nvSpPr>
          <p:cNvPr id="11" name="Strzałka w prawo 10"/>
          <p:cNvSpPr/>
          <p:nvPr/>
        </p:nvSpPr>
        <p:spPr>
          <a:xfrm>
            <a:off x="6395926" y="2126228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8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21674" y="154634"/>
            <a:ext cx="697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Osłuchiwanie klatki piersiowe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 -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 descr="Może być zdjęciem przedstawiającym teks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10065"/>
          <a:stretch/>
        </p:blipFill>
        <p:spPr bwMode="auto">
          <a:xfrm>
            <a:off x="398376" y="1416882"/>
            <a:ext cx="4878070" cy="4229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5142" y="6018415"/>
            <a:ext cx="485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www.facebook.com/eNursingportal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107382" y="1449120"/>
            <a:ext cx="53700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 oddechowe </a:t>
            </a:r>
            <a:r>
              <a:rPr lang="pl-PL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dodatkowe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774873" y="2126228"/>
            <a:ext cx="5702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Skrzeczenia</a:t>
            </a:r>
          </a:p>
          <a:p>
            <a:endParaRPr lang="pl-PL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Szmer złożony (krótkie świsty + trzeszczenia)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-alergiczne zapalenie pęcherzyków płucnych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-inne choroby śródmiąższowe płuc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Tarcie opłucnowe</a:t>
            </a:r>
          </a:p>
          <a:p>
            <a:endParaRPr lang="pl-PL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Ocieranie się o siebie zmienionych blaszek płucnych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(odgłos „chodzenia po chrzęszczącym śniegu”)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opłucnej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-nowotwór opłucnej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6344330" y="2257856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6354362" y="3734523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740871" y="214778"/>
            <a:ext cx="911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Diagnostyka różnicowa – płatowe zapalenie płuc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5513" y="1537855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Ruchy klatki piersiowej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23206" y="2756316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Drżenie głosowe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23206" y="3993986"/>
            <a:ext cx="229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Odgłos opukowy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59572" y="5254812"/>
            <a:ext cx="281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 oddechowe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65513" y="1429789"/>
            <a:ext cx="2818015" cy="65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61355" y="2624122"/>
            <a:ext cx="2818015" cy="65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461355" y="3884835"/>
            <a:ext cx="2818015" cy="65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465511" y="5111125"/>
            <a:ext cx="2818015" cy="65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3842199" y="1635607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3846689" y="2818074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3842199" y="4104559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>
            <a:off x="3842199" y="5352564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4595926" y="1457595"/>
            <a:ext cx="309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Asymetryczne,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słabsze po stronie nacieku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638502" y="2756316"/>
            <a:ext cx="515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Wzmożone (oskrzele jest drożne!)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596938" y="4001643"/>
            <a:ext cx="559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Stłumiony (naciek tkanki płucnej)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539321" y="5261862"/>
            <a:ext cx="669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Szmer oskrzelowy nad zajętym obszarem, rzężenia, furczenia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 descr="Learning Radiology - pneumonia, right, lower, lobe, rl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2" b="15356"/>
          <a:stretch/>
        </p:blipFill>
        <p:spPr bwMode="auto">
          <a:xfrm>
            <a:off x="8825168" y="1212505"/>
            <a:ext cx="2853055" cy="324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814106" y="4561525"/>
            <a:ext cx="2754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https://www.learningradiology.com/notes/chestnotes/rllpneumonia.htm</a:t>
            </a:r>
          </a:p>
        </p:txBody>
      </p:sp>
    </p:spTree>
    <p:extLst>
      <p:ext uri="{BB962C8B-B14F-4D97-AF65-F5344CB8AC3E}">
        <p14:creationId xmlns:p14="http://schemas.microsoft.com/office/powerpoint/2010/main" val="1489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740871" y="214778"/>
            <a:ext cx="911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Diagnostyka różnicowa – płyn w jamie opłucnej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5513" y="1537855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Ruchy klatki piersiowej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23206" y="2756316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Drżenie głosowe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23206" y="3993986"/>
            <a:ext cx="229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Odgłos opukowy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59572" y="5254812"/>
            <a:ext cx="281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 oddechowe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65513" y="1429789"/>
            <a:ext cx="2818015" cy="65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61355" y="2624122"/>
            <a:ext cx="2818015" cy="65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461355" y="3884835"/>
            <a:ext cx="2818015" cy="65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465511" y="5111125"/>
            <a:ext cx="2818015" cy="65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3842199" y="1635607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3846689" y="2818074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3842199" y="4104559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>
            <a:off x="3842199" y="5352564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4596938" y="1500024"/>
            <a:ext cx="309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Asymetryczne,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słabsze po stronie płynu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624647" y="2742150"/>
            <a:ext cx="515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Osłabione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596938" y="4001643"/>
            <a:ext cx="559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Stłumiony (płyn)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539321" y="5171930"/>
            <a:ext cx="669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Szmer pęcherzykowy ściszony/niesłyszalny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 niewielkiej ilości płynu możliwe tarcie opłucnej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814106" y="4561525"/>
            <a:ext cx="2754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leural Effusion Imaging: Practice Essentials, Radiography, Computed  Tom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49" y="1182953"/>
            <a:ext cx="3339293" cy="288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551742" y="4212730"/>
            <a:ext cx="33999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://reference.medscape.com/?_gl=1*d5rh1z*_gcl_au*MTA2NzMxMzk0OS4xNzQwMzIyMjAy</a:t>
            </a:r>
          </a:p>
        </p:txBody>
      </p:sp>
    </p:spTree>
    <p:extLst>
      <p:ext uri="{BB962C8B-B14F-4D97-AF65-F5344CB8AC3E}">
        <p14:creationId xmlns:p14="http://schemas.microsoft.com/office/powerpoint/2010/main" val="271664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740871" y="214778"/>
            <a:ext cx="911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Diagnostyka różnicowa – odma opłucnowa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5513" y="1537855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Ruchy klatki piersiowej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23206" y="2756316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Drżenie głosowe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23206" y="3993986"/>
            <a:ext cx="229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Odgłos opukowy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59572" y="5254812"/>
            <a:ext cx="281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Szmery oddechowe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65513" y="1429789"/>
            <a:ext cx="2818015" cy="65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61355" y="2624122"/>
            <a:ext cx="2818015" cy="65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461355" y="3884835"/>
            <a:ext cx="2818015" cy="65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465511" y="5111125"/>
            <a:ext cx="2818015" cy="65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3842199" y="1635607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3846689" y="2818074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3842199" y="4104559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>
            <a:off x="3842199" y="5352564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4596938" y="1500024"/>
            <a:ext cx="309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Asymetryczne,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słabsze po stronie odmy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596938" y="2746811"/>
            <a:ext cx="515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Brak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596938" y="4001643"/>
            <a:ext cx="559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Bębenkowy (powietrze!)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814106" y="4561525"/>
            <a:ext cx="2754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551742" y="4212730"/>
            <a:ext cx="3399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Pneumothorax therapy – US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266" y="1151339"/>
            <a:ext cx="3096197" cy="353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8551742" y="4908314"/>
            <a:ext cx="3399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://www.usz.ch/en/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4596938" y="5110770"/>
            <a:ext cx="5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Nieobecne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cisza w osłuchiwaniu przy dużej komorze odmowej)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584114" y="205472"/>
            <a:ext cx="974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Badanie przedmiotowe z zakresu układu oddechowego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29789" y="1817606"/>
            <a:ext cx="78056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Elementy badania: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Badanie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palpacyjne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(obmacywanie)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Opukiwanie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Osłuchiwanie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721318" y="1711377"/>
            <a:ext cx="8749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69217" y="3877392"/>
            <a:ext cx="9392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„Powiedz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mi a zapomnę, pokaż a zapamiętam, </a:t>
            </a:r>
            <a:endParaRPr lang="pl-PL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pozwól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mi zrobić a zrozumiem” </a:t>
            </a:r>
            <a:endParaRPr lang="pl-PL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							Konfucjusz</a:t>
            </a:r>
            <a:endParaRPr lang="pl-P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003367" y="140264"/>
            <a:ext cx="8328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 - deformacje klatki piersiowej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" y="1605852"/>
            <a:ext cx="2711104" cy="239746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58632" y="4151231"/>
            <a:ext cx="458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Klatka piersiowa kurza- </a:t>
            </a:r>
            <a:r>
              <a:rPr lang="pl-PL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pectus</a:t>
            </a:r>
            <a:r>
              <a:rPr lang="pl-PL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carinatum</a:t>
            </a:r>
            <a:endParaRPr lang="pl-PL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 descr="klatka lejkow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48" y="1559594"/>
            <a:ext cx="2233295" cy="24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5849388" y="4151231"/>
            <a:ext cx="634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Klatka piersiowa lejkowata (szewska) – </a:t>
            </a:r>
            <a:r>
              <a:rPr lang="pl-PL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pectus</a:t>
            </a:r>
            <a:r>
              <a:rPr lang="pl-PL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excavatum</a:t>
            </a:r>
            <a:r>
              <a:rPr lang="pl-PL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696094" y="1079910"/>
            <a:ext cx="6799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Deformacje wynikające ze zniekształcenia mostka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58632" y="4794974"/>
            <a:ext cx="64575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Zwykle pochodzenia krzywiczego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Dodatkowo: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-różaniec krzywiczy (zgrubienia na granicy kostnej i chrzęstnej żeber)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-bruzda Harrisona (wciągnięcie klatki piersiowej w  miejscu przyczepów części żebrowych przepony)</a:t>
            </a:r>
            <a:endParaRPr lang="pl-PL" sz="1600" dirty="0"/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808011" y="4794974"/>
            <a:ext cx="421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Wada wrodzona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Zwykle  tylko defekt kosmetyczny</a:t>
            </a: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615289" y="2245799"/>
            <a:ext cx="272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Obie deformacje często w zespole Marfana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587563" y="2198891"/>
            <a:ext cx="2616241" cy="7009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1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003367" y="140264"/>
            <a:ext cx="8328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 - deformacje klatki piersiowej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" name="Obraz 12" descr="Appearance of chest wall before operation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2" t="15216" r="56083" b="-15216"/>
          <a:stretch/>
        </p:blipFill>
        <p:spPr bwMode="auto">
          <a:xfrm>
            <a:off x="-843771" y="1887744"/>
            <a:ext cx="4746904" cy="2925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az 14" descr="Obraz zawierający Skrzynia/klatka piersiowa, mięsień, Z gołym torsem, Ciało/mięso&#10;&#10;Zawartość wygenerowana przez sztuczną inteligencję może być niepoprawna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23080" r="53005" b="21225"/>
          <a:stretch/>
        </p:blipFill>
        <p:spPr bwMode="auto">
          <a:xfrm>
            <a:off x="7688663" y="1908459"/>
            <a:ext cx="2257490" cy="2428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964535" y="1206145"/>
            <a:ext cx="667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Deformacje wynikające ze zniekształcenia kręgosłupa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99067" y="4614333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Klatka piersiowa beczkowata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939800" y="5245041"/>
            <a:ext cx="5088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Poszerzony wymiar przednio-tylny w stosunku do poprzecznego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Ustawienie w pozycji wdechowej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Często w rozedmie płuc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7934196" y="461433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Kyfoskolioza</a:t>
            </a:r>
            <a:endParaRPr lang="pl-PL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874933" y="5260664"/>
            <a:ext cx="524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Skolioza (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scoliosis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– boczne skrzywienie kręgosłupa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Kifoza (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kyphosis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)– skrzywienie ku tyłowi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336328" y="205472"/>
            <a:ext cx="869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  – tor oddychania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Znaczenie oddechu w treningu - Akademia Hipertrof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85149"/>
            <a:ext cx="4649181" cy="38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90698" y="5500715"/>
            <a:ext cx="3765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Źródło: https://goqii./blog/are-you-breathing-properly/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756562" y="1314281"/>
            <a:ext cx="591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Piersiowy tor oddychan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756562" y="1670846"/>
            <a:ext cx="6266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Dominuje </a:t>
            </a: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praca mięśni międzyżebrowych zewnętrznych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Fizjologicznie: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przeważnie u kobiet, </a:t>
            </a:r>
          </a:p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Patologicznie: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-duże wodobrzusze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-porażenie przepony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-duże guzy w jamie brzusznej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715538" y="3883336"/>
            <a:ext cx="547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Brzuszny to oddychania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715538" y="4243522"/>
            <a:ext cx="53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Dominuje </a:t>
            </a: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praca przepony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715538" y="4787445"/>
            <a:ext cx="5436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Fizjologicznie: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częściej u mężczyzn</a:t>
            </a:r>
          </a:p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Patologicznie: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-nasilony ból opłucnowy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-porażenie mięśni międzyżebrowych</a:t>
            </a:r>
          </a:p>
          <a:p>
            <a:pPr marL="285750" indent="-285750">
              <a:buFontTx/>
              <a:buChar char="-"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trzałka w prawo 16"/>
          <p:cNvSpPr/>
          <p:nvPr/>
        </p:nvSpPr>
        <p:spPr>
          <a:xfrm>
            <a:off x="5295745" y="1425738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prawo 18"/>
          <p:cNvSpPr/>
          <p:nvPr/>
        </p:nvSpPr>
        <p:spPr>
          <a:xfrm>
            <a:off x="5295745" y="3997112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chemat blokowy: łącznik 14"/>
          <p:cNvSpPr/>
          <p:nvPr/>
        </p:nvSpPr>
        <p:spPr>
          <a:xfrm>
            <a:off x="1781146" y="1883169"/>
            <a:ext cx="646170" cy="55013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łącznik 19"/>
          <p:cNvSpPr/>
          <p:nvPr/>
        </p:nvSpPr>
        <p:spPr>
          <a:xfrm>
            <a:off x="3694150" y="1855466"/>
            <a:ext cx="574867" cy="55013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8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19446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336328" y="205472"/>
            <a:ext cx="869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  – wysiłek oddechowy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793326" y="4484394"/>
            <a:ext cx="543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hemat blokowy: łącznik 14"/>
          <p:cNvSpPr/>
          <p:nvPr/>
        </p:nvSpPr>
        <p:spPr>
          <a:xfrm>
            <a:off x="1781146" y="1883169"/>
            <a:ext cx="646170" cy="55013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łącznik 19"/>
          <p:cNvSpPr/>
          <p:nvPr/>
        </p:nvSpPr>
        <p:spPr>
          <a:xfrm>
            <a:off x="3694150" y="1855466"/>
            <a:ext cx="574867" cy="55013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Task Trainer - Resp Flashcards |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7" y="1316994"/>
            <a:ext cx="47625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596298" y="1151815"/>
            <a:ext cx="5752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Podstawowe mięśnie oddechowe: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-mięśnie międzyżebrowe zewnętrzne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-przepona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596298" y="2274236"/>
            <a:ext cx="5641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Dodatkowe mięśnie oddechowe: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-mięśnie mostkowo-obojczykowo-sutkowe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-mięśnie czworoboczne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-mięśnie pochyłe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-zaciąganie przestrzeni międzyżebrowych (dzieci)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068580" y="5945306"/>
            <a:ext cx="93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Pacjent z dusznością uruchamia dodatkowe mięśnie oddechowe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Health of the baby: Physiotherapy and Diaphragmatic Breath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57515" r="3557" b="3462"/>
          <a:stretch/>
        </p:blipFill>
        <p:spPr bwMode="auto">
          <a:xfrm>
            <a:off x="9054111" y="3926922"/>
            <a:ext cx="2658053" cy="178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068580" y="5945306"/>
            <a:ext cx="7449493" cy="427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068580" y="5945306"/>
            <a:ext cx="7474431" cy="4360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104231" y="5945306"/>
            <a:ext cx="7413842" cy="436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9578662" y="5868362"/>
            <a:ext cx="2235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Źródło:www.meddean.luc.edu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131357" y="187041"/>
            <a:ext cx="633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  – cykl oddychania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medovita.pl/wp-content/uploads/2020/12/bezdec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12632" r="15199"/>
          <a:stretch/>
        </p:blipFill>
        <p:spPr bwMode="auto">
          <a:xfrm>
            <a:off x="469876" y="1191591"/>
            <a:ext cx="5745692" cy="307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586153" y="1799326"/>
            <a:ext cx="644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295400" y="1371771"/>
            <a:ext cx="630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Oddech przyspieszony (</a:t>
            </a:r>
            <a:r>
              <a:rPr lang="pl-PL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tachypnoë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-wysiłek fizyczny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-gorączka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-duszność różnego pochodzenia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295400" y="2803116"/>
            <a:ext cx="473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Oddech zwolniony (</a:t>
            </a:r>
            <a:r>
              <a:rPr lang="pl-PL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bradypnoë</a:t>
            </a:r>
            <a:r>
              <a:rPr lang="pl-P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-choroby ośrodkowego układu nerwowego (wzrost ciśnienia śródczaszkowego)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-zatrucia (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opioidy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leki nasenne)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274078" y="4241049"/>
            <a:ext cx="475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Oddech spłycony (</a:t>
            </a:r>
            <a:r>
              <a:rPr lang="pl-PL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hypopnoë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→ bezdech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-niewydolność oddechowa na różnym tle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253834" y="5124984"/>
            <a:ext cx="4774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Oddech wzdychający: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prawidłowy oddech przerywany głębokimi wdechami i wydechami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-zaburzenia nerwicowe i psychoorganiczne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83063" y="4038103"/>
            <a:ext cx="591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Prawidłowa częstość oddechów 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spoczynku 12-15/min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60375" y="4718726"/>
            <a:ext cx="6118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Fizjologicznie wydech jest </a:t>
            </a:r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</a:rPr>
              <a:t>nieznacznie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dłuższy niż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wdech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Znaczne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wydłużenie wydechu w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obturacji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dróg oddechowych (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POChP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trzałka w prawo 18"/>
          <p:cNvSpPr/>
          <p:nvPr/>
        </p:nvSpPr>
        <p:spPr>
          <a:xfrm>
            <a:off x="6794557" y="1485684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6921325" y="2906015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6883860" y="4353736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6921325" y="5238179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83063" y="4050995"/>
            <a:ext cx="59301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471718" y="4687294"/>
            <a:ext cx="5952879" cy="14313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3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68580" y="6549305"/>
            <a:ext cx="8463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Badanie przedmiotowe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870815" y="160338"/>
            <a:ext cx="869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Oglądanie  – zaburzenia cyklu oddychania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entrumspine.pl/wp-content/uploads/2021/10/klatka-piersiowa-kurza.jpg-e1640715177583-300x2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0698" y="3668771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medovita.pl/wp-content/uploads/2020/12/bezdech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3" y="1069980"/>
            <a:ext cx="4960235" cy="507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55575" y="6023532"/>
            <a:ext cx="67971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  <a:r>
              <a:rPr lang="pl-PL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Vidotto</a:t>
            </a:r>
            <a:r>
              <a:rPr lang="pl-PL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LS, </a:t>
            </a:r>
            <a:r>
              <a:rPr lang="pl-PL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Carvalho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CRF, Harvey A, Jones M. </a:t>
            </a:r>
            <a:r>
              <a:rPr lang="pl-PL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Dysfunctional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breathing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 we </a:t>
            </a:r>
            <a:r>
              <a:rPr lang="pl-PL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?. </a:t>
            </a:r>
            <a:endParaRPr lang="pl-PL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 </a:t>
            </a:r>
            <a:r>
              <a:rPr lang="pl-PL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Pneumol</a:t>
            </a:r>
            <a:r>
              <a:rPr lang="pl-PL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2019;45(1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6096000" y="4893233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6096000" y="2359168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6096000" y="3726065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599228" y="2196395"/>
            <a:ext cx="5178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zybki, nieregularny, z okresami bezdechu (10-30sek)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uszkodenie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OUN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-wzrost ciśnienia śródczaszkowego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-śpiączka polekowa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599228" y="3608359"/>
            <a:ext cx="496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zybki, głęboki, regularny („oddech gonionego psa”)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-kwasica metaboliczna (śpiączka ketonowa,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zatrucie glikolem i metanolem)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599228" y="4747036"/>
            <a:ext cx="4696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ieregularny (szybko-wolno, głęboko-płytko)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okresami bezdechu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-udar mózgu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-encefalopatia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-zatrucia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1939</Words>
  <Application>Microsoft Office PowerPoint</Application>
  <PresentationFormat>Panoramiczny</PresentationFormat>
  <Paragraphs>487</Paragraphs>
  <Slides>30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Renata Godlewska</dc:creator>
  <cp:lastModifiedBy>Renata Godlewska</cp:lastModifiedBy>
  <cp:revision>84</cp:revision>
  <dcterms:created xsi:type="dcterms:W3CDTF">2025-02-18T18:18:25Z</dcterms:created>
  <dcterms:modified xsi:type="dcterms:W3CDTF">2025-03-02T15:04:30Z</dcterms:modified>
</cp:coreProperties>
</file>